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68EBDCC-5EC4-48A9-8C15-A639FF62E9D2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5A9C55-1169-431B-B8B8-8CD91CACEBF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Инфологическое моделирование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Связь </a:t>
            </a:r>
            <a:r>
              <a:rPr lang="ru-RU" dirty="0" smtClean="0"/>
              <a:t>– это характеристика отношений между двумя или более сущностями</a:t>
            </a:r>
          </a:p>
          <a:p>
            <a:pPr marL="0" indent="0">
              <a:buNone/>
            </a:pPr>
            <a:r>
              <a:rPr lang="ru-RU" dirty="0" smtClean="0"/>
              <a:t>Как и для сущностей и атрибутов, в ER-модели различаются </a:t>
            </a:r>
            <a:r>
              <a:rPr lang="ru-RU" b="1" dirty="0" smtClean="0"/>
              <a:t>типы (классы) и экземпляры связей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9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ru-RU" b="1" dirty="0" smtClean="0"/>
              <a:t>Связь ОДИН-К-ОДНОМУ (1:1) реализуется с помощью двух таблиц</a:t>
            </a:r>
          </a:p>
          <a:p>
            <a:pPr marL="0" indent="0">
              <a:buNone/>
            </a:pPr>
            <a:r>
              <a:rPr lang="ru-RU" b="1" dirty="0" smtClean="0"/>
              <a:t>Пример: </a:t>
            </a:r>
          </a:p>
          <a:p>
            <a:pPr marL="0" indent="0">
              <a:buNone/>
            </a:pPr>
            <a:r>
              <a:rPr lang="ru-RU" dirty="0" smtClean="0"/>
              <a:t>Студент может не "заработать" стипендию, получить обычную или одну из повышенных стипендий.</a:t>
            </a:r>
          </a:p>
          <a:p>
            <a:r>
              <a:rPr lang="ru-RU" b="1" dirty="0" smtClean="0"/>
              <a:t>Связь ОДИН-КО-МНОГИМ (1:М): </a:t>
            </a:r>
          </a:p>
          <a:p>
            <a:pPr marL="0" indent="0">
              <a:buNone/>
            </a:pPr>
            <a:r>
              <a:rPr lang="ru-RU" b="1" dirty="0" smtClean="0"/>
              <a:t>Пример:</a:t>
            </a:r>
          </a:p>
          <a:p>
            <a:pPr marL="0" indent="0">
              <a:buNone/>
            </a:pPr>
            <a:r>
              <a:rPr lang="ru-RU" dirty="0" smtClean="0"/>
              <a:t>По правилам Минвуза каждый студент может быть зачислен ровно в одну учебную группу.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38947"/>
            <a:ext cx="2841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833117"/>
            <a:ext cx="2925763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89" y="1241332"/>
            <a:ext cx="2838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3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b="1" dirty="0" smtClean="0"/>
              <a:t>Связь МНОГИЕ-КО-МНОГИМ (М:</a:t>
            </a:r>
            <a:r>
              <a:rPr lang="en-US" b="1" dirty="0" smtClean="0"/>
              <a:t>N).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реляционных базах данных связь МНОГИЕ-КО-МНОГИМ, как правило, реализуется с помощью трех таблиц.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40768"/>
            <a:ext cx="3243263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84" y="2348880"/>
            <a:ext cx="4230687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6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Существуют и более сложные связи:</a:t>
            </a:r>
          </a:p>
          <a:p>
            <a:pPr marL="514350" indent="-514350">
              <a:buAutoNum type="arabicPeriod"/>
            </a:pPr>
            <a:r>
              <a:rPr lang="ru-RU" dirty="0" smtClean="0"/>
              <a:t>Множество связей между одними и теми же сущностями</a:t>
            </a:r>
          </a:p>
          <a:p>
            <a:pPr marL="0" indent="0">
              <a:buNone/>
            </a:pPr>
            <a:endParaRPr lang="ru-RU" dirty="0" smtClean="0"/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 smtClean="0"/>
              <a:t>2. </a:t>
            </a:r>
            <a:r>
              <a:rPr lang="ru-RU" dirty="0" err="1" smtClean="0"/>
              <a:t>Тринарные</a:t>
            </a:r>
            <a:r>
              <a:rPr lang="ru-RU" dirty="0" smtClean="0"/>
              <a:t> связи</a:t>
            </a:r>
          </a:p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82" y="1988840"/>
            <a:ext cx="351155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37112"/>
            <a:ext cx="341471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2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Цель инфологического моделирования </a:t>
            </a:r>
            <a:r>
              <a:rPr lang="ru-RU" dirty="0" smtClean="0"/>
              <a:t>– обеспечение наиболее естественных для человека способов сбора и представления той информации, которую предполагается хранить в создаваемой базе данных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5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Элементы </a:t>
            </a:r>
            <a:r>
              <a:rPr lang="en-US" b="1" dirty="0" smtClean="0"/>
              <a:t>ER – </a:t>
            </a:r>
            <a:r>
              <a:rPr lang="ru-RU" b="1" dirty="0" smtClean="0"/>
              <a:t>модели</a:t>
            </a:r>
          </a:p>
          <a:p>
            <a:r>
              <a:rPr lang="ru-RU" dirty="0" smtClean="0"/>
              <a:t>Сущность.</a:t>
            </a:r>
          </a:p>
          <a:p>
            <a:r>
              <a:rPr lang="ru-RU" dirty="0" smtClean="0"/>
              <a:t>Атрибут.</a:t>
            </a:r>
          </a:p>
          <a:p>
            <a:r>
              <a:rPr lang="ru-RU" dirty="0" smtClean="0"/>
              <a:t>Ключ</a:t>
            </a:r>
          </a:p>
          <a:p>
            <a:r>
              <a:rPr lang="ru-RU" dirty="0" smtClean="0"/>
              <a:t>Связь</a:t>
            </a:r>
          </a:p>
          <a:p>
            <a:pPr marL="0" indent="0">
              <a:buNone/>
            </a:pPr>
            <a:r>
              <a:rPr lang="ru-RU" b="1" dirty="0" smtClean="0"/>
              <a:t>Классификация сущностей и связей. Системы обозначения ER-моделей</a:t>
            </a:r>
          </a:p>
          <a:p>
            <a:r>
              <a:rPr lang="ru-RU" dirty="0" smtClean="0"/>
              <a:t>Язык </a:t>
            </a:r>
            <a:r>
              <a:rPr lang="en-US" dirty="0" smtClean="0"/>
              <a:t>ER-</a:t>
            </a:r>
            <a:r>
              <a:rPr lang="ru-RU" dirty="0" smtClean="0"/>
              <a:t>диаграмм. Виды связей</a:t>
            </a:r>
          </a:p>
          <a:p>
            <a:r>
              <a:rPr lang="ru-RU" dirty="0" smtClean="0"/>
              <a:t>Язык инфологического моделирования (ЯИМ) "Сущность-связь". Классификация сущностей.</a:t>
            </a:r>
          </a:p>
          <a:p>
            <a:pPr lvl="1"/>
            <a:r>
              <a:rPr lang="ru-RU" dirty="0" smtClean="0"/>
              <a:t>Стержневая сущность (стержень) </a:t>
            </a:r>
          </a:p>
          <a:p>
            <a:pPr lvl="1"/>
            <a:r>
              <a:rPr lang="ru-RU" dirty="0" smtClean="0"/>
              <a:t>Ассоциативная сущность (ассоциация) </a:t>
            </a:r>
          </a:p>
          <a:p>
            <a:pPr lvl="1"/>
            <a:r>
              <a:rPr lang="ru-RU" dirty="0" smtClean="0"/>
              <a:t>Характеристическая сущность (характеристика) </a:t>
            </a:r>
          </a:p>
          <a:p>
            <a:pPr lvl="1"/>
            <a:r>
              <a:rPr lang="ru-RU" dirty="0" smtClean="0"/>
              <a:t>Обозначающая сущность или обозначение 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Рассматриваемые вопросы: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Базовыми элементами инфологических моделей являются </a:t>
            </a:r>
            <a:r>
              <a:rPr lang="ru-RU" b="1" dirty="0" smtClean="0"/>
              <a:t>сущности, связи между ними и их свойства (атрибуты).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Сущность (</a:t>
            </a:r>
            <a:r>
              <a:rPr lang="ru-RU" b="1" dirty="0" err="1" smtClean="0"/>
              <a:t>entity</a:t>
            </a:r>
            <a:r>
              <a:rPr lang="ru-RU" b="1" dirty="0" smtClean="0"/>
              <a:t>) </a:t>
            </a:r>
            <a:r>
              <a:rPr lang="ru-RU" dirty="0" smtClean="0"/>
              <a:t>– это некоторый объект, выделяемый (идентифицируемый) пользователем в предметной области.</a:t>
            </a:r>
          </a:p>
          <a:p>
            <a:pPr marL="0" indent="0">
              <a:buNone/>
            </a:pPr>
            <a:r>
              <a:rPr lang="ru-RU" dirty="0" smtClean="0"/>
              <a:t>Нечто, за чем пользователь хотел бы наблюдать и сохранять результаты наблюдений (данные). </a:t>
            </a:r>
          </a:p>
          <a:p>
            <a:pPr marL="0" indent="0" algn="ctr">
              <a:buNone/>
            </a:pPr>
            <a:r>
              <a:rPr lang="ru-RU" b="1" dirty="0" smtClean="0"/>
              <a:t>Например:</a:t>
            </a:r>
          </a:p>
          <a:p>
            <a:pPr marL="0" indent="0">
              <a:buNone/>
            </a:pPr>
            <a:r>
              <a:rPr lang="ru-RU" dirty="0" smtClean="0"/>
              <a:t>СТУДЕНТ Петров,</a:t>
            </a:r>
          </a:p>
          <a:p>
            <a:pPr marL="0" indent="0">
              <a:buNone/>
            </a:pPr>
            <a:r>
              <a:rPr lang="ru-RU" dirty="0" smtClean="0"/>
              <a:t>ПРЕПОДАВАТЕЛЬ Ломов,</a:t>
            </a:r>
          </a:p>
          <a:p>
            <a:pPr marL="0" indent="0">
              <a:buNone/>
            </a:pPr>
            <a:r>
              <a:rPr lang="ru-RU" dirty="0" smtClean="0"/>
              <a:t>УЧЕБНИК по БД,</a:t>
            </a:r>
          </a:p>
          <a:p>
            <a:pPr marL="0" indent="0">
              <a:buNone/>
            </a:pPr>
            <a:r>
              <a:rPr lang="ru-RU" dirty="0" smtClean="0"/>
              <a:t>АУДИТОРИЯ,</a:t>
            </a:r>
          </a:p>
          <a:p>
            <a:pPr marL="0" indent="0">
              <a:buNone/>
            </a:pPr>
            <a:r>
              <a:rPr lang="ru-RU" dirty="0" smtClean="0"/>
              <a:t>УЧЕБНЫЕ ЗАНЯТИЯ для группы и т.п.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Сущности одного и того же типа образуют </a:t>
            </a:r>
            <a:r>
              <a:rPr lang="ru-RU" b="1" dirty="0" smtClean="0"/>
              <a:t>класс сущности или тип сущности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Необходимо различать такие понятия, как </a:t>
            </a:r>
            <a:r>
              <a:rPr lang="ru-RU" b="1" dirty="0" smtClean="0"/>
              <a:t>тип сущности (класс сущности)</a:t>
            </a:r>
            <a:r>
              <a:rPr lang="ru-RU" dirty="0" smtClean="0"/>
              <a:t> и </a:t>
            </a:r>
            <a:r>
              <a:rPr lang="ru-RU" b="1" dirty="0" smtClean="0"/>
              <a:t>экземпляр сущности. </a:t>
            </a:r>
          </a:p>
          <a:p>
            <a:pPr marL="0" indent="0">
              <a:buNone/>
            </a:pPr>
            <a:r>
              <a:rPr lang="ru-RU" dirty="0" smtClean="0"/>
              <a:t>Понятие </a:t>
            </a:r>
            <a:r>
              <a:rPr lang="ru-RU" b="1" dirty="0" smtClean="0"/>
              <a:t>тип сущности </a:t>
            </a:r>
            <a:r>
              <a:rPr lang="ru-RU" dirty="0" smtClean="0"/>
              <a:t>относится к набору однородных личностей, предметов, событий или идей, выступающих как целое.</a:t>
            </a:r>
          </a:p>
          <a:p>
            <a:pPr marL="0" indent="0">
              <a:buNone/>
            </a:pPr>
            <a:r>
              <a:rPr lang="ru-RU" b="1" dirty="0" smtClean="0"/>
              <a:t>Экземпляр сущности </a:t>
            </a:r>
            <a:r>
              <a:rPr lang="ru-RU" dirty="0" smtClean="0"/>
              <a:t>относится к конкретной вещи в наборе.</a:t>
            </a:r>
          </a:p>
          <a:p>
            <a:pPr marL="0" indent="0" algn="ctr">
              <a:buNone/>
            </a:pPr>
            <a:r>
              <a:rPr lang="ru-RU" b="1" dirty="0" smtClean="0"/>
              <a:t>Например</a:t>
            </a:r>
          </a:p>
          <a:p>
            <a:pPr marL="0" indent="0">
              <a:buNone/>
            </a:pPr>
            <a:r>
              <a:rPr lang="ru-RU" b="1" dirty="0" smtClean="0"/>
              <a:t>типом сущности </a:t>
            </a:r>
            <a:r>
              <a:rPr lang="ru-RU" dirty="0" smtClean="0"/>
              <a:t>может быть ГОРОД, а </a:t>
            </a:r>
            <a:r>
              <a:rPr lang="ru-RU" b="1" dirty="0" smtClean="0"/>
              <a:t>экземпляром</a:t>
            </a:r>
            <a:r>
              <a:rPr lang="ru-RU" dirty="0" smtClean="0"/>
              <a:t> – Москва, Киев и т.д.</a:t>
            </a:r>
          </a:p>
          <a:p>
            <a:pPr marL="0" indent="0">
              <a:buNone/>
            </a:pPr>
            <a:r>
              <a:rPr lang="ru-RU" b="1" dirty="0" smtClean="0"/>
              <a:t>В реляционных базах данных сущности реализуются с помощью таблиц.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142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Атрибут </a:t>
            </a:r>
            <a:r>
              <a:rPr lang="ru-RU" dirty="0" smtClean="0"/>
              <a:t>– это поименованная характеристика сущности (свойство типа сущности), значимая с точки зрения пользователя.</a:t>
            </a:r>
          </a:p>
          <a:p>
            <a:pPr marL="0" indent="0">
              <a:buNone/>
            </a:pPr>
            <a:r>
              <a:rPr lang="ru-RU" dirty="0" smtClean="0"/>
              <a:t>У атрибута существует различие </a:t>
            </a:r>
            <a:r>
              <a:rPr lang="ru-RU" b="1" dirty="0" smtClean="0"/>
              <a:t>между типом и экземпляром</a:t>
            </a:r>
            <a:r>
              <a:rPr lang="ru-RU" dirty="0" smtClean="0"/>
              <a:t>, при этом каждому экземпляру сущности присваивается только одно значение атрибута.</a:t>
            </a:r>
          </a:p>
          <a:p>
            <a:pPr marL="0" indent="0" algn="ctr">
              <a:buNone/>
            </a:pPr>
            <a:r>
              <a:rPr lang="ru-RU" b="1" dirty="0" smtClean="0"/>
              <a:t>Например:</a:t>
            </a:r>
          </a:p>
          <a:p>
            <a:pPr marL="0" indent="0">
              <a:buNone/>
            </a:pPr>
            <a:r>
              <a:rPr lang="ru-RU" b="1" dirty="0" smtClean="0"/>
              <a:t>Тип атрибута ЦВЕТ</a:t>
            </a:r>
            <a:r>
              <a:rPr lang="ru-RU" dirty="0" smtClean="0"/>
              <a:t> имеет много экземпляров или значений: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Красный, Синий и т.д.</a:t>
            </a:r>
          </a:p>
          <a:p>
            <a:pPr marL="0" indent="0">
              <a:buNone/>
            </a:pPr>
            <a:r>
              <a:rPr lang="ru-RU" b="1" dirty="0" smtClean="0"/>
              <a:t>В реляционных базах данных атрибуты реализуются с помощью столбцов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Ключ </a:t>
            </a:r>
            <a:r>
              <a:rPr lang="ru-RU" dirty="0" smtClean="0"/>
              <a:t>– минимальный набор атрибутов, по значениям которых можно однозначно найти требуемый экземпляр сущности. </a:t>
            </a:r>
          </a:p>
          <a:p>
            <a:pPr marL="0" indent="0" algn="ctr">
              <a:buNone/>
            </a:pPr>
            <a:r>
              <a:rPr lang="ru-RU" b="1" dirty="0" smtClean="0"/>
              <a:t>Например:</a:t>
            </a:r>
          </a:p>
          <a:p>
            <a:pPr marL="0" indent="0">
              <a:buNone/>
            </a:pPr>
            <a:r>
              <a:rPr lang="ru-RU" dirty="0" smtClean="0"/>
              <a:t>Для сущности </a:t>
            </a:r>
            <a:r>
              <a:rPr lang="ru-RU" b="1" dirty="0" smtClean="0"/>
              <a:t>Расписание поездов </a:t>
            </a:r>
            <a:r>
              <a:rPr lang="ru-RU" dirty="0" smtClean="0"/>
              <a:t>ключом является атрибут </a:t>
            </a:r>
            <a:r>
              <a:rPr lang="ru-RU" b="1" dirty="0" err="1" smtClean="0"/>
              <a:t>Номер_поезда</a:t>
            </a:r>
            <a:r>
              <a:rPr lang="ru-RU" dirty="0" smtClean="0"/>
              <a:t> или набор: </a:t>
            </a:r>
            <a:r>
              <a:rPr lang="ru-RU" b="1" dirty="0" smtClean="0"/>
              <a:t>{</a:t>
            </a:r>
            <a:r>
              <a:rPr lang="ru-RU" b="1" dirty="0" err="1" smtClean="0"/>
              <a:t>Пункт_отправления</a:t>
            </a:r>
            <a:r>
              <a:rPr lang="ru-RU" b="1" dirty="0" smtClean="0"/>
              <a:t>, </a:t>
            </a:r>
            <a:r>
              <a:rPr lang="ru-RU" b="1" dirty="0" err="1" smtClean="0"/>
              <a:t>Время_отправления</a:t>
            </a:r>
            <a:r>
              <a:rPr lang="ru-RU" b="1" dirty="0" smtClean="0"/>
              <a:t> и </a:t>
            </a:r>
            <a:r>
              <a:rPr lang="ru-RU" b="1" dirty="0" err="1" smtClean="0"/>
              <a:t>Пункт_назначения</a:t>
            </a:r>
            <a:r>
              <a:rPr lang="ru-RU" b="1" dirty="0" smtClean="0"/>
              <a:t>}.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Выделяют </a:t>
            </a:r>
            <a:r>
              <a:rPr lang="ru-RU" b="1" dirty="0" smtClean="0"/>
              <a:t>уникальные ключи (потенциальные ключи) и неуникальные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Значение </a:t>
            </a:r>
            <a:r>
              <a:rPr lang="ru-RU" b="1" dirty="0" smtClean="0"/>
              <a:t>уникального ключа</a:t>
            </a:r>
            <a:r>
              <a:rPr lang="ru-RU" dirty="0" smtClean="0"/>
              <a:t> не может встретиться у двух экземпляров сущности. Оно указывает на один и только один экземпляр </a:t>
            </a:r>
          </a:p>
          <a:p>
            <a:pPr marL="0" indent="0" algn="ctr">
              <a:buNone/>
            </a:pPr>
            <a:r>
              <a:rPr lang="ru-RU" b="1" dirty="0" smtClean="0"/>
              <a:t>Например:</a:t>
            </a:r>
          </a:p>
          <a:p>
            <a:pPr marL="0" indent="0">
              <a:buNone/>
            </a:pPr>
            <a:r>
              <a:rPr lang="ru-RU" b="1" dirty="0" smtClean="0"/>
              <a:t>(</a:t>
            </a:r>
            <a:r>
              <a:rPr lang="ru-RU" b="1" dirty="0" err="1" smtClean="0"/>
              <a:t>НомерСтудбилета</a:t>
            </a:r>
            <a:r>
              <a:rPr lang="ru-RU" b="1" dirty="0" smtClean="0"/>
              <a:t>, </a:t>
            </a:r>
            <a:r>
              <a:rPr lang="ru-RU" b="1" dirty="0" err="1" smtClean="0"/>
              <a:t>НомерАудитории</a:t>
            </a:r>
            <a:r>
              <a:rPr lang="ru-RU" b="1" dirty="0" smtClean="0"/>
              <a:t>). </a:t>
            </a:r>
          </a:p>
          <a:p>
            <a:pPr marL="0" indent="0">
              <a:buNone/>
            </a:pPr>
            <a:r>
              <a:rPr lang="ru-RU" dirty="0" smtClean="0"/>
              <a:t>Значение </a:t>
            </a:r>
            <a:r>
              <a:rPr lang="ru-RU" b="1" dirty="0" smtClean="0"/>
              <a:t>неуникального ключа </a:t>
            </a:r>
            <a:r>
              <a:rPr lang="ru-RU" dirty="0" smtClean="0"/>
              <a:t>указывает на множество экземпляров </a:t>
            </a:r>
          </a:p>
          <a:p>
            <a:pPr marL="0" indent="0" algn="ctr">
              <a:buNone/>
            </a:pPr>
            <a:r>
              <a:rPr lang="ru-RU" b="1" dirty="0" smtClean="0"/>
              <a:t>Например:</a:t>
            </a:r>
          </a:p>
          <a:p>
            <a:pPr marL="0" indent="0">
              <a:buNone/>
            </a:pPr>
            <a:r>
              <a:rPr lang="ru-RU" b="1" dirty="0" smtClean="0"/>
              <a:t>(</a:t>
            </a:r>
            <a:r>
              <a:rPr lang="ru-RU" b="1" dirty="0" err="1" smtClean="0"/>
              <a:t>ФамилияПреподавателя</a:t>
            </a:r>
            <a:r>
              <a:rPr lang="ru-RU" dirty="0" smtClean="0"/>
              <a:t> = Иванов указывает на всех Ивановых, преподающих в ВУЗе).</a:t>
            </a:r>
          </a:p>
          <a:p>
            <a:pPr marL="0" indent="0">
              <a:buNone/>
            </a:pPr>
            <a:r>
              <a:rPr lang="ru-RU" dirty="0" smtClean="0"/>
              <a:t>Сущность может иметь несколько уникальных и неуникальных ключей.</a:t>
            </a:r>
          </a:p>
          <a:p>
            <a:pPr marL="0" indent="0">
              <a:buNone/>
            </a:pPr>
            <a:r>
              <a:rPr lang="ru-RU" b="1" dirty="0" smtClean="0"/>
              <a:t>В реляционных базах данных ключи реализуются с помощью первичных ключей.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822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64</TotalTime>
  <Words>533</Words>
  <Application>Microsoft Office PowerPoint</Application>
  <PresentationFormat>Экран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Волна</vt:lpstr>
      <vt:lpstr>Инфологическое моделирование </vt:lpstr>
      <vt:lpstr>Презентация PowerPoint</vt:lpstr>
      <vt:lpstr>Рассматриваемые вопросы: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Инфологическое моделирование</dc:title>
  <dc:creator>Ольга</dc:creator>
  <cp:lastModifiedBy>Ольга</cp:lastModifiedBy>
  <cp:revision>5</cp:revision>
  <dcterms:created xsi:type="dcterms:W3CDTF">2017-09-23T00:58:17Z</dcterms:created>
  <dcterms:modified xsi:type="dcterms:W3CDTF">2017-09-23T02:02:45Z</dcterms:modified>
</cp:coreProperties>
</file>