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9" r:id="rId11"/>
    <p:sldId id="270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63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86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71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01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9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43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75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2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89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0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2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61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1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1" cy="44973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Клиент-серверные</a:t>
            </a:r>
          </a:p>
          <a:p>
            <a:pPr marL="0" indent="0">
              <a:buNone/>
            </a:pPr>
            <a:r>
              <a:rPr lang="ru-RU" dirty="0" smtClean="0"/>
              <a:t>Клиент-серверная СУБД располагается на сервере вместе с БД и осуществляет доступ к БД непосредственно, в монопольном режиме. Все клиентские запросы на обработку данных обрабатываются клиент-серверной СУБД централизованно. Примеры: </a:t>
            </a:r>
            <a:r>
              <a:rPr lang="ru-RU" dirty="0" err="1" smtClean="0"/>
              <a:t>Oracle</a:t>
            </a:r>
            <a:r>
              <a:rPr lang="ru-RU" dirty="0" smtClean="0"/>
              <a:t>, </a:t>
            </a:r>
            <a:r>
              <a:rPr lang="ru-RU" dirty="0" err="1" smtClean="0"/>
              <a:t>Firebird</a:t>
            </a:r>
            <a:r>
              <a:rPr lang="ru-RU" dirty="0" smtClean="0"/>
              <a:t>, </a:t>
            </a:r>
            <a:r>
              <a:rPr lang="ru-RU" dirty="0" err="1" smtClean="0"/>
              <a:t>Interbase</a:t>
            </a:r>
            <a:r>
              <a:rPr lang="ru-RU" dirty="0" smtClean="0"/>
              <a:t>, IBM DB2, </a:t>
            </a:r>
            <a:r>
              <a:rPr lang="ru-RU" dirty="0" err="1" smtClean="0"/>
              <a:t>Informix</a:t>
            </a:r>
            <a:r>
              <a:rPr lang="ru-RU" dirty="0" smtClean="0"/>
              <a:t>, MS SQL </a:t>
            </a:r>
            <a:r>
              <a:rPr lang="ru-RU" dirty="0" err="1" smtClean="0"/>
              <a:t>Server</a:t>
            </a:r>
            <a:r>
              <a:rPr lang="ru-RU" dirty="0" smtClean="0"/>
              <a:t>, </a:t>
            </a:r>
            <a:r>
              <a:rPr lang="ru-RU" dirty="0" err="1" smtClean="0"/>
              <a:t>Sybase</a:t>
            </a:r>
            <a:r>
              <a:rPr lang="ru-RU" dirty="0" smtClean="0"/>
              <a:t> </a:t>
            </a:r>
            <a:r>
              <a:rPr lang="ru-RU" dirty="0" err="1" smtClean="0"/>
              <a:t>Adaptive</a:t>
            </a:r>
            <a:r>
              <a:rPr lang="ru-RU" dirty="0" smtClean="0"/>
              <a:t> </a:t>
            </a:r>
            <a:r>
              <a:rPr lang="ru-RU" dirty="0" err="1" smtClean="0"/>
              <a:t>Server</a:t>
            </a:r>
            <a:r>
              <a:rPr lang="ru-RU" dirty="0" smtClean="0"/>
              <a:t> </a:t>
            </a:r>
            <a:r>
              <a:rPr lang="ru-RU" dirty="0" err="1" smtClean="0"/>
              <a:t>Enterprise</a:t>
            </a:r>
            <a:r>
              <a:rPr lang="ru-RU" dirty="0" smtClean="0"/>
              <a:t>, </a:t>
            </a:r>
            <a:r>
              <a:rPr lang="ru-RU" dirty="0" err="1" smtClean="0"/>
              <a:t>PostgreSQL</a:t>
            </a:r>
            <a:r>
              <a:rPr lang="ru-RU" dirty="0" smtClean="0"/>
              <a:t>, </a:t>
            </a:r>
            <a:r>
              <a:rPr lang="ru-RU" dirty="0" err="1" smtClean="0"/>
              <a:t>MySQL</a:t>
            </a:r>
            <a:r>
              <a:rPr lang="ru-RU" dirty="0" smtClean="0"/>
              <a:t>, </a:t>
            </a:r>
            <a:r>
              <a:rPr lang="ru-RU" dirty="0" err="1" smtClean="0"/>
              <a:t>Caché</a:t>
            </a:r>
            <a:r>
              <a:rPr lang="ru-RU" dirty="0" smtClean="0"/>
              <a:t>, ЛИНТЕР.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51520" y="1556792"/>
            <a:ext cx="8496943" cy="4569371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Встраиваемые</a:t>
            </a:r>
          </a:p>
          <a:p>
            <a:pPr marL="0" indent="0">
              <a:buNone/>
            </a:pPr>
            <a:r>
              <a:rPr lang="ru-RU" dirty="0" smtClean="0"/>
              <a:t>Встраиваемая СУБД — СУБД, которая может поставляться как составная часть некоторого программного продукта, не требуя процедуры самостоятельной установки. Встраиваемая СУБД предназначена для локального хранения данных своего приложения и не рассчитана на коллективное использование в сети. Физически встраиваемая СУБД чаще всего реализована в виде подключаемой библиотеки. Доступ к данным со стороны приложения может происходить через SQL либо через специальные программные интерфейсы. Примеры: </a:t>
            </a:r>
            <a:r>
              <a:rPr lang="ru-RU" dirty="0" err="1" smtClean="0"/>
              <a:t>OpenEdge</a:t>
            </a:r>
            <a:r>
              <a:rPr lang="ru-RU" dirty="0" smtClean="0"/>
              <a:t>, </a:t>
            </a:r>
            <a:r>
              <a:rPr lang="ru-RU" dirty="0" err="1" smtClean="0"/>
              <a:t>SQLite</a:t>
            </a:r>
            <a:r>
              <a:rPr lang="ru-RU" dirty="0" smtClean="0"/>
              <a:t>, </a:t>
            </a:r>
            <a:r>
              <a:rPr lang="ru-RU" dirty="0" err="1" smtClean="0"/>
              <a:t>BerkeleyDB</a:t>
            </a:r>
            <a:r>
              <a:rPr lang="ru-RU" dirty="0" smtClean="0"/>
              <a:t>, </a:t>
            </a:r>
            <a:r>
              <a:rPr lang="ru-RU" dirty="0" err="1" smtClean="0"/>
              <a:t>Firebird</a:t>
            </a:r>
            <a:r>
              <a:rPr lang="ru-RU" dirty="0" smtClean="0"/>
              <a:t> </a:t>
            </a:r>
            <a:r>
              <a:rPr lang="ru-RU" dirty="0" err="1" smtClean="0"/>
              <a:t>Embedded</a:t>
            </a:r>
            <a:r>
              <a:rPr lang="ru-RU" dirty="0" smtClean="0"/>
              <a:t>, </a:t>
            </a:r>
            <a:r>
              <a:rPr lang="ru-RU" dirty="0" err="1" smtClean="0"/>
              <a:t>Microsoft</a:t>
            </a:r>
            <a:r>
              <a:rPr lang="ru-RU" dirty="0" smtClean="0"/>
              <a:t> SQL </a:t>
            </a:r>
            <a:r>
              <a:rPr lang="ru-RU" dirty="0" err="1" smtClean="0"/>
              <a:t>Server</a:t>
            </a:r>
            <a:r>
              <a:rPr lang="ru-RU" dirty="0" smtClean="0"/>
              <a:t> </a:t>
            </a:r>
            <a:r>
              <a:rPr lang="ru-RU" dirty="0" err="1" smtClean="0"/>
              <a:t>Compact</a:t>
            </a:r>
            <a:r>
              <a:rPr lang="ru-RU" dirty="0" smtClean="0"/>
              <a:t>, ЛИНТЕР.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 характеру записи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СУБД </a:t>
            </a:r>
            <a:r>
              <a:rPr lang="ru-RU" dirty="0"/>
              <a:t>с непосредственной записью </a:t>
            </a:r>
          </a:p>
          <a:p>
            <a:pPr marL="0" indent="0">
              <a:buNone/>
            </a:pPr>
            <a:r>
              <a:rPr lang="ru-RU" dirty="0"/>
              <a:t>СУБД, в которых все измененные блоки данных незамедлительно записываются во внешнюю память при поступлении сигнала подтверждения любой транзакции. Такая стратегия используется только при высокой эффективности внешней памяти.</a:t>
            </a:r>
          </a:p>
          <a:p>
            <a:r>
              <a:rPr lang="ru-RU" dirty="0"/>
              <a:t>СУБД с отложенной записью</a:t>
            </a:r>
          </a:p>
          <a:p>
            <a:pPr marL="0" indent="0">
              <a:buNone/>
            </a:pPr>
            <a:r>
              <a:rPr lang="ru-RU" dirty="0"/>
              <a:t>СУБД, в которых изменения аккумулируются в буферах внешней памяти до наступления </a:t>
            </a:r>
            <a:r>
              <a:rPr lang="ru-RU" dirty="0" smtClean="0"/>
              <a:t>конкретного </a:t>
            </a:r>
            <a:r>
              <a:rPr lang="ru-RU" dirty="0"/>
              <a:t>события.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6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и принцип работы современных СУБД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Современная </a:t>
            </a:r>
            <a:r>
              <a:rPr lang="ru-RU" dirty="0"/>
              <a:t>СУБД содержит в своем составе </a:t>
            </a:r>
            <a:r>
              <a:rPr lang="ru-RU" dirty="0" smtClean="0"/>
              <a:t>: </a:t>
            </a:r>
          </a:p>
          <a:p>
            <a:r>
              <a:rPr lang="ru-RU" dirty="0" smtClean="0"/>
              <a:t>программные </a:t>
            </a:r>
            <a:r>
              <a:rPr lang="ru-RU" dirty="0"/>
              <a:t>средства создания баз данных</a:t>
            </a:r>
            <a:r>
              <a:rPr lang="ru-RU" dirty="0" smtClean="0"/>
              <a:t>,</a:t>
            </a:r>
          </a:p>
          <a:p>
            <a:r>
              <a:rPr lang="ru-RU" dirty="0" smtClean="0"/>
              <a:t> </a:t>
            </a:r>
            <a:r>
              <a:rPr lang="ru-RU" dirty="0"/>
              <a:t>средства работы с данными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сервисные средства.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/>
              <a:t>помощью средств создания БД проектировщик, используя язык описания данных (ЯОД), переводит логическую модель БД в физическую структуру, а на языке манипуляции данными (ЯМД) разрабатывает программы, реализующие основные операции с данными (в реляционных БД – это реляционные операции).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проектировании привлекаются визуальные средства, т.е. объекты, и программа-отладчик, с помощью которой соединяются и тестируются отдельные блоки разработанной программы управления конкретной БД.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4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Средства работы с данными предназначены для пользователя БД.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Они позволяют:</a:t>
            </a:r>
          </a:p>
          <a:p>
            <a:r>
              <a:rPr lang="ru-RU" dirty="0" smtClean="0"/>
              <a:t> установить удобный </a:t>
            </a:r>
            <a:r>
              <a:rPr lang="ru-RU" dirty="0"/>
              <a:t>(как правило, графически многооконный) интерфейс с пользователем, </a:t>
            </a:r>
            <a:endParaRPr lang="ru-RU" dirty="0" smtClean="0"/>
          </a:p>
          <a:p>
            <a:r>
              <a:rPr lang="ru-RU" dirty="0" smtClean="0"/>
              <a:t>создать </a:t>
            </a:r>
            <a:r>
              <a:rPr lang="ru-RU" dirty="0"/>
              <a:t>необходимую функциональную конфигурацию экранного представления выводимой и вводимой информации (цвет, размер и количество окон, пиктограммы пользователя и т.д.), </a:t>
            </a:r>
            <a:endParaRPr lang="ru-RU" dirty="0" smtClean="0"/>
          </a:p>
          <a:p>
            <a:r>
              <a:rPr lang="ru-RU" dirty="0" smtClean="0"/>
              <a:t>производить </a:t>
            </a:r>
            <a:r>
              <a:rPr lang="ru-RU" dirty="0"/>
              <a:t>операции с данными БД, манипулируя текстовыми и графическими экранными объектами.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8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Самостоятельная работа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Подготовить доклад(реферат или презентацию) об одной СУБД</a:t>
            </a:r>
          </a:p>
          <a:p>
            <a:pPr marL="0" indent="0">
              <a:buNone/>
            </a:pPr>
            <a:r>
              <a:rPr lang="ru-RU" dirty="0" smtClean="0"/>
              <a:t>Содержание:</a:t>
            </a:r>
          </a:p>
          <a:p>
            <a:r>
              <a:rPr lang="ru-RU" dirty="0" smtClean="0"/>
              <a:t>К какой классификации относится</a:t>
            </a:r>
          </a:p>
          <a:p>
            <a:r>
              <a:rPr lang="ru-RU" dirty="0" smtClean="0"/>
              <a:t>Назначение</a:t>
            </a:r>
          </a:p>
          <a:p>
            <a:r>
              <a:rPr lang="ru-RU" dirty="0" smtClean="0"/>
              <a:t>Использование</a:t>
            </a:r>
          </a:p>
          <a:p>
            <a:r>
              <a:rPr lang="ru-RU" dirty="0" smtClean="0"/>
              <a:t>Краткое описание</a:t>
            </a:r>
          </a:p>
          <a:p>
            <a:r>
              <a:rPr lang="ru-RU" dirty="0" smtClean="0"/>
              <a:t>Интерфейс(скриншот и краткое описание)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7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СУБД</a:t>
            </a:r>
            <a:r>
              <a:rPr lang="ru-RU" b="1" i="1" dirty="0"/>
              <a:t> ('</a:t>
            </a:r>
            <a:r>
              <a:rPr lang="ru-RU" b="1" dirty="0"/>
              <a:t>С</a:t>
            </a:r>
            <a:r>
              <a:rPr lang="ru-RU" dirty="0"/>
              <a:t>истема </a:t>
            </a:r>
            <a:r>
              <a:rPr lang="ru-RU" b="1" dirty="0"/>
              <a:t>у</a:t>
            </a:r>
            <a:r>
              <a:rPr lang="ru-RU" dirty="0"/>
              <a:t>правления </a:t>
            </a:r>
            <a:r>
              <a:rPr lang="ru-RU" b="1" dirty="0"/>
              <a:t>б</a:t>
            </a:r>
            <a:r>
              <a:rPr lang="ru-RU" dirty="0"/>
              <a:t>азами </a:t>
            </a:r>
            <a:r>
              <a:rPr lang="ru-RU" b="1" dirty="0"/>
              <a:t>д</a:t>
            </a:r>
            <a:r>
              <a:rPr lang="ru-RU" dirty="0"/>
              <a:t>анных)' – это совокупность языковых и программных средств, предназначенных для создания, ведения и совместного использования БД многими пользователями.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Система </a:t>
            </a:r>
            <a:r>
              <a:rPr lang="ru-RU" dirty="0"/>
              <a:t>управления базами данных (СУБД) является посредником между базой данных и ее пользователями</a:t>
            </a:r>
          </a:p>
        </p:txBody>
      </p:sp>
    </p:spTree>
    <p:extLst>
      <p:ext uri="{BB962C8B-B14F-4D97-AF65-F5344CB8AC3E}">
        <p14:creationId xmlns:p14="http://schemas.microsoft.com/office/powerpoint/2010/main" val="42401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функции СУБД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Поиск </a:t>
            </a:r>
            <a:r>
              <a:rPr lang="ru-RU" dirty="0"/>
              <a:t>нужных данных.</a:t>
            </a:r>
          </a:p>
          <a:p>
            <a:r>
              <a:rPr lang="ru-RU" dirty="0"/>
              <a:t>Физическое размещение данных и их описаний.</a:t>
            </a:r>
          </a:p>
          <a:p>
            <a:r>
              <a:rPr lang="ru-RU" dirty="0"/>
              <a:t>Обновление и пополнение баз данных в соответствии с изменениями в реальном мире (поддержка актуального состояния).</a:t>
            </a:r>
          </a:p>
          <a:p>
            <a:r>
              <a:rPr lang="ru-RU" dirty="0"/>
              <a:t>Защиту данных от взлома, некорректных изменений и запрещенного доступа.</a:t>
            </a:r>
          </a:p>
          <a:p>
            <a:r>
              <a:rPr lang="ru-RU" dirty="0"/>
              <a:t>Регулирование и направление одновременных запросов к базе от нескольких пользователей (такая функция выполняется с помощью специальных прикладных программ).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6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14408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СУБД.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среде СУБД можно выделить следующих пять основных компонентов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b="1" dirty="0"/>
              <a:t>Аппаратное обеспечение.</a:t>
            </a:r>
            <a:r>
              <a:rPr lang="ru-RU" dirty="0"/>
              <a:t> Для работы СУБД обычно требуется некоторый минимум оперативной и дисковой памяти, но такой минимальной конфигурации может оказаться совершенно недостаточно для достижения приемлемой производительности системы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Программное обеспечение.</a:t>
            </a:r>
            <a:r>
              <a:rPr lang="ru-RU" dirty="0"/>
              <a:t> Этот компонент включает операционную систему, программное обеспечение самой СУБД, прикладные программы, включая и сетевое программное обеспечение, если СУБД используется в сети. Обычно приложения создаются на языках третьего поколения, таких как С, COBOL, </a:t>
            </a:r>
            <a:r>
              <a:rPr lang="ru-RU" dirty="0" err="1"/>
              <a:t>Fortran</a:t>
            </a:r>
            <a:r>
              <a:rPr lang="ru-RU" dirty="0"/>
              <a:t>, </a:t>
            </a:r>
            <a:r>
              <a:rPr lang="ru-RU" dirty="0" err="1"/>
              <a:t>Ada</a:t>
            </a:r>
            <a:r>
              <a:rPr lang="ru-RU" dirty="0"/>
              <a:t> или </a:t>
            </a:r>
            <a:r>
              <a:rPr lang="ru-RU" dirty="0" err="1"/>
              <a:t>Pascal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Данные.</a:t>
            </a:r>
            <a:r>
              <a:rPr lang="ru-RU" dirty="0"/>
              <a:t> Это наиболее важный компонент с точки зрения конечных пользователей. База данных содержит как рабочие данные, так и метаданные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Процедуры.</a:t>
            </a:r>
            <a:r>
              <a:rPr lang="ru-RU" dirty="0"/>
              <a:t> Это инструкции и правила, которые должны учитываться при проектировании и использовании базы данных: регистрация в СУБД; использование отдельного инструмента СУБД или приложения; запуск и останов СУБД; создание резервных копий СУБД; обработка сбоев аппаратного и программного обеспечения, включая процедуры идентификации вышедшего из строя компонента, исправления отказавшего компонента (например, посредством вызова специалиста по ремонту аппаратного обеспечения), а также восстановления базы данных после устранения неисправности; изменение структуры таблицы, реорганизация базы данных, размещенной на нескольких дисках, способы улучшения производительности и методы архивирования данных на вторичных устройствах хранения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Пользователи.</a:t>
            </a:r>
            <a:r>
              <a:rPr lang="ru-RU" dirty="0"/>
              <a:t> Это клиенты БД, администратор БД, прикладные программисты.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1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Классификации СУБД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 характеру использования</a:t>
            </a:r>
          </a:p>
          <a:p>
            <a:r>
              <a:rPr lang="ru-RU" b="1" dirty="0"/>
              <a:t>По модели данных</a:t>
            </a:r>
          </a:p>
          <a:p>
            <a:r>
              <a:rPr lang="ru-RU" b="1" dirty="0"/>
              <a:t>По степени </a:t>
            </a:r>
            <a:r>
              <a:rPr lang="ru-RU" b="1" dirty="0" err="1"/>
              <a:t>распределённости</a:t>
            </a:r>
            <a:endParaRPr lang="ru-RU" b="1" dirty="0"/>
          </a:p>
          <a:p>
            <a:r>
              <a:rPr lang="ru-RU" b="1" dirty="0"/>
              <a:t>По способу доступа к БД</a:t>
            </a:r>
          </a:p>
          <a:p>
            <a:r>
              <a:rPr lang="ru-RU" b="1" dirty="0"/>
              <a:t>По характеру записи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1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 характеру использования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Персональные </a:t>
            </a:r>
            <a:r>
              <a:rPr lang="ru-RU" dirty="0"/>
              <a:t>(совокупность языковых и программных средств, нужных для создания и управления базами данных - VISUAL FOXPRO, </a:t>
            </a:r>
            <a:r>
              <a:rPr lang="ru-RU" dirty="0" smtClean="0"/>
              <a:t>ACCESS и </a:t>
            </a:r>
            <a:r>
              <a:rPr lang="ru-RU" dirty="0" err="1" smtClean="0"/>
              <a:t>др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Многопользовательские (использует разные операционные системы и включают в себя сервер базы данных и клиентскую часть) - ORACLE, </a:t>
            </a:r>
            <a:r>
              <a:rPr lang="ru-RU" dirty="0" smtClean="0"/>
              <a:t>INFORMIX и др.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 модели данных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Иерархическая </a:t>
            </a:r>
            <a:r>
              <a:rPr lang="ru-RU" dirty="0"/>
              <a:t>СУБД.</a:t>
            </a:r>
          </a:p>
          <a:p>
            <a:r>
              <a:rPr lang="ru-RU" dirty="0"/>
              <a:t>Сетевая СУБД.</a:t>
            </a:r>
          </a:p>
          <a:p>
            <a:r>
              <a:rPr lang="ru-RU" dirty="0"/>
              <a:t>Реляционная СУБД.</a:t>
            </a:r>
          </a:p>
          <a:p>
            <a:r>
              <a:rPr lang="ru-RU" dirty="0"/>
              <a:t>Объектно-ориентированная СУБД.</a:t>
            </a:r>
          </a:p>
          <a:p>
            <a:r>
              <a:rPr lang="ru-RU" dirty="0"/>
              <a:t>Объектно-реляционная СУБД.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8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 степени </a:t>
            </a:r>
            <a:r>
              <a:rPr lang="ru-RU" b="1" dirty="0" err="1"/>
              <a:t>распределённости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Локальные </a:t>
            </a:r>
            <a:r>
              <a:rPr lang="ru-RU" dirty="0"/>
              <a:t>СУБД (все части локальной СУБД размещаются на одном компьютере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Распределённые СУБД (части СУБД могут размещаться на двух и более компьютерах).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3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 способу доступа к БД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9" y="1628800"/>
            <a:ext cx="7956872" cy="504056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Файл-серверные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файл-серверных СУБД файлы данных располагаются централизованно на файл-серверные. СУБД располагается на каждом клиентском компьютере (рабочей станции). Доступ СУБД к данным осуществляется через локальную сеть. Синхронизация чтений и обновлений осуществляется посредством файловых блокировок. Примеры: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, </a:t>
            </a:r>
            <a:r>
              <a:rPr lang="ru-RU" dirty="0" err="1"/>
              <a:t>Paradox</a:t>
            </a:r>
            <a:r>
              <a:rPr lang="ru-RU" dirty="0"/>
              <a:t>, </a:t>
            </a:r>
            <a:r>
              <a:rPr lang="ru-RU" dirty="0" err="1"/>
              <a:t>dBase</a:t>
            </a:r>
            <a:r>
              <a:rPr lang="ru-RU" dirty="0"/>
              <a:t>, </a:t>
            </a:r>
            <a:r>
              <a:rPr lang="ru-RU" dirty="0" err="1"/>
              <a:t>FoxPro</a:t>
            </a:r>
            <a:r>
              <a:rPr lang="ru-RU" dirty="0"/>
              <a:t>,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FoxPro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6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598</Words>
  <Application>Microsoft Office PowerPoint</Application>
  <PresentationFormat>Экран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Системы управления базами данных</vt:lpstr>
      <vt:lpstr>Презентация PowerPoint</vt:lpstr>
      <vt:lpstr>Основные функции СУБД </vt:lpstr>
      <vt:lpstr>Архитектура СУБД. </vt:lpstr>
      <vt:lpstr>Классификации СУБД </vt:lpstr>
      <vt:lpstr>По характеру использования </vt:lpstr>
      <vt:lpstr>По модели данных </vt:lpstr>
      <vt:lpstr>По степени распределённости </vt:lpstr>
      <vt:lpstr>По способу доступа к БД </vt:lpstr>
      <vt:lpstr>Презентация PowerPoint</vt:lpstr>
      <vt:lpstr>Презентация PowerPoint</vt:lpstr>
      <vt:lpstr>По характеру записи </vt:lpstr>
      <vt:lpstr>Структура и принцип работы современных СУБД </vt:lpstr>
      <vt:lpstr>Презентация PowerPoint</vt:lpstr>
      <vt:lpstr>Самостоятельная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управления базами данных</dc:title>
  <dc:creator>Ольга</dc:creator>
  <cp:lastModifiedBy>Ольга</cp:lastModifiedBy>
  <cp:revision>8</cp:revision>
  <dcterms:created xsi:type="dcterms:W3CDTF">2017-09-03T10:20:30Z</dcterms:created>
  <dcterms:modified xsi:type="dcterms:W3CDTF">2017-10-15T11:24:40Z</dcterms:modified>
</cp:coreProperties>
</file>