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B9446C-539D-4F29-A2A4-D8B171D5F406}">
  <a:tblStyle styleId="{CCB9446C-539D-4F29-A2A4-D8B171D5F4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b59ab99e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b59ab99e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b59ab99e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b59ab99e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59ab99e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59ab99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b59ab99e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b59ab99e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59ab99e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59ab99e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b59ab99e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b59ab99e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b59ab99e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b59ab99e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b59ab99e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b59ab99e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SLIDES_API90963874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SLIDES_API909638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3ad0ac3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3ad0ac3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b3ad0ac3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b3ad0ac3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b59ab99e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b59ab99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b59ab99e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b59ab99e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59ab9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59ab9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b3ad0ac3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b3ad0ac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b59ab99e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b59ab99e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iastrg.github.io/Bi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iastrg.github.io/Guillaumeastrid_4_3007202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web/tools/lighthous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ebaim.org/" TargetMode="External"/><Relationship Id="rId4" Type="http://schemas.openxmlformats.org/officeDocument/2006/relationships/hyperlink" Target="https://www.uptrends.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72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sz="4533"/>
              <a:t>Rapport d’optimisation</a:t>
            </a:r>
            <a:endParaRPr sz="4533"/>
          </a:p>
          <a:p>
            <a:pPr marL="0" lvl="0" indent="0" algn="ctr" rtl="0">
              <a:spcBef>
                <a:spcPts val="0"/>
              </a:spcBef>
              <a:spcAft>
                <a:spcPts val="0"/>
              </a:spcAft>
              <a:buNone/>
            </a:pPr>
            <a:r>
              <a:rPr lang="fr" sz="4533"/>
              <a:t>pour</a:t>
            </a:r>
            <a:endParaRPr sz="4533"/>
          </a:p>
          <a:p>
            <a:pPr marL="0" lvl="0" indent="0" algn="ctr" rtl="0">
              <a:spcBef>
                <a:spcPts val="0"/>
              </a:spcBef>
              <a:spcAft>
                <a:spcPts val="0"/>
              </a:spcAft>
              <a:buNone/>
            </a:pPr>
            <a:r>
              <a:rPr lang="fr" sz="4533"/>
              <a:t>La chouette agence</a:t>
            </a:r>
            <a:endParaRPr sz="4533"/>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4036325"/>
            <a:ext cx="8520600" cy="52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400"/>
              <a:t>Réalisé par Astrid GUILLAUME</a:t>
            </a:r>
            <a:endParaRPr sz="1400"/>
          </a:p>
        </p:txBody>
      </p:sp>
      <p:pic>
        <p:nvPicPr>
          <p:cNvPr id="56" name="Google Shape;56;p13"/>
          <p:cNvPicPr preferRelativeResize="0"/>
          <p:nvPr/>
        </p:nvPicPr>
        <p:blipFill>
          <a:blip r:embed="rId3">
            <a:alphaModFix/>
          </a:blip>
          <a:stretch>
            <a:fillRect/>
          </a:stretch>
        </p:blipFill>
        <p:spPr>
          <a:xfrm>
            <a:off x="4181475" y="3180825"/>
            <a:ext cx="781050" cy="78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2.1. Site avant SEO</a:t>
            </a:r>
            <a:endParaRPr/>
          </a:p>
        </p:txBody>
      </p:sp>
      <p:pic>
        <p:nvPicPr>
          <p:cNvPr id="110" name="Google Shape;110;p22"/>
          <p:cNvPicPr preferRelativeResize="0"/>
          <p:nvPr/>
        </p:nvPicPr>
        <p:blipFill>
          <a:blip r:embed="rId3">
            <a:alphaModFix/>
          </a:blip>
          <a:stretch>
            <a:fillRect/>
          </a:stretch>
        </p:blipFill>
        <p:spPr>
          <a:xfrm>
            <a:off x="357188" y="1366838"/>
            <a:ext cx="8429625" cy="240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623888" y="1081088"/>
            <a:ext cx="7896225" cy="298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2.2. Site après modification</a:t>
            </a:r>
            <a:endParaRPr/>
          </a:p>
        </p:txBody>
      </p:sp>
      <p:pic>
        <p:nvPicPr>
          <p:cNvPr id="121" name="Google Shape;121;p24"/>
          <p:cNvPicPr preferRelativeResize="0"/>
          <p:nvPr/>
        </p:nvPicPr>
        <p:blipFill>
          <a:blip r:embed="rId3">
            <a:alphaModFix/>
          </a:blip>
          <a:stretch>
            <a:fillRect/>
          </a:stretch>
        </p:blipFill>
        <p:spPr>
          <a:xfrm>
            <a:off x="1252538" y="1423975"/>
            <a:ext cx="663892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552450" y="1119187"/>
            <a:ext cx="8039100" cy="290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3. Webaim, un outils pour aller plus loin</a:t>
            </a:r>
            <a:endParaRPr/>
          </a:p>
        </p:txBody>
      </p:sp>
      <p:sp>
        <p:nvSpPr>
          <p:cNvPr id="132" name="Google Shape;13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L’outils WAVE du site WebAIM indique les éléments à corriger, réviser, ou étudier, directement sur la page du site web à évaluer. </a:t>
            </a:r>
            <a:endParaRPr/>
          </a:p>
          <a:p>
            <a:pPr marL="0" lvl="0" indent="0" algn="l" rtl="0">
              <a:spcBef>
                <a:spcPts val="1200"/>
              </a:spcBef>
              <a:spcAft>
                <a:spcPts val="0"/>
              </a:spcAft>
              <a:buNone/>
            </a:pPr>
            <a:r>
              <a:rPr lang="fr"/>
              <a:t>Les deux imprime-écrans suivants présentent l’analyse générale de WAVE sur l’ancienne et la nouvelle version du site de La chouette agence. Ces résultats, ainsi que leurs détails sont reproduisibles en testant les adresses :</a:t>
            </a:r>
            <a:endParaRPr/>
          </a:p>
          <a:p>
            <a:pPr marL="457200" lvl="0" indent="-342900" algn="l" rtl="0">
              <a:spcBef>
                <a:spcPts val="1200"/>
              </a:spcBef>
              <a:spcAft>
                <a:spcPts val="0"/>
              </a:spcAft>
              <a:buSzPts val="1800"/>
              <a:buChar char="-"/>
            </a:pPr>
            <a:r>
              <a:rPr lang="fr" u="sng">
                <a:solidFill>
                  <a:schemeClr val="hlink"/>
                </a:solidFill>
                <a:hlinkClick r:id="rId3"/>
              </a:rPr>
              <a:t>https://diastrg.github.io/Bin/</a:t>
            </a:r>
            <a:r>
              <a:rPr lang="fr"/>
              <a:t> pour la version initiale du site ;</a:t>
            </a:r>
            <a:endParaRPr/>
          </a:p>
          <a:p>
            <a:pPr marL="457200" lvl="0" indent="-342900" algn="l" rtl="0">
              <a:spcBef>
                <a:spcPts val="0"/>
              </a:spcBef>
              <a:spcAft>
                <a:spcPts val="0"/>
              </a:spcAft>
              <a:buSzPts val="1800"/>
              <a:buChar char="-"/>
            </a:pPr>
            <a:r>
              <a:rPr lang="fr" u="sng">
                <a:solidFill>
                  <a:schemeClr val="hlink"/>
                </a:solidFill>
                <a:hlinkClick r:id="rId4"/>
              </a:rPr>
              <a:t>https://diastrg.github.io/Guillaumeastrid_4_30072021/</a:t>
            </a:r>
            <a:r>
              <a:rPr lang="fr"/>
              <a:t> pour la version modifiée.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1223400" y="120503"/>
            <a:ext cx="2995772" cy="4838699"/>
          </a:xfrm>
          <a:prstGeom prst="rect">
            <a:avLst/>
          </a:prstGeom>
          <a:noFill/>
          <a:ln>
            <a:noFill/>
          </a:ln>
        </p:spPr>
      </p:pic>
      <p:pic>
        <p:nvPicPr>
          <p:cNvPr id="138" name="Google Shape;138;p27"/>
          <p:cNvPicPr preferRelativeResize="0"/>
          <p:nvPr/>
        </p:nvPicPr>
        <p:blipFill>
          <a:blip r:embed="rId4">
            <a:alphaModFix/>
          </a:blip>
          <a:stretch>
            <a:fillRect/>
          </a:stretch>
        </p:blipFill>
        <p:spPr>
          <a:xfrm>
            <a:off x="4805397" y="152400"/>
            <a:ext cx="3076205"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144" name="Google Shape;14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Au regard des différents résultats obtenus par comparaison de critères tels que la performance, l'accessibilité, la taille et de la vitesse du site, il ressort sans équivoque, qu’en suivant les recommandations de référencement naturel, un site web peut considérablement augmenter ses chances d’améliorer son classement dans les moteurs de recherche.</a:t>
            </a:r>
            <a:endParaRPr/>
          </a:p>
          <a:p>
            <a:pPr marL="0" lvl="0" indent="0" algn="l" rtl="0">
              <a:spcBef>
                <a:spcPts val="1200"/>
              </a:spcBef>
              <a:spcAft>
                <a:spcPts val="1200"/>
              </a:spcAft>
              <a:buNone/>
            </a:pPr>
            <a:r>
              <a:rPr lang="fr"/>
              <a:t>Dans le cas de notre site, l’application de dix de ces critères (voir fichier Modèle-audit-SEO) ont permis d’optimiser les optimisations relevées, tout en le rendant accessible à un plus larges public. Beaucoup d’autres points peuvent encore être peaufinés, et ainsi rendre le site de La chouette agence, beaucoup plus compétitives, au fil du temps, avec ses concurrents.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Références</a:t>
            </a:r>
            <a:endParaRPr/>
          </a:p>
        </p:txBody>
      </p:sp>
      <p:sp>
        <p:nvSpPr>
          <p:cNvPr id="150" name="Google Shape;150;p29"/>
          <p:cNvSpPr txBox="1">
            <a:spLocks noGrp="1"/>
          </p:cNvSpPr>
          <p:nvPr>
            <p:ph type="body" idx="1"/>
          </p:nvPr>
        </p:nvSpPr>
        <p:spPr>
          <a:xfrm>
            <a:off x="311700" y="1152475"/>
            <a:ext cx="60960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fr" b="1" dirty="0"/>
              <a:t>Lighthouse</a:t>
            </a:r>
            <a:endParaRPr b="1" dirty="0"/>
          </a:p>
          <a:p>
            <a:pPr marL="0" lvl="0" indent="0" algn="l" rtl="0">
              <a:spcBef>
                <a:spcPts val="1200"/>
              </a:spcBef>
              <a:spcAft>
                <a:spcPts val="0"/>
              </a:spcAft>
              <a:buNone/>
            </a:pPr>
            <a:r>
              <a:rPr lang="fr" dirty="0"/>
              <a:t>Outils intégré à l’inspecteur de google chrome.</a:t>
            </a:r>
            <a:endParaRPr dirty="0"/>
          </a:p>
          <a:p>
            <a:pPr marL="0" lvl="0" indent="0" algn="l" rtl="0">
              <a:spcBef>
                <a:spcPts val="1200"/>
              </a:spcBef>
              <a:spcAft>
                <a:spcPts val="0"/>
              </a:spcAft>
              <a:buNone/>
            </a:pPr>
            <a:r>
              <a:rPr lang="fr" dirty="0"/>
              <a:t>Pour plus d’infos: </a:t>
            </a:r>
            <a:r>
              <a:rPr lang="fr" u="sng" dirty="0">
                <a:solidFill>
                  <a:schemeClr val="hlink"/>
                </a:solidFill>
                <a:hlinkClick r:id="rId3"/>
              </a:rPr>
              <a:t>https://developers.google.com/web/tools/lighthouse</a:t>
            </a:r>
            <a:r>
              <a:rPr lang="fr" dirty="0"/>
              <a:t>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fr" b="1" dirty="0"/>
              <a:t>Uptrends</a:t>
            </a:r>
            <a:endParaRPr b="1" dirty="0"/>
          </a:p>
          <a:p>
            <a:pPr marL="0" lvl="0" indent="0" algn="l" rtl="0">
              <a:spcBef>
                <a:spcPts val="1200"/>
              </a:spcBef>
              <a:spcAft>
                <a:spcPts val="0"/>
              </a:spcAft>
              <a:buNone/>
            </a:pPr>
            <a:r>
              <a:rPr lang="fr" u="sng" dirty="0">
                <a:solidFill>
                  <a:schemeClr val="hlink"/>
                </a:solidFill>
                <a:hlinkClick r:id="rId4"/>
              </a:rPr>
              <a:t>https://www.uptrends.com/</a:t>
            </a:r>
            <a:r>
              <a:rPr lang="fr" dirty="0"/>
              <a:t>  → Free tools → Performance → Website speed test.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fr" b="1" dirty="0"/>
              <a:t>WebAIM</a:t>
            </a:r>
            <a:endParaRPr b="1" dirty="0"/>
          </a:p>
          <a:p>
            <a:pPr marL="0" lvl="0" indent="0" algn="l" rtl="0">
              <a:spcBef>
                <a:spcPts val="1200"/>
              </a:spcBef>
              <a:spcAft>
                <a:spcPts val="0"/>
              </a:spcAft>
              <a:buNone/>
            </a:pPr>
            <a:r>
              <a:rPr lang="fr" u="sng" dirty="0">
                <a:solidFill>
                  <a:schemeClr val="hlink"/>
                </a:solidFill>
                <a:hlinkClick r:id="rId5"/>
              </a:rPr>
              <a:t>https://webaim.org/</a:t>
            </a:r>
            <a:r>
              <a:rPr lang="fr" dirty="0"/>
              <a:t>  → resources → Tools → WAVE</a:t>
            </a:r>
            <a:endParaRPr dirty="0"/>
          </a:p>
          <a:p>
            <a:pPr marL="0" lvl="0" indent="0" algn="l" rtl="0">
              <a:spcBef>
                <a:spcPts val="1200"/>
              </a:spcBef>
              <a:spcAft>
                <a:spcPts val="1200"/>
              </a:spcAft>
              <a:buNone/>
            </a:pPr>
            <a:endParaRPr dirty="0"/>
          </a:p>
        </p:txBody>
      </p:sp>
      <p:sp>
        <p:nvSpPr>
          <p:cNvPr id="151" name="Google Shape;151;p29"/>
          <p:cNvSpPr txBox="1"/>
          <p:nvPr/>
        </p:nvSpPr>
        <p:spPr>
          <a:xfrm>
            <a:off x="6606000" y="1165025"/>
            <a:ext cx="20697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a:t>A noter:</a:t>
            </a:r>
            <a:r>
              <a:rPr lang="fr" b="1"/>
              <a:t> </a:t>
            </a:r>
            <a:endParaRPr b="1"/>
          </a:p>
          <a:p>
            <a:pPr marL="0" lvl="0" indent="0" algn="l" rtl="0">
              <a:spcBef>
                <a:spcPts val="0"/>
              </a:spcBef>
              <a:spcAft>
                <a:spcPts val="0"/>
              </a:spcAft>
              <a:buNone/>
            </a:pPr>
            <a:r>
              <a:rPr lang="fr" sz="1200"/>
              <a:t>Les outils Lighthouse et Uptrends étant  dépendants des fluctuations de connexions internet, les résultats peuvent varier.</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aphicFrame>
        <p:nvGraphicFramePr>
          <p:cNvPr id="61" name="Google Shape;61;p14"/>
          <p:cNvGraphicFramePr/>
          <p:nvPr/>
        </p:nvGraphicFramePr>
        <p:xfrm>
          <a:off x="952500" y="-79808"/>
          <a:ext cx="7239000" cy="5303130"/>
        </p:xfrm>
        <a:graphic>
          <a:graphicData uri="http://schemas.openxmlformats.org/drawingml/2006/table">
            <a:tbl>
              <a:tblPr>
                <a:noFill/>
                <a:tableStyleId>{CCB9446C-539D-4F29-A2A4-D8B171D5F406}</a:tableStyleId>
              </a:tblPr>
              <a:tblGrid>
                <a:gridCol w="6383350">
                  <a:extLst>
                    <a:ext uri="{9D8B030D-6E8A-4147-A177-3AD203B41FA5}">
                      <a16:colId xmlns:a16="http://schemas.microsoft.com/office/drawing/2014/main" val="20000"/>
                    </a:ext>
                  </a:extLst>
                </a:gridCol>
                <a:gridCol w="855650">
                  <a:extLst>
                    <a:ext uri="{9D8B030D-6E8A-4147-A177-3AD203B41FA5}">
                      <a16:colId xmlns:a16="http://schemas.microsoft.com/office/drawing/2014/main" val="20001"/>
                    </a:ext>
                  </a:extLst>
                </a:gridCol>
              </a:tblGrid>
              <a:tr h="495400">
                <a:tc>
                  <a:txBody>
                    <a:bodyPr/>
                    <a:lstStyle/>
                    <a:p>
                      <a:pPr marL="0" lvl="0" indent="0" algn="l" rtl="0">
                        <a:spcBef>
                          <a:spcPts val="0"/>
                        </a:spcBef>
                        <a:spcAft>
                          <a:spcPts val="0"/>
                        </a:spcAft>
                        <a:buNone/>
                      </a:pPr>
                      <a:r>
                        <a:rPr lang="fr" sz="2400"/>
                        <a:t>Contents</a:t>
                      </a:r>
                      <a:endParaRPr sz="2400"/>
                    </a:p>
                  </a:txBody>
                  <a:tcPr marL="91425" marR="91425" marT="91425" marB="91425"/>
                </a:tc>
                <a:tc>
                  <a:txBody>
                    <a:bodyPr/>
                    <a:lstStyle/>
                    <a:p>
                      <a:pPr marL="0" lvl="0" indent="0" algn="r" rtl="0">
                        <a:spcBef>
                          <a:spcPts val="0"/>
                        </a:spcBef>
                        <a:spcAft>
                          <a:spcPts val="0"/>
                        </a:spcAft>
                        <a:buNone/>
                      </a:pPr>
                      <a:r>
                        <a:rPr lang="fr" sz="1800"/>
                        <a:t>No</a:t>
                      </a:r>
                      <a:endParaRPr sz="1800"/>
                    </a:p>
                  </a:txBody>
                  <a:tcPr marL="91425" marR="91425" marT="91425" marB="91425"/>
                </a:tc>
                <a:extLst>
                  <a:ext uri="{0D108BD9-81ED-4DB2-BD59-A6C34878D82A}">
                    <a16:rowId xmlns:a16="http://schemas.microsoft.com/office/drawing/2014/main" val="10000"/>
                  </a:ext>
                </a:extLst>
              </a:tr>
              <a:tr h="357775">
                <a:tc>
                  <a:txBody>
                    <a:bodyPr/>
                    <a:lstStyle/>
                    <a:p>
                      <a:pPr marL="0" lvl="0" indent="0" algn="l" rtl="0">
                        <a:spcBef>
                          <a:spcPts val="0"/>
                        </a:spcBef>
                        <a:spcAft>
                          <a:spcPts val="0"/>
                        </a:spcAft>
                        <a:buNone/>
                      </a:pPr>
                      <a:r>
                        <a:rPr lang="fr" u="sng">
                          <a:solidFill>
                            <a:schemeClr val="hlink"/>
                          </a:solidFill>
                          <a:hlinkClick r:id="rId3" action="ppaction://hlinksldjump"/>
                        </a:rPr>
                        <a:t>Introduction</a:t>
                      </a:r>
                      <a:endParaRPr/>
                    </a:p>
                  </a:txBody>
                  <a:tcPr marL="91425" marR="91425" marT="91425" marB="91425"/>
                </a:tc>
                <a:tc>
                  <a:txBody>
                    <a:bodyPr/>
                    <a:lstStyle/>
                    <a:p>
                      <a:pPr marL="0" lvl="0" indent="0" algn="r" rtl="0">
                        <a:spcBef>
                          <a:spcPts val="0"/>
                        </a:spcBef>
                        <a:spcAft>
                          <a:spcPts val="0"/>
                        </a:spcAft>
                        <a:buNone/>
                      </a:pPr>
                      <a:r>
                        <a:rPr lang="fr"/>
                        <a:t>3</a:t>
                      </a:r>
                      <a:endParaRPr/>
                    </a:p>
                  </a:txBody>
                  <a:tcPr marL="91425" marR="91425" marT="91425" marB="91425" anchor="ctr"/>
                </a:tc>
                <a:extLst>
                  <a:ext uri="{0D108BD9-81ED-4DB2-BD59-A6C34878D82A}">
                    <a16:rowId xmlns:a16="http://schemas.microsoft.com/office/drawing/2014/main" val="10001"/>
                  </a:ext>
                </a:extLst>
              </a:tr>
              <a:tr h="357775">
                <a:tc>
                  <a:txBody>
                    <a:bodyPr/>
                    <a:lstStyle/>
                    <a:p>
                      <a:pPr marL="0" lvl="0" indent="0" algn="l" rtl="0">
                        <a:spcBef>
                          <a:spcPts val="0"/>
                        </a:spcBef>
                        <a:spcAft>
                          <a:spcPts val="0"/>
                        </a:spcAft>
                        <a:buNone/>
                      </a:pPr>
                      <a:r>
                        <a:rPr lang="fr" u="sng">
                          <a:solidFill>
                            <a:schemeClr val="hlink"/>
                          </a:solidFill>
                          <a:hlinkClick r:id="rId4" action="ppaction://hlinksldjump"/>
                        </a:rPr>
                        <a:t>1. Performance et vitesse de chargement avec Uptrends</a:t>
                      </a:r>
                      <a:endParaRPr/>
                    </a:p>
                  </a:txBody>
                  <a:tcPr marL="91425" marR="91425" marT="91425" marB="91425"/>
                </a:tc>
                <a:tc>
                  <a:txBody>
                    <a:bodyPr/>
                    <a:lstStyle/>
                    <a:p>
                      <a:pPr marL="0" lvl="0" indent="0" algn="r" rtl="0">
                        <a:spcBef>
                          <a:spcPts val="0"/>
                        </a:spcBef>
                        <a:spcAft>
                          <a:spcPts val="0"/>
                        </a:spcAft>
                        <a:buNone/>
                      </a:pPr>
                      <a:r>
                        <a:rPr lang="fr"/>
                        <a:t>4</a:t>
                      </a:r>
                      <a:endParaRPr/>
                    </a:p>
                  </a:txBody>
                  <a:tcPr marL="91425" marR="91425" marT="91425" marB="91425" anchor="ctr"/>
                </a:tc>
                <a:extLst>
                  <a:ext uri="{0D108BD9-81ED-4DB2-BD59-A6C34878D82A}">
                    <a16:rowId xmlns:a16="http://schemas.microsoft.com/office/drawing/2014/main" val="10002"/>
                  </a:ext>
                </a:extLst>
              </a:tr>
              <a:tr h="357775">
                <a:tc>
                  <a:txBody>
                    <a:bodyPr/>
                    <a:lstStyle/>
                    <a:p>
                      <a:pPr marL="0" lvl="0" indent="0" algn="l" rtl="0">
                        <a:spcBef>
                          <a:spcPts val="0"/>
                        </a:spcBef>
                        <a:spcAft>
                          <a:spcPts val="0"/>
                        </a:spcAft>
                        <a:buNone/>
                      </a:pPr>
                      <a:r>
                        <a:rPr lang="fr"/>
                        <a:t>    </a:t>
                      </a:r>
                      <a:r>
                        <a:rPr lang="fr" u="sng">
                          <a:solidFill>
                            <a:schemeClr val="hlink"/>
                          </a:solidFill>
                          <a:hlinkClick r:id="rId5" action="ppaction://hlinksldjump"/>
                        </a:rPr>
                        <a:t>1.1. Site avant SEO _ Version mobile</a:t>
                      </a:r>
                      <a:endParaRPr/>
                    </a:p>
                  </a:txBody>
                  <a:tcPr marL="91425" marR="91425" marT="91425" marB="91425"/>
                </a:tc>
                <a:tc>
                  <a:txBody>
                    <a:bodyPr/>
                    <a:lstStyle/>
                    <a:p>
                      <a:pPr marL="0" lvl="0" indent="0" algn="r" rtl="0">
                        <a:spcBef>
                          <a:spcPts val="0"/>
                        </a:spcBef>
                        <a:spcAft>
                          <a:spcPts val="0"/>
                        </a:spcAft>
                        <a:buNone/>
                      </a:pPr>
                      <a:r>
                        <a:rPr lang="fr"/>
                        <a:t>5</a:t>
                      </a:r>
                      <a:endParaRPr/>
                    </a:p>
                  </a:txBody>
                  <a:tcPr marL="91425" marR="91425" marT="91425" marB="91425" anchor="ctr"/>
                </a:tc>
                <a:extLst>
                  <a:ext uri="{0D108BD9-81ED-4DB2-BD59-A6C34878D82A}">
                    <a16:rowId xmlns:a16="http://schemas.microsoft.com/office/drawing/2014/main" val="10003"/>
                  </a:ext>
                </a:extLst>
              </a:tr>
              <a:tr h="357775">
                <a:tc>
                  <a:txBody>
                    <a:bodyPr/>
                    <a:lstStyle/>
                    <a:p>
                      <a:pPr marL="0" lvl="0" indent="0" algn="l" rtl="0">
                        <a:spcBef>
                          <a:spcPts val="0"/>
                        </a:spcBef>
                        <a:spcAft>
                          <a:spcPts val="0"/>
                        </a:spcAft>
                        <a:buNone/>
                      </a:pPr>
                      <a:r>
                        <a:rPr lang="fr"/>
                        <a:t>    </a:t>
                      </a:r>
                      <a:r>
                        <a:rPr lang="fr" u="sng">
                          <a:solidFill>
                            <a:schemeClr val="hlink"/>
                          </a:solidFill>
                          <a:hlinkClick r:id="rId6" action="ppaction://hlinksldjump"/>
                        </a:rPr>
                        <a:t>1.2. Site après modifications _ Version mobile</a:t>
                      </a:r>
                      <a:endParaRPr/>
                    </a:p>
                  </a:txBody>
                  <a:tcPr marL="91425" marR="91425" marT="91425" marB="91425"/>
                </a:tc>
                <a:tc>
                  <a:txBody>
                    <a:bodyPr/>
                    <a:lstStyle/>
                    <a:p>
                      <a:pPr marL="0" lvl="0" indent="0" algn="r" rtl="0">
                        <a:spcBef>
                          <a:spcPts val="0"/>
                        </a:spcBef>
                        <a:spcAft>
                          <a:spcPts val="0"/>
                        </a:spcAft>
                        <a:buNone/>
                      </a:pPr>
                      <a:r>
                        <a:rPr lang="fr"/>
                        <a:t>6</a:t>
                      </a:r>
                      <a:endParaRPr/>
                    </a:p>
                  </a:txBody>
                  <a:tcPr marL="91425" marR="91425" marT="91425" marB="91425" anchor="ctr"/>
                </a:tc>
                <a:extLst>
                  <a:ext uri="{0D108BD9-81ED-4DB2-BD59-A6C34878D82A}">
                    <a16:rowId xmlns:a16="http://schemas.microsoft.com/office/drawing/2014/main" val="10004"/>
                  </a:ext>
                </a:extLst>
              </a:tr>
              <a:tr h="357775">
                <a:tc>
                  <a:txBody>
                    <a:bodyPr/>
                    <a:lstStyle/>
                    <a:p>
                      <a:pPr marL="0" lvl="0" indent="0" algn="l" rtl="0">
                        <a:spcBef>
                          <a:spcPts val="0"/>
                        </a:spcBef>
                        <a:spcAft>
                          <a:spcPts val="0"/>
                        </a:spcAft>
                        <a:buNone/>
                      </a:pPr>
                      <a:r>
                        <a:rPr lang="fr"/>
                        <a:t>    </a:t>
                      </a:r>
                      <a:r>
                        <a:rPr lang="fr" u="sng">
                          <a:solidFill>
                            <a:schemeClr val="hlink"/>
                          </a:solidFill>
                          <a:hlinkClick r:id="rId7" action="ppaction://hlinksldjump"/>
                        </a:rPr>
                        <a:t>1.3. Site avant SEO _ Version Desktop</a:t>
                      </a:r>
                      <a:endParaRPr/>
                    </a:p>
                  </a:txBody>
                  <a:tcPr marL="91425" marR="91425" marT="91425" marB="91425"/>
                </a:tc>
                <a:tc>
                  <a:txBody>
                    <a:bodyPr/>
                    <a:lstStyle/>
                    <a:p>
                      <a:pPr marL="0" lvl="0" indent="0" algn="r" rtl="0">
                        <a:spcBef>
                          <a:spcPts val="0"/>
                        </a:spcBef>
                        <a:spcAft>
                          <a:spcPts val="0"/>
                        </a:spcAft>
                        <a:buNone/>
                      </a:pPr>
                      <a:r>
                        <a:rPr lang="fr"/>
                        <a:t>7</a:t>
                      </a:r>
                      <a:endParaRPr/>
                    </a:p>
                  </a:txBody>
                  <a:tcPr marL="91425" marR="91425" marT="91425" marB="91425" anchor="ctr"/>
                </a:tc>
                <a:extLst>
                  <a:ext uri="{0D108BD9-81ED-4DB2-BD59-A6C34878D82A}">
                    <a16:rowId xmlns:a16="http://schemas.microsoft.com/office/drawing/2014/main" val="10005"/>
                  </a:ext>
                </a:extLst>
              </a:tr>
              <a:tr h="357775">
                <a:tc>
                  <a:txBody>
                    <a:bodyPr/>
                    <a:lstStyle/>
                    <a:p>
                      <a:pPr marL="0" lvl="0" indent="0" algn="l" rtl="0">
                        <a:spcBef>
                          <a:spcPts val="0"/>
                        </a:spcBef>
                        <a:spcAft>
                          <a:spcPts val="0"/>
                        </a:spcAft>
                        <a:buNone/>
                      </a:pPr>
                      <a:r>
                        <a:rPr lang="fr"/>
                        <a:t>    </a:t>
                      </a:r>
                      <a:r>
                        <a:rPr lang="fr" u="sng">
                          <a:solidFill>
                            <a:schemeClr val="hlink"/>
                          </a:solidFill>
                          <a:hlinkClick r:id="rId8" action="ppaction://hlinksldjump"/>
                        </a:rPr>
                        <a:t>1.4. Site après modification _ Version Desktop</a:t>
                      </a:r>
                      <a:endParaRPr/>
                    </a:p>
                  </a:txBody>
                  <a:tcPr marL="91425" marR="91425" marT="91425" marB="91425"/>
                </a:tc>
                <a:tc>
                  <a:txBody>
                    <a:bodyPr/>
                    <a:lstStyle/>
                    <a:p>
                      <a:pPr marL="0" lvl="0" indent="0" algn="r" rtl="0">
                        <a:spcBef>
                          <a:spcPts val="0"/>
                        </a:spcBef>
                        <a:spcAft>
                          <a:spcPts val="0"/>
                        </a:spcAft>
                        <a:buNone/>
                      </a:pPr>
                      <a:r>
                        <a:rPr lang="fr"/>
                        <a:t>8</a:t>
                      </a:r>
                      <a:endParaRPr/>
                    </a:p>
                  </a:txBody>
                  <a:tcPr marL="91425" marR="91425" marT="91425" marB="91425" anchor="ctr"/>
                </a:tc>
                <a:extLst>
                  <a:ext uri="{0D108BD9-81ED-4DB2-BD59-A6C34878D82A}">
                    <a16:rowId xmlns:a16="http://schemas.microsoft.com/office/drawing/2014/main" val="10006"/>
                  </a:ext>
                </a:extLst>
              </a:tr>
              <a:tr h="357775">
                <a:tc>
                  <a:txBody>
                    <a:bodyPr/>
                    <a:lstStyle/>
                    <a:p>
                      <a:pPr marL="0" lvl="0" indent="0" algn="l" rtl="0">
                        <a:spcBef>
                          <a:spcPts val="0"/>
                        </a:spcBef>
                        <a:spcAft>
                          <a:spcPts val="0"/>
                        </a:spcAft>
                        <a:buNone/>
                      </a:pPr>
                      <a:r>
                        <a:rPr lang="fr" u="sng">
                          <a:solidFill>
                            <a:schemeClr val="hlink"/>
                          </a:solidFill>
                          <a:hlinkClick r:id="rId9" action="ppaction://hlinksldjump"/>
                        </a:rPr>
                        <a:t>2. Comparaison par critères SEO et accessibilité avec l’outils Lighthouse</a:t>
                      </a:r>
                      <a:endParaRPr/>
                    </a:p>
                  </a:txBody>
                  <a:tcPr marL="91425" marR="91425" marT="91425" marB="91425"/>
                </a:tc>
                <a:tc>
                  <a:txBody>
                    <a:bodyPr/>
                    <a:lstStyle/>
                    <a:p>
                      <a:pPr marL="0" lvl="0" indent="0" algn="r" rtl="0">
                        <a:spcBef>
                          <a:spcPts val="0"/>
                        </a:spcBef>
                        <a:spcAft>
                          <a:spcPts val="0"/>
                        </a:spcAft>
                        <a:buNone/>
                      </a:pPr>
                      <a:r>
                        <a:rPr lang="fr"/>
                        <a:t>9</a:t>
                      </a:r>
                      <a:endParaRPr/>
                    </a:p>
                  </a:txBody>
                  <a:tcPr marL="91425" marR="91425" marT="91425" marB="91425" anchor="ctr"/>
                </a:tc>
                <a:extLst>
                  <a:ext uri="{0D108BD9-81ED-4DB2-BD59-A6C34878D82A}">
                    <a16:rowId xmlns:a16="http://schemas.microsoft.com/office/drawing/2014/main" val="10007"/>
                  </a:ext>
                </a:extLst>
              </a:tr>
              <a:tr h="357775">
                <a:tc>
                  <a:txBody>
                    <a:bodyPr/>
                    <a:lstStyle/>
                    <a:p>
                      <a:pPr marL="0" lvl="0" indent="0" algn="l" rtl="0">
                        <a:spcBef>
                          <a:spcPts val="0"/>
                        </a:spcBef>
                        <a:spcAft>
                          <a:spcPts val="0"/>
                        </a:spcAft>
                        <a:buNone/>
                      </a:pPr>
                      <a:r>
                        <a:rPr lang="fr"/>
                        <a:t>    </a:t>
                      </a:r>
                      <a:r>
                        <a:rPr lang="fr" u="sng">
                          <a:solidFill>
                            <a:schemeClr val="hlink"/>
                          </a:solidFill>
                          <a:hlinkClick r:id="rId10" action="ppaction://hlinksldjump"/>
                        </a:rPr>
                        <a:t>2.1. Site avant SEO</a:t>
                      </a:r>
                      <a:endParaRPr/>
                    </a:p>
                  </a:txBody>
                  <a:tcPr marL="91425" marR="91425" marT="91425" marB="91425"/>
                </a:tc>
                <a:tc>
                  <a:txBody>
                    <a:bodyPr/>
                    <a:lstStyle/>
                    <a:p>
                      <a:pPr marL="0" lvl="0" indent="0" algn="r" rtl="0">
                        <a:spcBef>
                          <a:spcPts val="0"/>
                        </a:spcBef>
                        <a:spcAft>
                          <a:spcPts val="0"/>
                        </a:spcAft>
                        <a:buNone/>
                      </a:pPr>
                      <a:r>
                        <a:rPr lang="fr"/>
                        <a:t>10</a:t>
                      </a:r>
                      <a:endParaRPr/>
                    </a:p>
                  </a:txBody>
                  <a:tcPr marL="91425" marR="91425" marT="91425" marB="91425" anchor="ctr"/>
                </a:tc>
                <a:extLst>
                  <a:ext uri="{0D108BD9-81ED-4DB2-BD59-A6C34878D82A}">
                    <a16:rowId xmlns:a16="http://schemas.microsoft.com/office/drawing/2014/main" val="10008"/>
                  </a:ext>
                </a:extLst>
              </a:tr>
              <a:tr h="357775">
                <a:tc>
                  <a:txBody>
                    <a:bodyPr/>
                    <a:lstStyle/>
                    <a:p>
                      <a:pPr marL="0" lvl="0" indent="0" algn="l" rtl="0">
                        <a:spcBef>
                          <a:spcPts val="0"/>
                        </a:spcBef>
                        <a:spcAft>
                          <a:spcPts val="0"/>
                        </a:spcAft>
                        <a:buNone/>
                      </a:pPr>
                      <a:r>
                        <a:rPr lang="fr"/>
                        <a:t>    </a:t>
                      </a:r>
                      <a:r>
                        <a:rPr lang="fr" u="sng">
                          <a:solidFill>
                            <a:schemeClr val="hlink"/>
                          </a:solidFill>
                          <a:hlinkClick r:id="rId11" action="ppaction://hlinksldjump"/>
                        </a:rPr>
                        <a:t>2.2. Site après modification</a:t>
                      </a:r>
                      <a:endParaRPr/>
                    </a:p>
                  </a:txBody>
                  <a:tcPr marL="91425" marR="91425" marT="91425" marB="91425"/>
                </a:tc>
                <a:tc>
                  <a:txBody>
                    <a:bodyPr/>
                    <a:lstStyle/>
                    <a:p>
                      <a:pPr marL="0" lvl="0" indent="0" algn="r" rtl="0">
                        <a:spcBef>
                          <a:spcPts val="0"/>
                        </a:spcBef>
                        <a:spcAft>
                          <a:spcPts val="0"/>
                        </a:spcAft>
                        <a:buNone/>
                      </a:pPr>
                      <a:r>
                        <a:rPr lang="fr"/>
                        <a:t>12</a:t>
                      </a:r>
                      <a:endParaRPr/>
                    </a:p>
                  </a:txBody>
                  <a:tcPr marL="91425" marR="91425" marT="91425" marB="91425" anchor="ctr"/>
                </a:tc>
                <a:extLst>
                  <a:ext uri="{0D108BD9-81ED-4DB2-BD59-A6C34878D82A}">
                    <a16:rowId xmlns:a16="http://schemas.microsoft.com/office/drawing/2014/main" val="10009"/>
                  </a:ext>
                </a:extLst>
              </a:tr>
              <a:tr h="357775">
                <a:tc>
                  <a:txBody>
                    <a:bodyPr/>
                    <a:lstStyle/>
                    <a:p>
                      <a:pPr marL="0" lvl="0" indent="0" algn="l" rtl="0">
                        <a:spcBef>
                          <a:spcPts val="0"/>
                        </a:spcBef>
                        <a:spcAft>
                          <a:spcPts val="0"/>
                        </a:spcAft>
                        <a:buNone/>
                      </a:pPr>
                      <a:r>
                        <a:rPr lang="fr" u="sng">
                          <a:solidFill>
                            <a:schemeClr val="hlink"/>
                          </a:solidFill>
                          <a:hlinkClick r:id="rId12" action="ppaction://hlinksldjump"/>
                        </a:rPr>
                        <a:t>3. Webaim, un outils pour aller plus loin</a:t>
                      </a:r>
                      <a:endParaRPr/>
                    </a:p>
                  </a:txBody>
                  <a:tcPr marL="91425" marR="91425" marT="91425" marB="91425"/>
                </a:tc>
                <a:tc>
                  <a:txBody>
                    <a:bodyPr/>
                    <a:lstStyle/>
                    <a:p>
                      <a:pPr marL="0" lvl="0" indent="0" algn="r" rtl="0">
                        <a:spcBef>
                          <a:spcPts val="0"/>
                        </a:spcBef>
                        <a:spcAft>
                          <a:spcPts val="0"/>
                        </a:spcAft>
                        <a:buNone/>
                      </a:pPr>
                      <a:r>
                        <a:rPr lang="fr"/>
                        <a:t>14</a:t>
                      </a:r>
                      <a:endParaRPr/>
                    </a:p>
                  </a:txBody>
                  <a:tcPr marL="91425" marR="91425" marT="91425" marB="91425" anchor="ctr"/>
                </a:tc>
                <a:extLst>
                  <a:ext uri="{0D108BD9-81ED-4DB2-BD59-A6C34878D82A}">
                    <a16:rowId xmlns:a16="http://schemas.microsoft.com/office/drawing/2014/main" val="10010"/>
                  </a:ext>
                </a:extLst>
              </a:tr>
              <a:tr h="357775">
                <a:tc>
                  <a:txBody>
                    <a:bodyPr/>
                    <a:lstStyle/>
                    <a:p>
                      <a:pPr marL="0" lvl="0" indent="0" algn="l" rtl="0">
                        <a:spcBef>
                          <a:spcPts val="0"/>
                        </a:spcBef>
                        <a:spcAft>
                          <a:spcPts val="0"/>
                        </a:spcAft>
                        <a:buNone/>
                      </a:pPr>
                      <a:r>
                        <a:rPr lang="fr" u="sng">
                          <a:solidFill>
                            <a:schemeClr val="hlink"/>
                          </a:solidFill>
                          <a:hlinkClick r:id="rId13" action="ppaction://hlinksldjump"/>
                        </a:rPr>
                        <a:t>Conclusion</a:t>
                      </a:r>
                      <a:endParaRPr/>
                    </a:p>
                  </a:txBody>
                  <a:tcPr marL="91425" marR="91425" marT="91425" marB="91425"/>
                </a:tc>
                <a:tc>
                  <a:txBody>
                    <a:bodyPr/>
                    <a:lstStyle/>
                    <a:p>
                      <a:pPr marL="0" lvl="0" indent="0" algn="r" rtl="0">
                        <a:spcBef>
                          <a:spcPts val="0"/>
                        </a:spcBef>
                        <a:spcAft>
                          <a:spcPts val="0"/>
                        </a:spcAft>
                        <a:buNone/>
                      </a:pPr>
                      <a:r>
                        <a:rPr lang="fr"/>
                        <a:t>16</a:t>
                      </a:r>
                      <a:endParaRPr/>
                    </a:p>
                  </a:txBody>
                  <a:tcPr marL="91425" marR="91425" marT="91425" marB="91425" anchor="ctr"/>
                </a:tc>
                <a:extLst>
                  <a:ext uri="{0D108BD9-81ED-4DB2-BD59-A6C34878D82A}">
                    <a16:rowId xmlns:a16="http://schemas.microsoft.com/office/drawing/2014/main" val="10011"/>
                  </a:ext>
                </a:extLst>
              </a:tr>
              <a:tr h="357775">
                <a:tc>
                  <a:txBody>
                    <a:bodyPr/>
                    <a:lstStyle/>
                    <a:p>
                      <a:pPr marL="0" lvl="0" indent="0" algn="l" rtl="0">
                        <a:spcBef>
                          <a:spcPts val="0"/>
                        </a:spcBef>
                        <a:spcAft>
                          <a:spcPts val="0"/>
                        </a:spcAft>
                        <a:buNone/>
                      </a:pPr>
                      <a:r>
                        <a:rPr lang="fr" u="sng">
                          <a:solidFill>
                            <a:schemeClr val="hlink"/>
                          </a:solidFill>
                          <a:hlinkClick r:id="rId14" action="ppaction://hlinksldjump"/>
                        </a:rPr>
                        <a:t>Références</a:t>
                      </a:r>
                      <a:endParaRPr/>
                    </a:p>
                  </a:txBody>
                  <a:tcPr marL="91425" marR="91425" marT="91425" marB="91425"/>
                </a:tc>
                <a:tc>
                  <a:txBody>
                    <a:bodyPr/>
                    <a:lstStyle/>
                    <a:p>
                      <a:pPr marL="0" lvl="0" indent="0" algn="r" rtl="0">
                        <a:spcBef>
                          <a:spcPts val="0"/>
                        </a:spcBef>
                        <a:spcAft>
                          <a:spcPts val="0"/>
                        </a:spcAft>
                        <a:buNone/>
                      </a:pPr>
                      <a:r>
                        <a:rPr lang="fr"/>
                        <a:t>17</a:t>
                      </a:r>
                      <a:endParaRPr/>
                    </a:p>
                  </a:txBody>
                  <a:tcPr marL="91425" marR="91425" marT="91425" marB="91425"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fr" sz="2362">
                <a:solidFill>
                  <a:schemeClr val="dk1"/>
                </a:solidFill>
              </a:rPr>
              <a:t>Le présent document vise à mettre en évidence les améliorations apportées au site web de La chouette agence, en appliquant un certain nombre de bonnes pratiques, grâce au référencement naturel (SEO : </a:t>
            </a:r>
            <a:r>
              <a:rPr lang="fr" sz="2362" b="1">
                <a:solidFill>
                  <a:schemeClr val="dk1"/>
                </a:solidFill>
              </a:rPr>
              <a:t>S</a:t>
            </a:r>
            <a:r>
              <a:rPr lang="fr" sz="2362">
                <a:solidFill>
                  <a:schemeClr val="dk1"/>
                </a:solidFill>
              </a:rPr>
              <a:t>earch </a:t>
            </a:r>
            <a:r>
              <a:rPr lang="fr" sz="2362" b="1">
                <a:solidFill>
                  <a:schemeClr val="dk1"/>
                </a:solidFill>
              </a:rPr>
              <a:t>E</a:t>
            </a:r>
            <a:r>
              <a:rPr lang="fr" sz="2362">
                <a:solidFill>
                  <a:schemeClr val="dk1"/>
                </a:solidFill>
              </a:rPr>
              <a:t>ngine </a:t>
            </a:r>
            <a:r>
              <a:rPr lang="fr" sz="2362" b="1">
                <a:solidFill>
                  <a:schemeClr val="dk1"/>
                </a:solidFill>
              </a:rPr>
              <a:t>O</a:t>
            </a:r>
            <a:r>
              <a:rPr lang="fr" sz="2362">
                <a:solidFill>
                  <a:schemeClr val="dk1"/>
                </a:solidFill>
              </a:rPr>
              <a:t>ptimisation).</a:t>
            </a:r>
            <a:endParaRPr sz="2362">
              <a:solidFill>
                <a:schemeClr val="dk1"/>
              </a:solidFill>
            </a:endParaRPr>
          </a:p>
          <a:p>
            <a:pPr marL="0" lvl="0" indent="0" algn="l" rtl="0">
              <a:spcBef>
                <a:spcPts val="1200"/>
              </a:spcBef>
              <a:spcAft>
                <a:spcPts val="0"/>
              </a:spcAft>
              <a:buClr>
                <a:schemeClr val="dk1"/>
              </a:buClr>
              <a:buSzPct val="46560"/>
              <a:buFont typeface="Arial"/>
              <a:buNone/>
            </a:pPr>
            <a:r>
              <a:rPr lang="fr" sz="2362">
                <a:solidFill>
                  <a:schemeClr val="dk1"/>
                </a:solidFill>
              </a:rPr>
              <a:t>Pour ce faire, ce document proposera des comparaisons de performances du site avant et après optimisation, mesurable grâce à divers outils, notamment, Webaim, Uptrends et Lighthouse.</a:t>
            </a:r>
            <a:endParaRPr sz="2362">
              <a:solidFill>
                <a:schemeClr val="dk1"/>
              </a:solidFill>
            </a:endParaRPr>
          </a:p>
          <a:p>
            <a:pPr marL="0" lvl="0" indent="0" algn="l" rtl="0">
              <a:spcBef>
                <a:spcPts val="1800"/>
              </a:spcBef>
              <a:spcAft>
                <a:spcPts val="0"/>
              </a:spcAft>
              <a:buClr>
                <a:schemeClr val="dk1"/>
              </a:buClr>
              <a:buSzPct val="38596"/>
              <a:buFont typeface="Arial"/>
              <a:buNone/>
            </a:pPr>
            <a:r>
              <a:rPr lang="fr" sz="2850" b="1">
                <a:solidFill>
                  <a:schemeClr val="dk1"/>
                </a:solidFill>
              </a:rPr>
              <a:t> Objectifs</a:t>
            </a:r>
            <a:endParaRPr sz="2850" b="1">
              <a:solidFill>
                <a:schemeClr val="dk1"/>
              </a:solidFill>
            </a:endParaRPr>
          </a:p>
          <a:p>
            <a:pPr marL="0" lvl="0" indent="0" algn="l" rtl="0">
              <a:spcBef>
                <a:spcPts val="1200"/>
              </a:spcBef>
              <a:spcAft>
                <a:spcPts val="0"/>
              </a:spcAft>
              <a:buClr>
                <a:schemeClr val="dk1"/>
              </a:buClr>
              <a:buSzPct val="46808"/>
              <a:buFont typeface="Arial"/>
              <a:buNone/>
            </a:pPr>
            <a:r>
              <a:rPr lang="fr" sz="2350">
                <a:solidFill>
                  <a:schemeClr val="dk1"/>
                </a:solidFill>
              </a:rPr>
              <a:t>Le site souhaite améliorer sa visibilité en remontant dans le classement des moteurs de recherche, avec les mots clés « Entreprise webdesign Lyon ».</a:t>
            </a:r>
            <a:endParaRPr sz="2350">
              <a:solidFill>
                <a:schemeClr val="dk1"/>
              </a:solidFill>
            </a:endParaRPr>
          </a:p>
          <a:p>
            <a:pPr marL="0" lvl="0" indent="0" algn="l" rtl="0">
              <a:spcBef>
                <a:spcPts val="1200"/>
              </a:spcBef>
              <a:spcAft>
                <a:spcPts val="0"/>
              </a:spcAft>
              <a:buClr>
                <a:schemeClr val="dk1"/>
              </a:buClr>
              <a:buSzPct val="46808"/>
              <a:buFont typeface="Arial"/>
              <a:buNone/>
            </a:pPr>
            <a:r>
              <a:rPr lang="fr" sz="2350">
                <a:solidFill>
                  <a:schemeClr val="dk1"/>
                </a:solidFill>
              </a:rPr>
              <a:t>Une demande particulière est faite pour améliorer la vitesse de chargement, ainsi que l’accessibilité. </a:t>
            </a:r>
            <a:endParaRPr sz="235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760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4000"/>
              <a:buFont typeface="Arial"/>
              <a:buNone/>
            </a:pPr>
            <a:r>
              <a:rPr lang="fr"/>
              <a:t>1. Performance et vitesse de chargement avec Uptrends</a:t>
            </a:r>
            <a:endParaRPr sz="2500"/>
          </a:p>
        </p:txBody>
      </p:sp>
      <p:sp>
        <p:nvSpPr>
          <p:cNvPr id="73" name="Google Shape;73;p16"/>
          <p:cNvSpPr txBox="1"/>
          <p:nvPr/>
        </p:nvSpPr>
        <p:spPr>
          <a:xfrm>
            <a:off x="409000" y="1636000"/>
            <a:ext cx="762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4" name="Google Shape;74;p16"/>
          <p:cNvSpPr txBox="1"/>
          <p:nvPr/>
        </p:nvSpPr>
        <p:spPr>
          <a:xfrm>
            <a:off x="520550" y="1983025"/>
            <a:ext cx="8217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a:t>Méthode employée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fr" sz="1600"/>
              <a:t>Afin de mesurer la fluidité et la vitesse de chargement de notre site, nous utilisons l’outil “Website speed test” du site Uptrends. Nous proposons la comparaison des mesures générales par le biais d’un imprime écran.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1.1. Site avant SEO _ Version mobile</a:t>
            </a:r>
            <a:endParaRPr/>
          </a:p>
        </p:txBody>
      </p:sp>
      <p:pic>
        <p:nvPicPr>
          <p:cNvPr id="80" name="Google Shape;80;p17"/>
          <p:cNvPicPr preferRelativeResize="0"/>
          <p:nvPr/>
        </p:nvPicPr>
        <p:blipFill>
          <a:blip r:embed="rId3">
            <a:alphaModFix/>
          </a:blip>
          <a:stretch>
            <a:fillRect/>
          </a:stretch>
        </p:blipFill>
        <p:spPr>
          <a:xfrm>
            <a:off x="79650" y="1480975"/>
            <a:ext cx="8984700" cy="253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1.2. Site après modifications _ Version mobile</a:t>
            </a:r>
            <a:endParaRPr/>
          </a:p>
        </p:txBody>
      </p:sp>
      <p:pic>
        <p:nvPicPr>
          <p:cNvPr id="86" name="Google Shape;86;p18"/>
          <p:cNvPicPr preferRelativeResize="0"/>
          <p:nvPr/>
        </p:nvPicPr>
        <p:blipFill>
          <a:blip r:embed="rId3">
            <a:alphaModFix/>
          </a:blip>
          <a:stretch>
            <a:fillRect/>
          </a:stretch>
        </p:blipFill>
        <p:spPr>
          <a:xfrm>
            <a:off x="152400" y="1170125"/>
            <a:ext cx="8839201" cy="24514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1.3. Site avant SEO _ Version Desktop</a:t>
            </a:r>
            <a:endParaRPr/>
          </a:p>
        </p:txBody>
      </p:sp>
      <p:pic>
        <p:nvPicPr>
          <p:cNvPr id="92" name="Google Shape;92;p19"/>
          <p:cNvPicPr preferRelativeResize="0"/>
          <p:nvPr/>
        </p:nvPicPr>
        <p:blipFill>
          <a:blip r:embed="rId3">
            <a:alphaModFix/>
          </a:blip>
          <a:stretch>
            <a:fillRect/>
          </a:stretch>
        </p:blipFill>
        <p:spPr>
          <a:xfrm>
            <a:off x="366550" y="1559275"/>
            <a:ext cx="8410900" cy="23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1.4. Site après modification _ Version Desktop</a:t>
            </a:r>
            <a:endParaRPr/>
          </a:p>
        </p:txBody>
      </p:sp>
      <p:pic>
        <p:nvPicPr>
          <p:cNvPr id="98" name="Google Shape;98;p20"/>
          <p:cNvPicPr preferRelativeResize="0"/>
          <p:nvPr/>
        </p:nvPicPr>
        <p:blipFill>
          <a:blip r:embed="rId3">
            <a:alphaModFix/>
          </a:blip>
          <a:stretch>
            <a:fillRect/>
          </a:stretch>
        </p:blipFill>
        <p:spPr>
          <a:xfrm>
            <a:off x="371526" y="1395625"/>
            <a:ext cx="8460774" cy="235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87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2. Comparaison par critères SEO et accessibilité avec l’outils Lighthouse</a:t>
            </a:r>
            <a:endParaRPr/>
          </a:p>
        </p:txBody>
      </p:sp>
      <p:sp>
        <p:nvSpPr>
          <p:cNvPr id="104" name="Google Shape;104;p21"/>
          <p:cNvSpPr txBox="1">
            <a:spLocks noGrp="1"/>
          </p:cNvSpPr>
          <p:nvPr>
            <p:ph type="body" idx="1"/>
          </p:nvPr>
        </p:nvSpPr>
        <p:spPr>
          <a:xfrm>
            <a:off x="311700" y="1598825"/>
            <a:ext cx="85206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Lighthouse est l’outils de recherche intégré à Google chrome.</a:t>
            </a:r>
            <a:endParaRPr/>
          </a:p>
          <a:p>
            <a:pPr marL="0" lvl="0" indent="0" algn="l" rtl="0">
              <a:spcBef>
                <a:spcPts val="1200"/>
              </a:spcBef>
              <a:spcAft>
                <a:spcPts val="1200"/>
              </a:spcAft>
              <a:buNone/>
            </a:pPr>
            <a:r>
              <a:rPr lang="fr"/>
              <a:t>Ses résultats permettent de se faire une idée plus nette des actions menées sur l’accessibilité et le SEO (Search Engine Optimisation).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Affichage à l'écran (16:9)</PresentationFormat>
  <Paragraphs>69</Paragraphs>
  <Slides>17</Slides>
  <Notes>17</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17</vt:i4>
      </vt:variant>
    </vt:vector>
  </HeadingPairs>
  <TitlesOfParts>
    <vt:vector size="19" baseType="lpstr">
      <vt:lpstr>Arial</vt:lpstr>
      <vt:lpstr>Simple Light</vt:lpstr>
      <vt:lpstr>Rapport d’optimisation pour La chouette agence </vt:lpstr>
      <vt:lpstr>Présentation PowerPoint</vt:lpstr>
      <vt:lpstr>Introduction</vt:lpstr>
      <vt:lpstr>1. Performance et vitesse de chargement avec Uptrends</vt:lpstr>
      <vt:lpstr>1.1. Site avant SEO _ Version mobile</vt:lpstr>
      <vt:lpstr>1.2. Site après modifications _ Version mobile</vt:lpstr>
      <vt:lpstr>1.3. Site avant SEO _ Version Desktop</vt:lpstr>
      <vt:lpstr>1.4. Site après modification _ Version Desktop</vt:lpstr>
      <vt:lpstr>2. Comparaison par critères SEO et accessibilité avec l’outils Lighthouse</vt:lpstr>
      <vt:lpstr>2.1. Site avant SEO</vt:lpstr>
      <vt:lpstr>Présentation PowerPoint</vt:lpstr>
      <vt:lpstr>2.2. Site après modification</vt:lpstr>
      <vt:lpstr>Présentation PowerPoint</vt:lpstr>
      <vt:lpstr>3. Webaim, un outils pour aller plus loin</vt:lpstr>
      <vt:lpstr>Présentation PowerPoint</vt:lpstr>
      <vt:lpstr>Conclusion</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d’optimisation pour La chouette agence </dc:title>
  <cp:lastModifiedBy>Beijinho</cp:lastModifiedBy>
  <cp:revision>1</cp:revision>
  <dcterms:modified xsi:type="dcterms:W3CDTF">2021-08-26T02:31:15Z</dcterms:modified>
</cp:coreProperties>
</file>