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4" r:id="rId5"/>
    <p:sldId id="302" r:id="rId6"/>
    <p:sldId id="330" r:id="rId7"/>
    <p:sldId id="315" r:id="rId8"/>
    <p:sldId id="325" r:id="rId9"/>
    <p:sldId id="329" r:id="rId10"/>
    <p:sldId id="335" r:id="rId11"/>
    <p:sldId id="294" r:id="rId12"/>
    <p:sldId id="337" r:id="rId13"/>
    <p:sldId id="338" r:id="rId14"/>
    <p:sldId id="331" r:id="rId15"/>
    <p:sldId id="336" r:id="rId16"/>
    <p:sldId id="326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67DB71-DB19-4AF0-9D82-D75B6B130E06}" type="datetime1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39E9-50F1-4AFC-B15A-332AA8C30EAE}" type="datetime1">
              <a:rPr lang="fr-FR" smtClean="0"/>
              <a:pPr/>
              <a:t>11/02/2025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E463-CFF6-66F5-5233-1DDE9FC6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C7CE12-C001-0554-E018-3E2C92069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AD5F11-A976-3564-09E7-EF1306553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65783F-EC62-78D0-CDD7-30DA74750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815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6458-F66C-0764-C533-06764C246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9BB9B2-B4E3-56E0-6226-BB5C50BB5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E0EC74A-730B-F3B4-8E75-57230CA27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653EEC-A953-E4E7-1F63-9FEC8D9F1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36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2EF97-CE0C-A9CD-2093-7B005F76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EBEA7B-3B3D-4956-38B9-BB37FC24B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EA76A2-667D-B69A-8F13-C5C8E2FB6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BA999-912E-A978-00E8-414AE6064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41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1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585A-5E1C-9BA3-180A-352557D7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BB7D5E-9C65-1A94-58E6-E9BB275AB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6158511-2F53-8EEF-0204-F74EF53A5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CA7F6-EB99-2D9F-3B47-DEC3CCB64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1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0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558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A117-880A-B50D-22CA-212B8B857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7A0392-4128-4138-A42C-CDBCC4EF5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D734C60-93C6-BE26-B28F-6694FCACD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C6F01-68F6-3891-7434-61D74E358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65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AC910-CE64-A360-EB81-54F7E8CE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5CAC1E-7AC7-667C-67E3-D0635BBDA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A93B06-0BF4-D937-1661-4E4441820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239652-A21C-C48A-D3F6-47776B13E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27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92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95D83-69C0-0C9E-D77B-0A9AC4B3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F117FF-D662-4D2E-2210-FCDD38B6B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2D9904-4F8F-6EB6-C6CE-A23C39430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F069-DF0C-81F4-BCA4-DE840F418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6" name="Hexagone 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Hexagone 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Hexagone 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US" sz="4800" b="1" noProof="0">
                <a:solidFill>
                  <a:schemeClr val="tx1"/>
                </a:solidFill>
              </a:rPr>
              <a:t>Click to edit Master title style</a:t>
            </a:r>
            <a:endParaRPr lang="fr-FR" sz="4800" b="1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16" name="Forme libre : Forme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" name="Rectangle 1" descr="Vue vers le haut d’un grand immeuble de bureaux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" name="Ovale 2" descr="Vue vers le haut d’un grand immeuble de bureaux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Espace réservé du texte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5" name="Hexagone 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Hexagone 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n-US" sz="4800" b="1" noProof="0">
                <a:solidFill>
                  <a:schemeClr val="tx1"/>
                </a:solidFill>
              </a:rPr>
              <a:t>Click to edit Master title style</a:t>
            </a:r>
            <a:endParaRPr lang="fr-FR" sz="4800" b="1" noProof="0">
              <a:solidFill>
                <a:schemeClr val="tx1"/>
              </a:solidFill>
            </a:endParaRPr>
          </a:p>
        </p:txBody>
      </p:sp>
      <p:sp>
        <p:nvSpPr>
          <p:cNvPr id="9" name="Hexagone 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Hexagone 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Espace réservé du texte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7" name="Espace réservé d’image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1" name="Espace réservé du contenu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2" name="Espace réservé du contenu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3" name="Espace réservé du contenu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4" name="Espace réservé du contenu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5" name="Espace réservé du contenu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1100" noProof="0" dirty="0">
                <a:solidFill>
                  <a:schemeClr val="accent2"/>
                </a:solidFill>
              </a:rPr>
              <a:t>Février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1100" b="1" noProof="0" dirty="0">
                <a:solidFill>
                  <a:schemeClr val="accent2"/>
                </a:solidFill>
              </a:rPr>
              <a:t>Analyse du marché de l’immobilier - DDT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fr-FR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fr-FR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llectivites-locales.gouv.fr/files/competences/FFS_2024_NONBATI.pdf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drive.google.com/file/d/1-aOPTx7peJAoqpZW4isO7O0rkeTmB9Fw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Immeuble de verre bleu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e 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1113" y="903484"/>
            <a:ext cx="7978367" cy="5282952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575" y="1829445"/>
            <a:ext cx="7055317" cy="1662623"/>
          </a:xfrm>
        </p:spPr>
        <p:txBody>
          <a:bodyPr rtlCol="0"/>
          <a:lstStyle/>
          <a:p>
            <a:pPr algn="ctr" rtl="0"/>
            <a:r>
              <a:rPr lang="fr-FR" dirty="0">
                <a:latin typeface="Trebuchet MS" panose="020B0603020202020204" pitchFamily="34" charset="0"/>
              </a:rPr>
              <a:t>Analyse du marché de l’immobilier en France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625" y="5237857"/>
            <a:ext cx="3222836" cy="912309"/>
          </a:xfrm>
        </p:spPr>
        <p:txBody>
          <a:bodyPr rtlCol="0"/>
          <a:lstStyle/>
          <a:p>
            <a:pPr rtl="0"/>
            <a:r>
              <a:rPr lang="fr-FR" sz="1800" dirty="0"/>
              <a:t>Février 2023</a:t>
            </a:r>
          </a:p>
          <a:p>
            <a:pPr rtl="0"/>
            <a:r>
              <a:rPr lang="fr-FR" sz="2400" b="1" dirty="0"/>
              <a:t>Aurélie GABU</a:t>
            </a:r>
          </a:p>
        </p:txBody>
      </p:sp>
      <p:sp>
        <p:nvSpPr>
          <p:cNvPr id="21" name="Hexagone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5114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7486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76692" y="683921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Hexagone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7363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Titre 6">
            <a:extLst>
              <a:ext uri="{FF2B5EF4-FFF2-40B4-BE49-F238E27FC236}">
                <a16:creationId xmlns:a16="http://schemas.microsoft.com/office/drawing/2014/main" id="{E416580E-FC10-E9CC-9AD2-A1C8B985AABF}"/>
              </a:ext>
            </a:extLst>
          </p:cNvPr>
          <p:cNvSpPr txBox="1">
            <a:spLocks/>
          </p:cNvSpPr>
          <p:nvPr/>
        </p:nvSpPr>
        <p:spPr>
          <a:xfrm>
            <a:off x="1944130" y="3258109"/>
            <a:ext cx="6868489" cy="1991043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4400" dirty="0">
                <a:solidFill>
                  <a:schemeClr val="accent4"/>
                </a:solidFill>
                <a:latin typeface="Trebuchet MS" panose="020B0603020202020204" pitchFamily="34" charset="0"/>
              </a:rPr>
              <a:t>Direction Départementale des Territoires de l’AIN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CB151-2019-9CFE-28E9-7DDC379CF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39A5EB8B-C27D-D903-F8B6-7B451A82FF16}"/>
              </a:ext>
            </a:extLst>
          </p:cNvPr>
          <p:cNvSpPr txBox="1">
            <a:spLocks/>
          </p:cNvSpPr>
          <p:nvPr/>
        </p:nvSpPr>
        <p:spPr>
          <a:xfrm>
            <a:off x="519507" y="1915631"/>
            <a:ext cx="5321030" cy="4251705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Majorité des transactions en-dessous de </a:t>
            </a:r>
            <a:r>
              <a:rPr lang="fr-FR" b="1" dirty="0">
                <a:latin typeface="Trebuchet MS" panose="020B0603020202020204" pitchFamily="34" charset="0"/>
              </a:rPr>
              <a:t>10000 €/m²</a:t>
            </a:r>
            <a:endParaRPr lang="fr-FR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Densité élevée dans la fourchette </a:t>
            </a:r>
            <a:r>
              <a:rPr lang="fr-FR" b="1" dirty="0">
                <a:latin typeface="Trebuchet MS" panose="020B0603020202020204" pitchFamily="34" charset="0"/>
              </a:rPr>
              <a:t>1000 - 5000 €/m² &gt; prix plus courant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Zones de tension: </a:t>
            </a:r>
            <a:r>
              <a:rPr lang="fr-FR" b="1" dirty="0">
                <a:latin typeface="Trebuchet MS" panose="020B0603020202020204" pitchFamily="34" charset="0"/>
              </a:rPr>
              <a:t>nombre de transactions supérieur à 1 fois la moyenne des transactions </a:t>
            </a:r>
            <a:r>
              <a:rPr lang="fr-FR" dirty="0">
                <a:latin typeface="Trebuchet MS" panose="020B0603020202020204" pitchFamily="34" charset="0"/>
              </a:rPr>
              <a:t>et le </a:t>
            </a:r>
            <a:r>
              <a:rPr lang="fr-FR" b="1" dirty="0">
                <a:latin typeface="Trebuchet MS" panose="020B0603020202020204" pitchFamily="34" charset="0"/>
              </a:rPr>
              <a:t>prix moyen au m² supérieur à 0.8 fois la moyenne des prix</a:t>
            </a:r>
            <a:r>
              <a:rPr lang="fr-FR" dirty="0">
                <a:latin typeface="Trebuchet MS" panose="020B0603020202020204" pitchFamily="34" charset="0"/>
              </a:rPr>
              <a:t>. </a:t>
            </a:r>
          </a:p>
          <a:p>
            <a:pPr lvl="1"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rebuchet MS" panose="020B0603020202020204" pitchFamily="34" charset="0"/>
              </a:rPr>
              <a:t>Forte demande, peu d’offres</a:t>
            </a:r>
          </a:p>
          <a:p>
            <a:pPr lvl="1"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fr-FR" dirty="0">
                <a:latin typeface="Trebuchet MS" panose="020B0603020202020204" pitchFamily="34" charset="0"/>
              </a:rPr>
              <a:t>Attractivité pour les investisseurs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endParaRPr lang="fr-FR" b="1" dirty="0">
              <a:latin typeface="Trebuchet MS" panose="020B0603020202020204" pitchFamily="34" charset="0"/>
            </a:endParaRP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9BAEDD88-4DAA-EC52-2461-0AF5F983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1324077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Types de biens : transactions et 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75CE1-5575-65F2-C8DC-30EAF4AB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75" y="2086658"/>
            <a:ext cx="6003824" cy="33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9B7C-FE21-5FE9-18EB-D90A12E3B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B7F45A21-1F70-0A3D-388C-D25D187F1D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7C6E6C-7D87-348A-7FA5-8595D252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44592DF9-B0F7-7CC8-45E9-2BF36372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693" y="2398941"/>
            <a:ext cx="4754879" cy="1956465"/>
          </a:xfrm>
        </p:spPr>
        <p:txBody>
          <a:bodyPr rtlCol="0" anchor="ctr"/>
          <a:lstStyle/>
          <a:p>
            <a:pPr algn="ctr"/>
            <a:r>
              <a:rPr lang="fr-FR" sz="4000" b="1" dirty="0">
                <a:latin typeface="Trebuchet MS" panose="020B0603020202020204" pitchFamily="34" charset="0"/>
              </a:rPr>
              <a:t>Recommandations</a:t>
            </a:r>
            <a:endParaRPr lang="fr-FR" sz="4000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DB0F5-E1C5-BB63-F845-60EC8FFDD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31FE4-98D2-79A1-0873-638AE22A0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7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0B3FE-434C-A6BA-AB42-2B6D1347D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00D45A9-F940-EC3F-5917-E74E7CE8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123677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</a:rPr>
              <a:t>Recommandations : synthèse</a:t>
            </a:r>
          </a:p>
        </p:txBody>
      </p:sp>
      <p:pic>
        <p:nvPicPr>
          <p:cNvPr id="4" name="Espace réservé d’image 3" descr="vue rapprochée d’un bâtiment">
            <a:extLst>
              <a:ext uri="{FF2B5EF4-FFF2-40B4-BE49-F238E27FC236}">
                <a16:creationId xmlns:a16="http://schemas.microsoft.com/office/drawing/2014/main" id="{A6393CC3-0DEA-F7C0-C899-9587BCD3F9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00C4BE-9B0D-B170-B17D-5DF277F82ABD}"/>
              </a:ext>
            </a:extLst>
          </p:cNvPr>
          <p:cNvSpPr txBox="1"/>
          <p:nvPr/>
        </p:nvSpPr>
        <p:spPr>
          <a:xfrm>
            <a:off x="660397" y="1776223"/>
            <a:ext cx="6333789" cy="410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Adapter l’offre en fonction de la </a:t>
            </a:r>
            <a:r>
              <a:rPr lang="fr-FR" sz="1600" b="1" dirty="0">
                <a:latin typeface="Trebuchet MS" panose="020B0603020202020204" pitchFamily="34" charset="0"/>
              </a:rPr>
              <a:t>forte demande des maisons</a:t>
            </a:r>
            <a:r>
              <a:rPr lang="fr-FR" sz="1600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Encourager l’investissement dans les </a:t>
            </a:r>
            <a:r>
              <a:rPr lang="fr-FR" sz="1600" b="1" dirty="0">
                <a:latin typeface="Trebuchet MS" panose="020B0603020202020204" pitchFamily="34" charset="0"/>
              </a:rPr>
              <a:t>appartements et locaux commerciaux</a:t>
            </a:r>
            <a:r>
              <a:rPr lang="fr-FR" sz="1600" dirty="0">
                <a:latin typeface="Trebuchet MS" panose="020B0603020202020204" pitchFamily="34" charset="0"/>
              </a:rPr>
              <a:t> pour équilibrer le marché.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Mieux gérer la </a:t>
            </a:r>
            <a:r>
              <a:rPr lang="fr-FR" sz="1600" b="1" dirty="0">
                <a:latin typeface="Trebuchet MS" panose="020B0603020202020204" pitchFamily="34" charset="0"/>
              </a:rPr>
              <a:t>saisonnalité</a:t>
            </a:r>
            <a:r>
              <a:rPr lang="fr-FR" sz="1600" dirty="0">
                <a:latin typeface="Trebuchet MS" panose="020B0603020202020204" pitchFamily="34" charset="0"/>
              </a:rPr>
              <a:t> pour lisser les transactions sur l’année.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b="1" dirty="0">
                <a:latin typeface="Trebuchet MS" panose="020B0603020202020204" pitchFamily="34" charset="0"/>
              </a:rPr>
              <a:t>Faciliter l’investissement dans les terrains</a:t>
            </a:r>
            <a:r>
              <a:rPr lang="fr-FR" sz="1600" dirty="0">
                <a:latin typeface="Trebuchet MS" panose="020B0603020202020204" pitchFamily="34" charset="0"/>
              </a:rPr>
              <a:t>, très recherchés par les acheteurs.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Analyser en détail les </a:t>
            </a:r>
            <a:r>
              <a:rPr lang="fr-FR" sz="1600" b="1" dirty="0">
                <a:latin typeface="Trebuchet MS" panose="020B0603020202020204" pitchFamily="34" charset="0"/>
              </a:rPr>
              <a:t>villes dynamiques</a:t>
            </a:r>
            <a:r>
              <a:rPr lang="fr-FR" sz="1600" dirty="0">
                <a:latin typeface="Trebuchet MS" panose="020B0603020202020204" pitchFamily="34" charset="0"/>
              </a:rPr>
              <a:t> pour identifier les </a:t>
            </a:r>
            <a:r>
              <a:rPr lang="fr-FR" sz="1600" b="1" dirty="0">
                <a:latin typeface="Trebuchet MS" panose="020B0603020202020204" pitchFamily="34" charset="0"/>
              </a:rPr>
              <a:t>facteurs clés de succès</a:t>
            </a:r>
            <a:r>
              <a:rPr lang="fr-FR" sz="1600" dirty="0">
                <a:latin typeface="Trebuchet MS" panose="020B0603020202020204" pitchFamily="34" charset="0"/>
              </a:rPr>
              <a:t> et les </a:t>
            </a:r>
            <a:r>
              <a:rPr lang="fr-FR" sz="1600" b="1" dirty="0">
                <a:latin typeface="Trebuchet MS" panose="020B0603020202020204" pitchFamily="34" charset="0"/>
              </a:rPr>
              <a:t>répliquer ailleurs</a:t>
            </a:r>
            <a:r>
              <a:rPr lang="fr-FR" sz="1600" dirty="0"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4"/>
              </a:buClr>
              <a:buFont typeface="+mj-lt"/>
              <a:buAutoNum type="arabicPeriod"/>
            </a:pPr>
            <a:r>
              <a:rPr lang="fr-FR" sz="1600" dirty="0">
                <a:latin typeface="Trebuchet MS" panose="020B0603020202020204" pitchFamily="34" charset="0"/>
              </a:rPr>
              <a:t>Suivre de près </a:t>
            </a:r>
            <a:r>
              <a:rPr lang="fr-FR" sz="1600" b="1" dirty="0">
                <a:latin typeface="Trebuchet MS" panose="020B0603020202020204" pitchFamily="34" charset="0"/>
              </a:rPr>
              <a:t>l’évolution des prix et des volumes de transactions</a:t>
            </a:r>
            <a:r>
              <a:rPr lang="fr-FR" sz="1600" dirty="0">
                <a:latin typeface="Trebuchet MS" panose="020B0603020202020204" pitchFamily="34" charset="0"/>
              </a:rPr>
              <a:t> pour anticiper les déséquilibres du marché.</a:t>
            </a:r>
          </a:p>
        </p:txBody>
      </p:sp>
    </p:spTree>
    <p:extLst>
      <p:ext uri="{BB962C8B-B14F-4D97-AF65-F5344CB8AC3E}">
        <p14:creationId xmlns:p14="http://schemas.microsoft.com/office/powerpoint/2010/main" val="38889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Reflet d’une ville à la tombée de la nuit sur un bâtiment de verre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b="1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3161489"/>
            <a:ext cx="4007183" cy="1200752"/>
          </a:xfrm>
        </p:spPr>
        <p:txBody>
          <a:bodyPr rtlCol="0"/>
          <a:lstStyle/>
          <a:p>
            <a:pPr rtl="0" eaLnBrk="1" latinLnBrk="0" hangingPunct="1"/>
            <a:r>
              <a:rPr lang="fr-FR" sz="4000" b="1" dirty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+mn-cs"/>
              </a:rPr>
              <a:t>Thank you</a:t>
            </a:r>
            <a:endParaRPr lang="fr-FR" sz="4000" b="1" dirty="0">
              <a:latin typeface="Trebuchet MS" panose="020B0603020202020204" pitchFamily="34" charset="0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Un client convaincu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Agenda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4008087"/>
          </a:xfrm>
        </p:spPr>
        <p:txBody>
          <a:bodyPr rtlCol="0"/>
          <a:lstStyle/>
          <a:p>
            <a:pPr rtl="0"/>
            <a:r>
              <a:rPr lang="fr-FR" sz="2400" b="1" dirty="0">
                <a:latin typeface="Trebuchet MS" panose="020B0603020202020204" pitchFamily="34" charset="0"/>
              </a:rPr>
              <a:t>Introduction 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Méthodologie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Résultats de l’analyse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Recommandations Stratégiques</a:t>
            </a:r>
          </a:p>
          <a:p>
            <a:pPr rtl="0"/>
            <a:r>
              <a:rPr lang="fr-FR" sz="2400" b="1" dirty="0">
                <a:latin typeface="Trebuchet MS" panose="020B0603020202020204" pitchFamily="34" charset="0"/>
              </a:rPr>
              <a:t>Conclusion et questions</a:t>
            </a:r>
          </a:p>
        </p:txBody>
      </p:sp>
      <p:pic>
        <p:nvPicPr>
          <p:cNvPr id="11" name="Espace réservé d’image 10" descr="vue rapprochée d’un bâtiment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5D39-E794-4084-6D43-2CE212CF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DA1D2E3B-53A0-682E-B82D-CBE7F2A8CD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15F6AD-BB54-C845-1865-718619189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8EE35109-3B4D-C789-5213-F013D379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2398941"/>
            <a:ext cx="3924934" cy="1956465"/>
          </a:xfrm>
        </p:spPr>
        <p:txBody>
          <a:bodyPr rtlCol="0" anchor="ctr"/>
          <a:lstStyle/>
          <a:p>
            <a:pPr algn="ctr" rtl="0" eaLnBrk="1" latinLnBrk="0" hangingPunct="1"/>
            <a:r>
              <a:rPr lang="fr-FR" sz="4800" kern="1200" dirty="0">
                <a:effectLst/>
                <a:latin typeface="Trebuchet MS" panose="020B0603020202020204" pitchFamily="34" charset="0"/>
                <a:ea typeface="+mn-ea"/>
                <a:cs typeface="+mn-cs"/>
              </a:rPr>
              <a:t>Introduction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63F62-4696-CE92-8E22-8236C690C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27D21-580C-A558-0A9B-DF012D1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700027-6AA5-381F-7CC6-CBE60E1FA3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/>
              <a:t>Commençons</a:t>
            </a:r>
          </a:p>
        </p:txBody>
      </p:sp>
    </p:spTree>
    <p:extLst>
      <p:ext uri="{BB962C8B-B14F-4D97-AF65-F5344CB8AC3E}">
        <p14:creationId xmlns:p14="http://schemas.microsoft.com/office/powerpoint/2010/main" val="17958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680523"/>
            <a:ext cx="6429828" cy="428410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800" b="1" u="sng" dirty="0">
                <a:latin typeface="Trebuchet MS" panose="020B0603020202020204" pitchFamily="34" charset="0"/>
              </a:rPr>
              <a:t>Objectifs</a:t>
            </a:r>
            <a:r>
              <a:rPr lang="fr-FR" sz="1800" b="1" dirty="0">
                <a:latin typeface="Trebuchet MS" panose="020B0603020202020204" pitchFamily="34" charset="0"/>
              </a:rPr>
              <a:t> </a:t>
            </a:r>
            <a:r>
              <a:rPr lang="fr-FR" sz="1800" dirty="0">
                <a:latin typeface="Trebuchet MS" panose="020B0603020202020204" pitchFamily="34" charset="0"/>
              </a:rPr>
              <a:t>: Mise en place d’un </a:t>
            </a:r>
            <a:r>
              <a:rPr lang="fr-FR" sz="1800" b="1" dirty="0">
                <a:latin typeface="Trebuchet MS" panose="020B0603020202020204" pitchFamily="34" charset="0"/>
              </a:rPr>
              <a:t>tableau de bord interactif</a:t>
            </a:r>
          </a:p>
          <a:p>
            <a:pPr marL="0" indent="0" rtl="0">
              <a:buNone/>
            </a:pPr>
            <a:endParaRPr lang="fr-FR" sz="1800" dirty="0">
              <a:latin typeface="Trebuchet MS" panose="020B0603020202020204" pitchFamily="34" charset="0"/>
            </a:endParaRPr>
          </a:p>
        </p:txBody>
      </p:sp>
      <p:pic>
        <p:nvPicPr>
          <p:cNvPr id="4" name="Espace réservé d’image 3" descr="vue rapprochée d’un bâtiment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26C7A2A4-728D-FF30-C05D-3E593144564A}"/>
              </a:ext>
            </a:extLst>
          </p:cNvPr>
          <p:cNvSpPr txBox="1">
            <a:spLocks/>
          </p:cNvSpPr>
          <p:nvPr/>
        </p:nvSpPr>
        <p:spPr>
          <a:xfrm>
            <a:off x="910075" y="2169482"/>
            <a:ext cx="5519908" cy="1266567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Mieux comprendre les dynamiques du marché immobilier local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Adapter les politiques d'urbanisme aux réalités du territoire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Anticiper les évolutions du marché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Identifier les zones nécessitant une attention particulière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400" dirty="0">
              <a:latin typeface="Trebuchet MS" panose="020B0603020202020204" pitchFamily="34" charset="0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D36CBD34-CF0F-92FF-514F-BD9D288BEC3A}"/>
              </a:ext>
            </a:extLst>
          </p:cNvPr>
          <p:cNvSpPr txBox="1">
            <a:spLocks/>
          </p:cNvSpPr>
          <p:nvPr/>
        </p:nvSpPr>
        <p:spPr>
          <a:xfrm>
            <a:off x="660399" y="3620879"/>
            <a:ext cx="6429828" cy="467320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800" b="1" u="sng" dirty="0">
                <a:latin typeface="Trebuchet MS" panose="020B0603020202020204" pitchFamily="34" charset="0"/>
              </a:rPr>
              <a:t>Problématique</a:t>
            </a:r>
            <a:r>
              <a:rPr lang="fr-FR" sz="1800" b="1" dirty="0">
                <a:latin typeface="Trebuchet MS" panose="020B0603020202020204" pitchFamily="34" charset="0"/>
              </a:rPr>
              <a:t> :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800" dirty="0">
              <a:latin typeface="Trebuchet MS" panose="020B0603020202020204" pitchFamily="34" charset="0"/>
            </a:endParaRPr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9FF9B4FD-F371-2AB8-718C-2490197C36EB}"/>
              </a:ext>
            </a:extLst>
          </p:cNvPr>
          <p:cNvSpPr txBox="1">
            <a:spLocks/>
          </p:cNvSpPr>
          <p:nvPr/>
        </p:nvSpPr>
        <p:spPr>
          <a:xfrm>
            <a:off x="910075" y="4148749"/>
            <a:ext cx="5519908" cy="1746214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Identification des communes les plus dynamiques en termes de transactions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Evoluent des prix selon les typologies de biens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Dynamiques territoriales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Profil type des biens vendus par commune</a:t>
            </a:r>
          </a:p>
          <a:p>
            <a:pPr>
              <a:lnSpc>
                <a:spcPts val="1425"/>
              </a:lnSpc>
            </a:pPr>
            <a:r>
              <a:rPr lang="fr-FR" sz="1400" dirty="0">
                <a:latin typeface="Trebuchet MS" panose="020B0603020202020204" pitchFamily="34" charset="0"/>
              </a:rPr>
              <a:t>Tendances du marché des terrains non bâtis 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948" y="2423655"/>
            <a:ext cx="4169338" cy="1956465"/>
          </a:xfrm>
        </p:spPr>
        <p:txBody>
          <a:bodyPr rtlCol="0" anchor="ctr"/>
          <a:lstStyle/>
          <a:p>
            <a:pPr algn="ctr" rtl="0" eaLnBrk="1" latinLnBrk="0" hangingPunct="1"/>
            <a:r>
              <a:rPr lang="fr-FR" sz="4800" kern="1200" dirty="0">
                <a:effectLst/>
                <a:latin typeface="Trebuchet MS" panose="020B0603020202020204" pitchFamily="34" charset="0"/>
                <a:ea typeface="+mn-ea"/>
                <a:cs typeface="+mn-cs"/>
              </a:rPr>
              <a:t>Méthodologie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/>
              <a:t>Commençons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3015-0B80-050B-E315-A1F72B17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C19A542-6975-D5B2-24E6-0DE3886B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Méthodologie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4D6A0C-DF62-1B52-C32D-2BA7A57FC1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7726" y="1636210"/>
            <a:ext cx="4709806" cy="260271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1600" b="1" dirty="0">
                <a:latin typeface="Trebuchet MS" panose="020B0603020202020204" pitchFamily="34" charset="0"/>
              </a:rPr>
              <a:t>Collecte / Sources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Demandes de Valeurs Foncières – Transactions immobilières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Trois ans (1er semestre 2024, années 2022 &amp; 20023)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Trois fichiers bruts d’environ 10M de transactions enregistrées</a:t>
            </a:r>
          </a:p>
          <a:p>
            <a:endParaRPr lang="fr-FR" sz="1600" b="1" dirty="0">
              <a:latin typeface="Trebuchet MS" panose="020B0603020202020204" pitchFamily="34" charset="0"/>
            </a:endParaRPr>
          </a:p>
        </p:txBody>
      </p:sp>
      <p:pic>
        <p:nvPicPr>
          <p:cNvPr id="4" name="Espace réservé d’image 3" descr="vue rapprochée d’un bâtiment">
            <a:extLst>
              <a:ext uri="{FF2B5EF4-FFF2-40B4-BE49-F238E27FC236}">
                <a16:creationId xmlns:a16="http://schemas.microsoft.com/office/drawing/2014/main" id="{270DB6F8-ACA9-006D-0507-8F315019C4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2544" r="22544"/>
          <a:stretch>
            <a:fillRect/>
          </a:stretch>
        </p:blipFill>
        <p:spPr/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AAD35FE-DCDD-FF09-99D0-B335A4018A5D}"/>
              </a:ext>
            </a:extLst>
          </p:cNvPr>
          <p:cNvGrpSpPr/>
          <p:nvPr/>
        </p:nvGrpSpPr>
        <p:grpSpPr>
          <a:xfrm>
            <a:off x="592304" y="1636210"/>
            <a:ext cx="2030500" cy="4312560"/>
            <a:chOff x="592304" y="1636210"/>
            <a:chExt cx="2030500" cy="4312560"/>
          </a:xfrm>
        </p:grpSpPr>
        <p:pic>
          <p:nvPicPr>
            <p:cNvPr id="3" name="Picture 2" descr="A group of icons on a black background&#10;&#10;AI-generated content may be incorrect.">
              <a:extLst>
                <a:ext uri="{FF2B5EF4-FFF2-40B4-BE49-F238E27FC236}">
                  <a16:creationId xmlns:a16="http://schemas.microsoft.com/office/drawing/2014/main" id="{46FEF500-EB77-62EB-467E-093400C91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304" y="1636210"/>
              <a:ext cx="987393" cy="987393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418944AA-8B50-A9D2-3FAB-970FB917B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83696" y="4609662"/>
              <a:ext cx="1339108" cy="13391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6899A5-3EB1-5643-8648-14552E7CD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3411" y="3298864"/>
              <a:ext cx="830998" cy="830998"/>
            </a:xfrm>
            <a:prstGeom prst="rect">
              <a:avLst/>
            </a:prstGeom>
          </p:spPr>
        </p:pic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6877126-0C56-2C11-C508-5775C8D5F9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30614" y="2717537"/>
              <a:ext cx="746058" cy="49369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DAEF8915-7431-0994-FA2E-81EF81A79094}"/>
                </a:ext>
              </a:extLst>
            </p:cNvPr>
            <p:cNvCxnSpPr/>
            <p:nvPr/>
          </p:nvCxnSpPr>
          <p:spPr>
            <a:xfrm rot="16200000" flipH="1">
              <a:off x="1333373" y="4248848"/>
              <a:ext cx="746058" cy="493696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C75F0C5C-5951-A0A9-17BA-6284CBEBF2A4}"/>
              </a:ext>
            </a:extLst>
          </p:cNvPr>
          <p:cNvSpPr txBox="1">
            <a:spLocks/>
          </p:cNvSpPr>
          <p:nvPr/>
        </p:nvSpPr>
        <p:spPr>
          <a:xfrm>
            <a:off x="2380421" y="3168729"/>
            <a:ext cx="4709806" cy="260271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600" b="1" dirty="0">
                <a:latin typeface="Trebuchet MS" panose="020B0603020202020204" pitchFamily="34" charset="0"/>
              </a:rPr>
              <a:t>Exploration / Nettoyage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Fusion des fichiers (Préparation, suppression des colonnes, etc.)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Gestion des valeurs manquantes et aberrantes (visualisations, et calculs)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Intégration de nouvelles variables (Prix au mètre carré, catégorie de mutation, etc.)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9DEFB7D3-C1E0-B72D-3744-09E611248DFC}"/>
              </a:ext>
            </a:extLst>
          </p:cNvPr>
          <p:cNvSpPr txBox="1">
            <a:spLocks/>
          </p:cNvSpPr>
          <p:nvPr/>
        </p:nvSpPr>
        <p:spPr>
          <a:xfrm>
            <a:off x="2580635" y="4673973"/>
            <a:ext cx="4257910" cy="260271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600" b="1" dirty="0">
                <a:latin typeface="Trebuchet MS" panose="020B0603020202020204" pitchFamily="34" charset="0"/>
              </a:rPr>
              <a:t>Harmonisation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Labellisation par catégorie des types de mutation</a:t>
            </a:r>
          </a:p>
          <a:p>
            <a:r>
              <a:rPr lang="fr-FR" sz="1050" dirty="0">
                <a:latin typeface="Trebuchet MS" panose="020B0603020202020204" pitchFamily="34" charset="0"/>
              </a:rPr>
              <a:t>Spécification de la nature de culture des terrains selon (</a:t>
            </a:r>
            <a:r>
              <a:rPr lang="fr-FR" sz="1050" dirty="0">
                <a:latin typeface="Trebuchet MS" panose="020B0603020202020204" pitchFamily="34" charset="0"/>
                <a:hlinkClick r:id="rId8"/>
              </a:rPr>
              <a:t>source</a:t>
            </a:r>
            <a:r>
              <a:rPr lang="fr-FR" sz="1050" dirty="0">
                <a:latin typeface="Trebuchet MS" panose="020B0603020202020204" pitchFamily="34" charset="0"/>
              </a:rPr>
              <a:t>)</a:t>
            </a:r>
          </a:p>
          <a:p>
            <a:endParaRPr lang="fr-FR" sz="105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fr-FR" sz="1050" dirty="0">
                <a:latin typeface="Trebuchet MS" panose="020B0603020202020204" pitchFamily="34" charset="0"/>
                <a:hlinkClick r:id="rId9"/>
              </a:rPr>
              <a:t>Liens vers le fichier détaillé de traitement</a:t>
            </a:r>
            <a:r>
              <a:rPr lang="fr-FR" sz="1050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53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FC39A-2775-6E7E-9359-ADAE92FB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’image 9" descr="Ascenseurs">
            <a:extLst>
              <a:ext uri="{FF2B5EF4-FFF2-40B4-BE49-F238E27FC236}">
                <a16:creationId xmlns:a16="http://schemas.microsoft.com/office/drawing/2014/main" id="{52F9A1EA-0B17-69C9-1F6A-C48FF14FD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40C46C-3C44-AA58-13EC-D854DA69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DF3FB700-63A2-52E1-4AD7-7B33D98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2398941"/>
            <a:ext cx="3924934" cy="1956465"/>
          </a:xfrm>
        </p:spPr>
        <p:txBody>
          <a:bodyPr rtlCol="0" anchor="ctr"/>
          <a:lstStyle/>
          <a:p>
            <a:pPr algn="ctr"/>
            <a:r>
              <a:rPr lang="fr-FR" sz="4800" b="1" dirty="0">
                <a:latin typeface="Trebuchet MS" panose="020B0603020202020204" pitchFamily="34" charset="0"/>
              </a:rPr>
              <a:t>Résultats de l’analyse</a:t>
            </a:r>
            <a:endParaRPr lang="fr-FR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4ADA3-6A9C-1351-E64E-6A9E3D1D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4DA2B-F3A7-5735-B34C-153400FF4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100CD09A-119F-8796-4637-ADEE327B08CE}"/>
              </a:ext>
            </a:extLst>
          </p:cNvPr>
          <p:cNvSpPr txBox="1">
            <a:spLocks/>
          </p:cNvSpPr>
          <p:nvPr/>
        </p:nvSpPr>
        <p:spPr>
          <a:xfrm>
            <a:off x="476656" y="1716116"/>
            <a:ext cx="6225702" cy="350872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Des pics de prix moyen notables </a:t>
            </a:r>
            <a:r>
              <a:rPr lang="fr-FR" dirty="0">
                <a:latin typeface="Trebuchet MS" panose="020B0603020202020204" pitchFamily="34" charset="0"/>
              </a:rPr>
              <a:t>(    décembre,    août): périodes de hausse/baisse d’activité sur le marché immobilier; tendance qui peut également s’observer au niveau du type de local.</a:t>
            </a:r>
            <a:endParaRPr lang="fr-FR" b="1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Corrélation générale entre le prix au m² et la valeur foncière</a:t>
            </a:r>
            <a:r>
              <a:rPr lang="fr-FR" dirty="0">
                <a:latin typeface="Trebuchet MS" panose="020B0603020202020204" pitchFamily="34" charset="0"/>
              </a:rPr>
              <a:t>, mais avec des variations ponctuelles.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Les 5 communes les plus chères:</a:t>
            </a:r>
            <a:r>
              <a:rPr lang="fr-FR" b="1" dirty="0">
                <a:latin typeface="Trebuchet MS" panose="020B0603020202020204" pitchFamily="34" charset="0"/>
              </a:rPr>
              <a:t> Frémainville, MONTREUIL-EN_AUGE, Paris 07, Lyon 1er, Lyon 6</a:t>
            </a:r>
            <a:r>
              <a:rPr lang="fr-FR" b="1" baseline="30000" dirty="0">
                <a:latin typeface="Trebuchet MS" panose="020B0603020202020204" pitchFamily="34" charset="0"/>
              </a:rPr>
              <a:t>ème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>
                <a:latin typeface="Trebuchet MS" panose="020B0603020202020204" pitchFamily="34" charset="0"/>
              </a:rPr>
              <a:t>L’immobilier de luxe impacte t-il fortement le marché de l’immobilier dans certaines communes?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D5599AB2-1FA8-3191-D345-0A3E62F6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1226800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Tendances et dynamiques territoriales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CDD9D03-2EE4-A7C7-E54F-7DCC33B86685}"/>
              </a:ext>
            </a:extLst>
          </p:cNvPr>
          <p:cNvSpPr/>
          <p:nvPr/>
        </p:nvSpPr>
        <p:spPr>
          <a:xfrm rot="18952814">
            <a:off x="5026341" y="1849689"/>
            <a:ext cx="376953" cy="335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54D705-2A14-E19D-23F8-130382167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55" y="1712069"/>
            <a:ext cx="5009745" cy="434071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ACC31D-AB82-5F90-4895-DF5505630613}"/>
              </a:ext>
            </a:extLst>
          </p:cNvPr>
          <p:cNvSpPr/>
          <p:nvPr/>
        </p:nvSpPr>
        <p:spPr>
          <a:xfrm rot="2963396">
            <a:off x="471924" y="2255009"/>
            <a:ext cx="376953" cy="3356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C165B-455A-B98E-09B7-0C9F78F8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EEF3C-1E56-2A0C-0F67-BAA4849E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454" y="1691635"/>
            <a:ext cx="5009745" cy="4340718"/>
          </a:xfrm>
          <a:prstGeom prst="rect">
            <a:avLst/>
          </a:prstGeom>
        </p:spPr>
      </p:pic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F3BBCB5A-3A5A-D5F4-4884-0C26495AA8B3}"/>
              </a:ext>
            </a:extLst>
          </p:cNvPr>
          <p:cNvSpPr txBox="1">
            <a:spLocks/>
          </p:cNvSpPr>
          <p:nvPr/>
        </p:nvSpPr>
        <p:spPr>
          <a:xfrm>
            <a:off x="476655" y="1599380"/>
            <a:ext cx="6400799" cy="3508729"/>
          </a:xfrm>
          <a:prstGeom prst="rect">
            <a:avLst/>
          </a:prstGeom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Domination du marché par les maisons, avec 82% </a:t>
            </a:r>
            <a:r>
              <a:rPr lang="fr-FR" dirty="0">
                <a:latin typeface="Trebuchet MS" panose="020B0603020202020204" pitchFamily="34" charset="0"/>
              </a:rPr>
              <a:t>des transactions enregistrées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Activité plus forte dans les </a:t>
            </a:r>
            <a:r>
              <a:rPr lang="fr-FR" b="1" dirty="0">
                <a:latin typeface="Trebuchet MS" panose="020B0603020202020204" pitchFamily="34" charset="0"/>
              </a:rPr>
              <a:t>grandes agglomérations (</a:t>
            </a:r>
            <a:r>
              <a:rPr lang="fr-FR" dirty="0">
                <a:latin typeface="Trebuchet MS" panose="020B0603020202020204" pitchFamily="34" charset="0"/>
              </a:rPr>
              <a:t>top 5: </a:t>
            </a:r>
            <a:r>
              <a:rPr lang="fr-FR" b="1" dirty="0">
                <a:latin typeface="Trebuchet MS" panose="020B0603020202020204" pitchFamily="34" charset="0"/>
              </a:rPr>
              <a:t>Toulouse, Lille, Bordeaux, Amiens et Nîmes)</a:t>
            </a:r>
            <a:endParaRPr lang="fr-FR" dirty="0">
              <a:latin typeface="Trebuchet MS" panose="020B06030202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Saisonnalité des ventes (	régulière novembre /décembre, 	janvier/février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Trebuchet MS" panose="020B0603020202020204" pitchFamily="34" charset="0"/>
              </a:rPr>
              <a:t>Forte demande d’investissement foncier</a:t>
            </a:r>
            <a:r>
              <a:rPr lang="fr-FR" dirty="0">
                <a:latin typeface="Trebuchet MS" panose="020B0603020202020204" pitchFamily="34" charset="0"/>
              </a:rPr>
              <a:t>: forte part des transactions pour les </a:t>
            </a:r>
            <a:r>
              <a:rPr lang="fr-FR" b="1" dirty="0">
                <a:latin typeface="Trebuchet MS" panose="020B0603020202020204" pitchFamily="34" charset="0"/>
              </a:rPr>
              <a:t>terrains non bâtis – les sols</a:t>
            </a:r>
          </a:p>
          <a:p>
            <a:pPr algn="just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Trebuchet MS" panose="020B0603020202020204" pitchFamily="34" charset="0"/>
              </a:rPr>
              <a:t>Y a-t-il une pénurie d’offres ? Lorsque le </a:t>
            </a:r>
            <a:r>
              <a:rPr lang="fr-FR" b="1" dirty="0">
                <a:latin typeface="Trebuchet MS" panose="020B0603020202020204" pitchFamily="34" charset="0"/>
              </a:rPr>
              <a:t>volume de transactions baisse</a:t>
            </a:r>
            <a:r>
              <a:rPr lang="fr-FR" dirty="0">
                <a:latin typeface="Trebuchet MS" panose="020B0603020202020204" pitchFamily="34" charset="0"/>
              </a:rPr>
              <a:t>, le </a:t>
            </a:r>
            <a:r>
              <a:rPr lang="fr-FR" b="1" dirty="0">
                <a:latin typeface="Trebuchet MS" panose="020B0603020202020204" pitchFamily="34" charset="0"/>
              </a:rPr>
              <a:t>prix au m² a tendance à monter</a:t>
            </a:r>
          </a:p>
        </p:txBody>
      </p:sp>
      <p:sp>
        <p:nvSpPr>
          <p:cNvPr id="9" name="Titre 4">
            <a:extLst>
              <a:ext uri="{FF2B5EF4-FFF2-40B4-BE49-F238E27FC236}">
                <a16:creationId xmlns:a16="http://schemas.microsoft.com/office/drawing/2014/main" id="{361D7814-8154-F7F4-E21D-6E5BA626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1324077" cy="83099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accent4"/>
                </a:solidFill>
                <a:latin typeface="Trebuchet MS" panose="020B0603020202020204" pitchFamily="34" charset="0"/>
              </a:rPr>
              <a:t>Types de biens : transactions et nature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4285AF-5892-9238-6AF8-07B531CB4060}"/>
              </a:ext>
            </a:extLst>
          </p:cNvPr>
          <p:cNvSpPr/>
          <p:nvPr/>
        </p:nvSpPr>
        <p:spPr>
          <a:xfrm rot="18952814">
            <a:off x="2061065" y="3945864"/>
            <a:ext cx="376953" cy="3356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54B5DB-F080-639F-58F1-75ABBB6833E6}"/>
              </a:ext>
            </a:extLst>
          </p:cNvPr>
          <p:cNvSpPr/>
          <p:nvPr/>
        </p:nvSpPr>
        <p:spPr>
          <a:xfrm rot="2963396">
            <a:off x="3487495" y="3587699"/>
            <a:ext cx="376953" cy="3356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979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49_TF16411253_Win32.potx" id="{423166B2-1A75-4473-8A7D-47F3572BAD85}" vid="{72A791F0-149C-4EE6-AC12-84C7AB5595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1236</TotalTime>
  <Words>572</Words>
  <Application>Microsoft Office PowerPoint</Application>
  <PresentationFormat>Widescreen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</vt:lpstr>
      <vt:lpstr>Thème Office</vt:lpstr>
      <vt:lpstr>Analyse du marché de l’immobilier en France</vt:lpstr>
      <vt:lpstr>Agenda</vt:lpstr>
      <vt:lpstr>Introduction</vt:lpstr>
      <vt:lpstr>Introduction</vt:lpstr>
      <vt:lpstr>Méthodologie</vt:lpstr>
      <vt:lpstr>Méthodologie</vt:lpstr>
      <vt:lpstr>Résultats de l’analyse</vt:lpstr>
      <vt:lpstr>Tendances et dynamiques territoriales</vt:lpstr>
      <vt:lpstr>Types de biens : transactions et nature</vt:lpstr>
      <vt:lpstr>Types de biens : transactions et nature</vt:lpstr>
      <vt:lpstr>Recommandations</vt:lpstr>
      <vt:lpstr>Recommandations : synthèse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Aurelie Gabu</dc:creator>
  <cp:lastModifiedBy>Aurelie Gabu</cp:lastModifiedBy>
  <cp:revision>15</cp:revision>
  <dcterms:created xsi:type="dcterms:W3CDTF">2025-02-01T22:17:54Z</dcterms:created>
  <dcterms:modified xsi:type="dcterms:W3CDTF">2025-02-11T15:53:53Z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