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24" r:id="rId5"/>
    <p:sldId id="302" r:id="rId6"/>
    <p:sldId id="330" r:id="rId7"/>
    <p:sldId id="315" r:id="rId8"/>
    <p:sldId id="325" r:id="rId9"/>
    <p:sldId id="329" r:id="rId10"/>
    <p:sldId id="335" r:id="rId11"/>
    <p:sldId id="340" r:id="rId12"/>
    <p:sldId id="341" r:id="rId13"/>
    <p:sldId id="342" r:id="rId14"/>
    <p:sldId id="331" r:id="rId15"/>
    <p:sldId id="336" r:id="rId16"/>
    <p:sldId id="326"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98" d="100"/>
          <a:sy n="98" d="100"/>
        </p:scale>
        <p:origin x="1074" y="31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267DB71-DB19-4AF0-9D82-D75B6B130E06}" type="datetime1">
              <a:rPr lang="fr-FR" smtClean="0"/>
              <a:t>28/02/2025</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F39E9-50F1-4AFC-B15A-332AA8C30EAE}" type="datetime1">
              <a:rPr lang="fr-FR" smtClean="0"/>
              <a:pPr/>
              <a:t>28/02/2025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13</a:t>
            </a:fld>
            <a:endParaRPr lang="fr-FR"/>
          </a:p>
        </p:txBody>
      </p:sp>
    </p:spTree>
    <p:extLst>
      <p:ext uri="{BB962C8B-B14F-4D97-AF65-F5344CB8AC3E}">
        <p14:creationId xmlns:p14="http://schemas.microsoft.com/office/powerpoint/2010/main" val="81491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2</a:t>
            </a:fld>
            <a:endParaRPr lang="fr-FR"/>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C585A-5E1C-9BA3-180A-352557D786B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BB7D5E-9C65-1A94-58E6-E9BB275AB6A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6158511-2F53-8EEF-0204-F74EF53A54A6}"/>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EECA7F6-EB99-2D9F-3B47-DEC3CCB64FCC}"/>
              </a:ext>
            </a:extLst>
          </p:cNvPr>
          <p:cNvSpPr>
            <a:spLocks noGrp="1"/>
          </p:cNvSpPr>
          <p:nvPr>
            <p:ph type="sldNum" sz="quarter" idx="5"/>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87011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13948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3793558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1A117-880A-B50D-22CA-212B8B857F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97A0392-4128-4138-A42C-CDBCC4EF5B6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D734C60-93C6-BE26-B28F-6694FCACDB74}"/>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D7C6F01-68F6-3891-7434-61D74E358C2F}"/>
              </a:ext>
            </a:extLst>
          </p:cNvPr>
          <p:cNvSpPr>
            <a:spLocks noGrp="1"/>
          </p:cNvSpPr>
          <p:nvPr>
            <p:ph type="sldNum" sz="quarter" idx="5"/>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166765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AC910-CE64-A360-EB81-54F7E8CE4D1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85CAC1E-7AC7-667C-67E3-D0635BBDAFF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FA93B06-0BF4-D937-1661-4E444182027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A239652-A21C-C48A-D3F6-47776B13E536}"/>
              </a:ext>
            </a:extLst>
          </p:cNvPr>
          <p:cNvSpPr>
            <a:spLocks noGrp="1"/>
          </p:cNvSpPr>
          <p:nvPr>
            <p:ph type="sldNum" sz="quarter" idx="5"/>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4274827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D6458-F66C-0764-C533-06764C246CE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29BB9B2-B4E3-56E0-6226-BB5C50BB513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E0EC74A-730B-F3B4-8E75-57230CA27AA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2653EEC-A953-E4E7-1F63-9FEC8D9F120D}"/>
              </a:ext>
            </a:extLst>
          </p:cNvPr>
          <p:cNvSpPr>
            <a:spLocks noGrp="1"/>
          </p:cNvSpPr>
          <p:nvPr>
            <p:ph type="sldNum" sz="quarter" idx="5"/>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371623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EF97-CE0C-A9CD-2093-7B005F76567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DEBEA7B-3B3D-4956-38B9-BB37FC24BEC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3EA76A2-667D-B69A-8F13-C5C8E2FB602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6F0BA999-912E-A978-00E8-414AE60641D5}"/>
              </a:ext>
            </a:extLst>
          </p:cNvPr>
          <p:cNvSpPr>
            <a:spLocks noGrp="1"/>
          </p:cNvSpPr>
          <p:nvPr>
            <p:ph type="sldNum" sz="quarter" idx="5"/>
          </p:nvPr>
        </p:nvSpPr>
        <p:spPr/>
        <p:txBody>
          <a:bodyPr/>
          <a:lstStyle/>
          <a:p>
            <a:pPr rtl="0"/>
            <a:fld id="{8530193B-564F-4854-8A52-728F3FB19C85}" type="slidenum">
              <a:rPr lang="fr-FR" smtClean="0"/>
              <a:t>12</a:t>
            </a:fld>
            <a:endParaRPr lang="fr-FR"/>
          </a:p>
        </p:txBody>
      </p:sp>
    </p:spTree>
    <p:extLst>
      <p:ext uri="{BB962C8B-B14F-4D97-AF65-F5344CB8AC3E}">
        <p14:creationId xmlns:p14="http://schemas.microsoft.com/office/powerpoint/2010/main" val="336841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bg>
      <p:bgPr>
        <a:solidFill>
          <a:schemeClr val="tx1"/>
        </a:solidFill>
        <a:effectLst/>
      </p:bgPr>
    </p:bg>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n-US" noProof="0"/>
              <a:t>Click icon to add picture</a:t>
            </a:r>
            <a:endParaRPr lang="fr-FR" noProof="0"/>
          </a:p>
        </p:txBody>
      </p:sp>
      <p:sp>
        <p:nvSpPr>
          <p:cNvPr id="6" name="Hexagone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Hexagone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Hexagone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Hexagone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Hexagone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Titre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fr-FR" noProof="0"/>
              <a:t>Cliquez pour modifier le masque</a:t>
            </a:r>
          </a:p>
        </p:txBody>
      </p:sp>
      <p:sp>
        <p:nvSpPr>
          <p:cNvPr id="24" name="Espace réservé du texte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28" name="Espace réservé du texte 27">
            <a:extLst>
              <a:ext uri="{FF2B5EF4-FFF2-40B4-BE49-F238E27FC236}">
                <a16:creationId xmlns:a16="http://schemas.microsoft.com/office/drawing/2014/main" id="{E0A61465-6ECA-46DC-97DD-7BCFDB69EB89}"/>
              </a:ext>
            </a:extLst>
          </p:cNvPr>
          <p:cNvSpPr>
            <a:spLocks noGrp="1"/>
          </p:cNvSpPr>
          <p:nvPr>
            <p:ph type="body" sz="quarter" idx="13" hasCustomPrompt="1"/>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fr-FR" noProof="0"/>
              <a:t>Modifiez les styles du texte</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n-US" sz="4800" b="1" noProof="0">
                <a:solidFill>
                  <a:schemeClr val="tx1"/>
                </a:solidFill>
              </a:rPr>
              <a:t>Click to edit Master title style</a:t>
            </a:r>
            <a:endParaRPr lang="fr-FR" sz="4800" b="1" noProof="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 de deux colonnes">
    <p:spTree>
      <p:nvGrpSpPr>
        <p:cNvPr id="1" name=""/>
        <p:cNvGrpSpPr/>
        <p:nvPr/>
      </p:nvGrpSpPr>
      <p:grpSpPr>
        <a:xfrm>
          <a:off x="0" y="0"/>
          <a:ext cx="0" cy="0"/>
          <a:chOff x="0" y="0"/>
          <a:chExt cx="0" cy="0"/>
        </a:xfrm>
      </p:grpSpPr>
      <p:sp>
        <p:nvSpPr>
          <p:cNvPr id="28" name="Espace réservé du texte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14" name="Oval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0" name="Oval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4" name="Oval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6" name="Espace réservé du texte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29" name="Espace réservé du texte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30" name="Espace réservé du texte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13" name="Espace réservé d’image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11" name="Titre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de trois colonnes">
    <p:spTree>
      <p:nvGrpSpPr>
        <p:cNvPr id="1" name=""/>
        <p:cNvGrpSpPr/>
        <p:nvPr/>
      </p:nvGrpSpPr>
      <p:grpSpPr>
        <a:xfrm>
          <a:off x="0" y="0"/>
          <a:ext cx="0" cy="0"/>
          <a:chOff x="0" y="0"/>
          <a:chExt cx="0" cy="0"/>
        </a:xfrm>
      </p:grpSpPr>
      <p:sp>
        <p:nvSpPr>
          <p:cNvPr id="28" name="Espace réservé du texte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26" name="Espace réservé du texte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29" name="Espace réservé du texte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30" name="Espace réservé du texte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11" name="Espace réservé du texte 27">
            <a:extLst>
              <a:ext uri="{FF2B5EF4-FFF2-40B4-BE49-F238E27FC236}">
                <a16:creationId xmlns:a16="http://schemas.microsoft.com/office/drawing/2014/main" id="{4FDB27CA-009D-4863-B119-0EC36837148A}"/>
              </a:ext>
            </a:extLst>
          </p:cNvPr>
          <p:cNvSpPr>
            <a:spLocks noGrp="1"/>
          </p:cNvSpPr>
          <p:nvPr>
            <p:ph type="body" sz="quarter" idx="17" hasCustomPrompt="1"/>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12" name="Espace réservé du texte 25">
            <a:extLst>
              <a:ext uri="{FF2B5EF4-FFF2-40B4-BE49-F238E27FC236}">
                <a16:creationId xmlns:a16="http://schemas.microsoft.com/office/drawing/2014/main" id="{FD03E3EF-D812-4B98-959B-6800BBE59D1C}"/>
              </a:ext>
            </a:extLst>
          </p:cNvPr>
          <p:cNvSpPr>
            <a:spLocks noGrp="1"/>
          </p:cNvSpPr>
          <p:nvPr>
            <p:ph type="body" sz="quarter" idx="18" hasCustomPrompt="1"/>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3" name="Hexagone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Hexagone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1"/>
              </a:solidFill>
            </a:endParaRPr>
          </a:p>
        </p:txBody>
      </p:sp>
      <p:sp>
        <p:nvSpPr>
          <p:cNvPr id="5" name="Hexagone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1"/>
              </a:solidFill>
            </a:endParaRPr>
          </a:p>
        </p:txBody>
      </p:sp>
      <p:sp>
        <p:nvSpPr>
          <p:cNvPr id="13" name="Titre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
        <p:nvSpPr>
          <p:cNvPr id="16" name="Forme libre : Forme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Espace réservé du texte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7" name="Espace réservé du texte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2" name="Espace réservé d’imag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13" name="Titre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bg>
      <p:bgPr>
        <a:solidFill>
          <a:schemeClr val="tx1"/>
        </a:solidFill>
        <a:effectLst/>
      </p:bgPr>
    </p:bg>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n-US" noProof="0"/>
              <a:t>Click icon to add picture</a:t>
            </a:r>
            <a:endParaRPr lang="fr-FR" noProof="0"/>
          </a:p>
        </p:txBody>
      </p:sp>
      <p:sp>
        <p:nvSpPr>
          <p:cNvPr id="2" name="Rectangle 1" descr="Vue vers le haut d’un grand immeuble de bureaux">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4" name="Espace réservé du texte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6" name="Titre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fr-FR" noProof="0"/>
              <a:t>Cliquez pour modifier le masque</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bg>
      <p:bgPr>
        <a:solidFill>
          <a:schemeClr val="tx1"/>
        </a:solidFill>
        <a:effectLst/>
      </p:bgPr>
    </p:bg>
    <p:spTree>
      <p:nvGrpSpPr>
        <p:cNvPr id="1" name=""/>
        <p:cNvGrpSpPr/>
        <p:nvPr/>
      </p:nvGrpSpPr>
      <p:grpSpPr>
        <a:xfrm>
          <a:off x="0" y="0"/>
          <a:ext cx="0" cy="0"/>
          <a:chOff x="0" y="0"/>
          <a:chExt cx="0" cy="0"/>
        </a:xfrm>
      </p:grpSpPr>
      <p:sp>
        <p:nvSpPr>
          <p:cNvPr id="14" name="Espace réservé d’image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n-US" noProof="0"/>
              <a:t>Click icon to add picture</a:t>
            </a:r>
            <a:endParaRPr lang="fr-FR" noProof="0"/>
          </a:p>
        </p:txBody>
      </p:sp>
      <p:sp>
        <p:nvSpPr>
          <p:cNvPr id="3" name="Ovale 2" descr="Vue vers le haut d’un grand immeuble de bureaux">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Oval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Espace réservé du texte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2" name="Titr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n-US" noProof="0"/>
              <a:t>Click to edit Master title style</a:t>
            </a:r>
            <a:endParaRPr lang="fr-FR" noProof="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Espace réservé du texte 26">
            <a:extLst>
              <a:ext uri="{FF2B5EF4-FFF2-40B4-BE49-F238E27FC236}">
                <a16:creationId xmlns:a16="http://schemas.microsoft.com/office/drawing/2014/main" id="{4AA38E8C-A334-4183-8ABC-112B8517F487}"/>
              </a:ext>
            </a:extLst>
          </p:cNvPr>
          <p:cNvSpPr>
            <a:spLocks noGrp="1"/>
          </p:cNvSpPr>
          <p:nvPr>
            <p:ph type="body" sz="quarter" idx="12" hasCustomPrompt="1"/>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fr-FR" noProof="0"/>
              <a:t>Modifiez les styles du texte</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d’image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2" name="Titre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14" name="Oval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16" name="Oval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3" name="Espace réservé d’image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27" name="Espace réservé du texte 26">
            <a:extLst>
              <a:ext uri="{FF2B5EF4-FFF2-40B4-BE49-F238E27FC236}">
                <a16:creationId xmlns:a16="http://schemas.microsoft.com/office/drawing/2014/main" id="{282D3E62-6D1A-4E9D-BE54-2EED9BF429A4}"/>
              </a:ext>
            </a:extLst>
          </p:cNvPr>
          <p:cNvSpPr>
            <a:spLocks noGrp="1"/>
          </p:cNvSpPr>
          <p:nvPr>
            <p:ph type="body" sz="quarter" idx="12" hasCustomPrompt="1"/>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fr-FR" noProof="0"/>
              <a:t>Modifiez les styles du texte</a:t>
            </a:r>
          </a:p>
        </p:txBody>
      </p:sp>
      <p:sp>
        <p:nvSpPr>
          <p:cNvPr id="8" name="Titre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et tablea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D23CD802-D0A0-4EAC-8222-78FFDDD76A75}"/>
              </a:ext>
            </a:extLst>
          </p:cNvPr>
          <p:cNvSpPr>
            <a:spLocks noGrp="1"/>
          </p:cNvSpPr>
          <p:nvPr>
            <p:ph sz="quarter" idx="10" hasCustomPrompt="1"/>
          </p:nvPr>
        </p:nvSpPr>
        <p:spPr>
          <a:xfrm>
            <a:off x="838200" y="2039392"/>
            <a:ext cx="10515600" cy="4114800"/>
          </a:xfrm>
          <a:prstGeom prst="rect">
            <a:avLst/>
          </a:prstGeo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Titr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n-US" noProof="0"/>
              <a:t>Click to edit Master title style</a:t>
            </a:r>
            <a:endParaRPr lang="fr-FR" noProof="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11" name="Espace réservé du texte 10">
            <a:extLst>
              <a:ext uri="{FF2B5EF4-FFF2-40B4-BE49-F238E27FC236}">
                <a16:creationId xmlns:a16="http://schemas.microsoft.com/office/drawing/2014/main" id="{6FDA3C6F-5F6A-4D64-8BFE-AFFF58B1A047}"/>
              </a:ext>
            </a:extLst>
          </p:cNvPr>
          <p:cNvSpPr>
            <a:spLocks noGrp="1"/>
          </p:cNvSpPr>
          <p:nvPr>
            <p:ph type="body" sz="quarter" idx="11" hasCustomPrompt="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fr-FR" noProof="0"/>
              <a:t>Modifiez les styles du texte</a:t>
            </a:r>
          </a:p>
          <a:p>
            <a:pPr lvl="1" rtl="0"/>
            <a:endParaRPr lang="fr-FR" noProof="0"/>
          </a:p>
        </p:txBody>
      </p:sp>
      <p:sp>
        <p:nvSpPr>
          <p:cNvPr id="15" name="Hexagone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Hexagone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Hexagone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Hexagone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image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2" name="Titr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n-US" noProof="0"/>
              <a:t>Click to edit Master title style</a:t>
            </a:r>
            <a:endParaRPr lang="fr-FR" noProof="0"/>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9" name="Espace réservé d’image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38" name="Espace réservé d’image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40" name="Espace réservé d’image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41" name="Espace réservé d’image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
        <p:nvSpPr>
          <p:cNvPr id="8" name="Titr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n-US" sz="4800" b="1" noProof="0">
                <a:solidFill>
                  <a:schemeClr val="tx1"/>
                </a:solidFill>
              </a:rPr>
              <a:t>Click to edit Master title style</a:t>
            </a:r>
            <a:endParaRPr lang="fr-FR" sz="4800" b="1" noProof="0">
              <a:solidFill>
                <a:schemeClr val="tx1"/>
              </a:solidFill>
            </a:endParaRPr>
          </a:p>
        </p:txBody>
      </p:sp>
      <p:sp>
        <p:nvSpPr>
          <p:cNvPr id="9" name="Hexagone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Hexagone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Hexagone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Espace réservé du texte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n-US" noProof="0"/>
              <a:t>Click to edit Master text styles</a:t>
            </a:r>
          </a:p>
        </p:txBody>
      </p:sp>
      <p:sp>
        <p:nvSpPr>
          <p:cNvPr id="24" name="Espace réservé du texte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n-US" noProof="0"/>
              <a:t>Click to edit Master text styles</a:t>
            </a:r>
          </a:p>
        </p:txBody>
      </p:sp>
      <p:sp>
        <p:nvSpPr>
          <p:cNvPr id="27" name="Espace réservé du texte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n-US" noProof="0"/>
              <a:t>Click to edit Master text styles</a:t>
            </a:r>
          </a:p>
        </p:txBody>
      </p:sp>
      <p:sp>
        <p:nvSpPr>
          <p:cNvPr id="28" name="Espace réservé du texte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n-US" noProof="0"/>
              <a:t>Click to edit Master text styles</a:t>
            </a:r>
          </a:p>
        </p:txBody>
      </p:sp>
      <p:sp>
        <p:nvSpPr>
          <p:cNvPr id="29" name="Espace réservé du texte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n-US" noProof="0"/>
              <a:t>Click to edit Master text styles</a:t>
            </a:r>
          </a:p>
        </p:txBody>
      </p:sp>
      <p:sp>
        <p:nvSpPr>
          <p:cNvPr id="30" name="Espace réservé du texte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n-US" noProof="0"/>
              <a:t>Click to edit Master text styles</a:t>
            </a:r>
          </a:p>
        </p:txBody>
      </p:sp>
      <p:sp>
        <p:nvSpPr>
          <p:cNvPr id="31" name="Espace réservé du texte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n-US" noProof="0"/>
              <a:t>Click to edit Master text styles</a:t>
            </a:r>
          </a:p>
        </p:txBody>
      </p:sp>
      <p:sp>
        <p:nvSpPr>
          <p:cNvPr id="32" name="Espace réservé du texte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n-US" noProof="0"/>
              <a:t>Click to edit Master text styles</a:t>
            </a:r>
          </a:p>
        </p:txBody>
      </p:sp>
      <p:sp>
        <p:nvSpPr>
          <p:cNvPr id="33" name="Espace réservé du texte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n-US" noProof="0"/>
              <a:t>Click to edit Master text styles</a:t>
            </a:r>
          </a:p>
        </p:txBody>
      </p:sp>
      <p:sp>
        <p:nvSpPr>
          <p:cNvPr id="34" name="Espace réservé du texte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n-US" noProof="0"/>
              <a:t>Click to edit Master text styles</a:t>
            </a:r>
          </a:p>
        </p:txBody>
      </p:sp>
      <p:sp>
        <p:nvSpPr>
          <p:cNvPr id="37" name="Espace réservé d’image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n-US" noProof="0"/>
              <a:t>Click icon to add picture</a:t>
            </a:r>
            <a:endParaRPr lang="fr-FR" noProof="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capitulatif">
    <p:spTree>
      <p:nvGrpSpPr>
        <p:cNvPr id="1" name=""/>
        <p:cNvGrpSpPr/>
        <p:nvPr/>
      </p:nvGrpSpPr>
      <p:grpSpPr>
        <a:xfrm>
          <a:off x="0" y="0"/>
          <a:ext cx="0" cy="0"/>
          <a:chOff x="0" y="0"/>
          <a:chExt cx="0" cy="0"/>
        </a:xfrm>
      </p:grpSpPr>
      <p:sp>
        <p:nvSpPr>
          <p:cNvPr id="40" name="Espace réservé du contenu 39">
            <a:extLst>
              <a:ext uri="{FF2B5EF4-FFF2-40B4-BE49-F238E27FC236}">
                <a16:creationId xmlns:a16="http://schemas.microsoft.com/office/drawing/2014/main" id="{6BB16225-AC51-4525-A1E8-438B8B0B7361}"/>
              </a:ext>
            </a:extLst>
          </p:cNvPr>
          <p:cNvSpPr>
            <a:spLocks noGrp="1"/>
          </p:cNvSpPr>
          <p:nvPr>
            <p:ph sz="quarter" idx="12" hasCustomPrompt="1"/>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1" name="Espace réservé du contenu 39">
            <a:extLst>
              <a:ext uri="{FF2B5EF4-FFF2-40B4-BE49-F238E27FC236}">
                <a16:creationId xmlns:a16="http://schemas.microsoft.com/office/drawing/2014/main" id="{6EC38F38-5935-49D5-AA85-4182E82D6FF2}"/>
              </a:ext>
            </a:extLst>
          </p:cNvPr>
          <p:cNvSpPr>
            <a:spLocks noGrp="1"/>
          </p:cNvSpPr>
          <p:nvPr>
            <p:ph sz="quarter" idx="13" hasCustomPrompt="1"/>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2" name="Espace réservé du contenu 39">
            <a:extLst>
              <a:ext uri="{FF2B5EF4-FFF2-40B4-BE49-F238E27FC236}">
                <a16:creationId xmlns:a16="http://schemas.microsoft.com/office/drawing/2014/main" id="{51C9D5ED-A19A-42A1-9200-C77E39E6F5C5}"/>
              </a:ext>
            </a:extLst>
          </p:cNvPr>
          <p:cNvSpPr>
            <a:spLocks noGrp="1"/>
          </p:cNvSpPr>
          <p:nvPr>
            <p:ph sz="quarter" idx="14" hasCustomPrompt="1"/>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3" name="Espace réservé du contenu 39">
            <a:extLst>
              <a:ext uri="{FF2B5EF4-FFF2-40B4-BE49-F238E27FC236}">
                <a16:creationId xmlns:a16="http://schemas.microsoft.com/office/drawing/2014/main" id="{47A95437-77F3-4E2C-8470-57587793A103}"/>
              </a:ext>
            </a:extLst>
          </p:cNvPr>
          <p:cNvSpPr>
            <a:spLocks noGrp="1"/>
          </p:cNvSpPr>
          <p:nvPr>
            <p:ph sz="quarter" idx="15" hasCustomPrompt="1"/>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4" name="Espace réservé du contenu 39">
            <a:extLst>
              <a:ext uri="{FF2B5EF4-FFF2-40B4-BE49-F238E27FC236}">
                <a16:creationId xmlns:a16="http://schemas.microsoft.com/office/drawing/2014/main" id="{CB1EA2BE-D294-486E-88F0-2AA9518A6E63}"/>
              </a:ext>
            </a:extLst>
          </p:cNvPr>
          <p:cNvSpPr>
            <a:spLocks noGrp="1"/>
          </p:cNvSpPr>
          <p:nvPr>
            <p:ph sz="quarter" idx="16" hasCustomPrompt="1"/>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5" name="Espace réservé du contenu 39">
            <a:extLst>
              <a:ext uri="{FF2B5EF4-FFF2-40B4-BE49-F238E27FC236}">
                <a16:creationId xmlns:a16="http://schemas.microsoft.com/office/drawing/2014/main" id="{108734A0-880E-44E2-858F-7AA6C6B0A5A3}"/>
              </a:ext>
            </a:extLst>
          </p:cNvPr>
          <p:cNvSpPr>
            <a:spLocks noGrp="1"/>
          </p:cNvSpPr>
          <p:nvPr>
            <p:ph sz="quarter" idx="17" hasCustomPrompt="1"/>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10" name="Titr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n-US" noProof="0"/>
              <a:t>Click to edit Master title style</a:t>
            </a:r>
            <a:endParaRPr lang="fr-FR" noProof="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Espace réservé de la date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fr-FR" sz="1100" noProof="0" dirty="0">
                <a:solidFill>
                  <a:schemeClr val="accent2"/>
                </a:solidFill>
              </a:rPr>
              <a:t>Février 2023</a:t>
            </a:r>
          </a:p>
        </p:txBody>
      </p:sp>
      <p:sp>
        <p:nvSpPr>
          <p:cNvPr id="5" name="Espace réservé du pied de page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fr-FR" sz="1100" b="1" noProof="0" dirty="0">
                <a:solidFill>
                  <a:schemeClr val="accent2"/>
                </a:solidFill>
              </a:rPr>
              <a:t>Analyse du marché de l’immobilier - DDT</a:t>
            </a:r>
          </a:p>
        </p:txBody>
      </p:sp>
      <p:sp>
        <p:nvSpPr>
          <p:cNvPr id="7" name="Espace réservé du numéro de diapositive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fr-FR" sz="1100" noProof="0" smtClean="0">
                <a:solidFill>
                  <a:schemeClr val="accent4"/>
                </a:solidFill>
              </a:rPr>
              <a:pPr algn="r" rtl="0"/>
              <a:t>‹#›</a:t>
            </a:fld>
            <a:endParaRPr lang="fr-FR"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collectivites-locales.gouv.fr/files/competences/FFS_2024_NONBATI.pdf" TargetMode="External"/><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drive.google.com/file/d/1DEgut-4meybhNhMBWM-q6ipD7vb7Kc7k/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Espace réservé d’image 12" descr="Immeuble de verre bleu">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e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1771113" y="903484"/>
            <a:ext cx="7978367" cy="5282952"/>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Titre 6">
            <a:extLst>
              <a:ext uri="{FF2B5EF4-FFF2-40B4-BE49-F238E27FC236}">
                <a16:creationId xmlns:a16="http://schemas.microsoft.com/office/drawing/2014/main" id="{BD837CEB-1A69-4F72-95D4-054D82F09696}"/>
              </a:ext>
            </a:extLst>
          </p:cNvPr>
          <p:cNvSpPr>
            <a:spLocks noGrp="1"/>
          </p:cNvSpPr>
          <p:nvPr>
            <p:ph type="title"/>
          </p:nvPr>
        </p:nvSpPr>
        <p:spPr>
          <a:xfrm>
            <a:off x="2236575" y="1829445"/>
            <a:ext cx="7055317" cy="1662623"/>
          </a:xfrm>
        </p:spPr>
        <p:txBody>
          <a:bodyPr rtlCol="0"/>
          <a:lstStyle/>
          <a:p>
            <a:pPr algn="ctr" rtl="0"/>
            <a:r>
              <a:rPr lang="fr-FR" dirty="0">
                <a:latin typeface="Trebuchet MS" panose="020B0603020202020204" pitchFamily="34" charset="0"/>
              </a:rPr>
              <a:t>Analyse du marché de l’immobilier en France</a:t>
            </a:r>
          </a:p>
        </p:txBody>
      </p:sp>
      <p:sp>
        <p:nvSpPr>
          <p:cNvPr id="11" name="Espace réservé du texte 10">
            <a:extLst>
              <a:ext uri="{FF2B5EF4-FFF2-40B4-BE49-F238E27FC236}">
                <a16:creationId xmlns:a16="http://schemas.microsoft.com/office/drawing/2014/main" id="{E6DF5064-7AAC-4887-9BD5-FB6BC40A6768}"/>
              </a:ext>
            </a:extLst>
          </p:cNvPr>
          <p:cNvSpPr>
            <a:spLocks noGrp="1"/>
          </p:cNvSpPr>
          <p:nvPr>
            <p:ph type="body" sz="quarter" idx="13"/>
          </p:nvPr>
        </p:nvSpPr>
        <p:spPr>
          <a:xfrm>
            <a:off x="5199625" y="5237857"/>
            <a:ext cx="3222836" cy="912309"/>
          </a:xfrm>
        </p:spPr>
        <p:txBody>
          <a:bodyPr rtlCol="0"/>
          <a:lstStyle/>
          <a:p>
            <a:pPr rtl="0"/>
            <a:r>
              <a:rPr lang="fr-FR" sz="1800" dirty="0"/>
              <a:t>Février 2025</a:t>
            </a:r>
          </a:p>
          <a:p>
            <a:pPr rtl="0"/>
            <a:r>
              <a:rPr lang="fr-FR" sz="2400" b="1" dirty="0"/>
              <a:t>Aurélie GABU</a:t>
            </a:r>
          </a:p>
        </p:txBody>
      </p:sp>
      <p:sp>
        <p:nvSpPr>
          <p:cNvPr id="21" name="Hexagone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8765114"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6" name="Hexagone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1007486"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8" name="Hexagone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676692" y="683921"/>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Hexagone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787363"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 name="Titre 6">
            <a:extLst>
              <a:ext uri="{FF2B5EF4-FFF2-40B4-BE49-F238E27FC236}">
                <a16:creationId xmlns:a16="http://schemas.microsoft.com/office/drawing/2014/main" id="{E416580E-FC10-E9CC-9AD2-A1C8B985AABF}"/>
              </a:ext>
            </a:extLst>
          </p:cNvPr>
          <p:cNvSpPr txBox="1">
            <a:spLocks/>
          </p:cNvSpPr>
          <p:nvPr/>
        </p:nvSpPr>
        <p:spPr>
          <a:xfrm>
            <a:off x="1944130" y="3258109"/>
            <a:ext cx="6868489" cy="1991043"/>
          </a:xfrm>
          <a:prstGeom prst="rect">
            <a:avLst/>
          </a:prstGeom>
        </p:spPr>
        <p:txBody>
          <a:bodyPr rtlCol="0"/>
          <a:lstStyle>
            <a:lvl1pPr algn="l" defTabSz="914400" rtl="0" eaLnBrk="1" latinLnBrk="0" hangingPunct="1">
              <a:lnSpc>
                <a:spcPct val="90000"/>
              </a:lnSpc>
              <a:spcBef>
                <a:spcPts val="1000"/>
              </a:spcBef>
              <a:buNone/>
              <a:defRPr sz="4800" b="1" kern="1200">
                <a:solidFill>
                  <a:schemeClr val="bg1"/>
                </a:solidFill>
                <a:latin typeface="+mj-lt"/>
                <a:ea typeface="+mj-ea"/>
                <a:cs typeface="+mj-cs"/>
              </a:defRPr>
            </a:lvl1pPr>
          </a:lstStyle>
          <a:p>
            <a:pPr algn="r"/>
            <a:r>
              <a:rPr lang="fr-FR" sz="4400" dirty="0">
                <a:solidFill>
                  <a:schemeClr val="accent4"/>
                </a:solidFill>
                <a:latin typeface="Trebuchet MS" panose="020B0603020202020204" pitchFamily="34" charset="0"/>
              </a:rPr>
              <a:t>Direction Départementale des Territoires de l’AIN</a:t>
            </a:r>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6234-DB58-2211-F7D0-550460944FE3}"/>
            </a:ext>
          </a:extLst>
        </p:cNvPr>
        <p:cNvGrpSpPr/>
        <p:nvPr/>
      </p:nvGrpSpPr>
      <p:grpSpPr>
        <a:xfrm>
          <a:off x="0" y="0"/>
          <a:ext cx="0" cy="0"/>
          <a:chOff x="0" y="0"/>
          <a:chExt cx="0" cy="0"/>
        </a:xfrm>
      </p:grpSpPr>
      <p:sp>
        <p:nvSpPr>
          <p:cNvPr id="4" name="Espace réservé du texte 7">
            <a:extLst>
              <a:ext uri="{FF2B5EF4-FFF2-40B4-BE49-F238E27FC236}">
                <a16:creationId xmlns:a16="http://schemas.microsoft.com/office/drawing/2014/main" id="{A7312198-1FCE-3109-49B7-7B5A46985A05}"/>
              </a:ext>
            </a:extLst>
          </p:cNvPr>
          <p:cNvSpPr txBox="1">
            <a:spLocks/>
          </p:cNvSpPr>
          <p:nvPr/>
        </p:nvSpPr>
        <p:spPr>
          <a:xfrm>
            <a:off x="476656" y="1716116"/>
            <a:ext cx="7443191" cy="3508729"/>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chemeClr val="accent4"/>
              </a:buClr>
              <a:buFont typeface="Wingdings" panose="05000000000000000000" pitchFamily="2" charset="2"/>
              <a:buChar char="§"/>
            </a:pPr>
            <a:r>
              <a:rPr kumimoji="0" lang="fr-FR" altLang="fr-FR" sz="1600" b="1" i="0" u="none" strike="noStrike" cap="none" normalizeH="0" baseline="0" dirty="0">
                <a:ln>
                  <a:noFill/>
                </a:ln>
                <a:solidFill>
                  <a:schemeClr val="tx1"/>
                </a:solidFill>
                <a:effectLst/>
                <a:latin typeface="Trebuchet MS" panose="020B0603020202020204" pitchFamily="34" charset="0"/>
              </a:rPr>
              <a:t>Zones en tension et activité élevée </a:t>
            </a:r>
            <a:r>
              <a:rPr kumimoji="0" lang="fr-FR" altLang="fr-FR" sz="1600" b="0" i="0" u="none" strike="noStrike" cap="none" normalizeH="0" baseline="0" dirty="0">
                <a:ln>
                  <a:noFill/>
                </a:ln>
                <a:solidFill>
                  <a:schemeClr val="tx1"/>
                </a:solidFill>
                <a:effectLst/>
                <a:latin typeface="Trebuchet MS" panose="020B0603020202020204" pitchFamily="34" charset="0"/>
              </a:rPr>
              <a:t>: Les zones en tension affichent une forte activité immobilière et une part élevée de ventes de terrains non bâtis. Cela confirme l'attractivité de ces zones pour les investisseurs et les promoteurs.</a:t>
            </a:r>
            <a:r>
              <a:rPr lang="fr-FR" sz="1600" dirty="0">
                <a:latin typeface="Trebuchet MS" panose="020B0603020202020204" pitchFamily="34" charset="0"/>
              </a:rPr>
              <a:t>.</a:t>
            </a:r>
          </a:p>
          <a:p>
            <a:pPr algn="just">
              <a:lnSpc>
                <a:spcPct val="150000"/>
              </a:lnSpc>
              <a:buClr>
                <a:schemeClr val="accent4"/>
              </a:buClr>
              <a:buFont typeface="Wingdings" panose="05000000000000000000" pitchFamily="2" charset="2"/>
              <a:buChar char="§"/>
            </a:pPr>
            <a:r>
              <a:rPr kumimoji="0" lang="fr-FR" altLang="fr-FR" sz="1600" b="1" i="0" u="none" strike="noStrike" cap="none" normalizeH="0" baseline="0" dirty="0">
                <a:ln>
                  <a:noFill/>
                </a:ln>
                <a:solidFill>
                  <a:schemeClr val="tx1"/>
                </a:solidFill>
                <a:effectLst/>
                <a:latin typeface="Trebuchet MS" panose="020B0603020202020204" pitchFamily="34" charset="0"/>
              </a:rPr>
              <a:t>Terrains non bâtis </a:t>
            </a:r>
            <a:r>
              <a:rPr kumimoji="0" lang="fr-FR" altLang="fr-FR" sz="1600" b="0" i="0" u="none" strike="noStrike" cap="none" normalizeH="0" baseline="0" dirty="0">
                <a:ln>
                  <a:noFill/>
                </a:ln>
                <a:solidFill>
                  <a:schemeClr val="tx1"/>
                </a:solidFill>
                <a:effectLst/>
                <a:latin typeface="Trebuchet MS" panose="020B0603020202020204" pitchFamily="34" charset="0"/>
              </a:rPr>
              <a:t>: Le marché des terrains non bâtis a des variations de prix et de volume de ventes au fil du temps. Les communes avec une part élevée de ventes de terrains non bâtis indiquent un potentiel de développement important.. </a:t>
            </a:r>
          </a:p>
          <a:p>
            <a:pPr algn="just">
              <a:lnSpc>
                <a:spcPct val="150000"/>
              </a:lnSpc>
              <a:buClr>
                <a:schemeClr val="accent4"/>
              </a:buClr>
              <a:buFont typeface="Wingdings" panose="05000000000000000000" pitchFamily="2" charset="2"/>
              <a:buChar char="§"/>
            </a:pPr>
            <a:r>
              <a:rPr lang="fr-FR" sz="1600" b="1" dirty="0">
                <a:latin typeface="Trebuchet MS" panose="020B0603020202020204" pitchFamily="34" charset="0"/>
              </a:rPr>
              <a:t>Types de locaux </a:t>
            </a:r>
            <a:r>
              <a:rPr lang="fr-FR" sz="1600" dirty="0">
                <a:latin typeface="Trebuchet MS" panose="020B0603020202020204" pitchFamily="34" charset="0"/>
              </a:rPr>
              <a:t>: Les types de locaux dominants pour les terrains non bâtis varient selon les communes (maison, appartement, dépendance). Cela reflète les spécificités de chaque marché local.</a:t>
            </a:r>
          </a:p>
          <a:p>
            <a:pPr algn="just">
              <a:lnSpc>
                <a:spcPct val="150000"/>
              </a:lnSpc>
              <a:buClr>
                <a:schemeClr val="accent4"/>
              </a:buClr>
              <a:buFont typeface="Wingdings" panose="05000000000000000000" pitchFamily="2" charset="2"/>
              <a:buChar char="§"/>
            </a:pPr>
            <a:endParaRPr lang="fr-FR" sz="1600" dirty="0">
              <a:latin typeface="Trebuchet MS" panose="020B0603020202020204" pitchFamily="34" charset="0"/>
            </a:endParaRPr>
          </a:p>
        </p:txBody>
      </p:sp>
      <p:sp>
        <p:nvSpPr>
          <p:cNvPr id="5" name="Titre 4">
            <a:extLst>
              <a:ext uri="{FF2B5EF4-FFF2-40B4-BE49-F238E27FC236}">
                <a16:creationId xmlns:a16="http://schemas.microsoft.com/office/drawing/2014/main" id="{DA2771F7-19ED-5088-F75E-37298A4E51C4}"/>
              </a:ext>
            </a:extLst>
          </p:cNvPr>
          <p:cNvSpPr>
            <a:spLocks noGrp="1"/>
          </p:cNvSpPr>
          <p:nvPr>
            <p:ph type="title"/>
          </p:nvPr>
        </p:nvSpPr>
        <p:spPr>
          <a:xfrm>
            <a:off x="660400" y="805213"/>
            <a:ext cx="11226800" cy="830997"/>
          </a:xfrm>
        </p:spPr>
        <p:txBody>
          <a:bodyPr rtlCol="0"/>
          <a:lstStyle/>
          <a:p>
            <a:pPr rtl="0"/>
            <a:r>
              <a:rPr lang="fr-FR" sz="4400" b="1" dirty="0">
                <a:solidFill>
                  <a:schemeClr val="accent4"/>
                </a:solidFill>
                <a:latin typeface="Trebuchet MS" panose="020B0603020202020204" pitchFamily="34" charset="0"/>
              </a:rPr>
              <a:t>Zones en tension et développement potentiel</a:t>
            </a:r>
          </a:p>
        </p:txBody>
      </p:sp>
      <p:pic>
        <p:nvPicPr>
          <p:cNvPr id="7" name="Picture 6">
            <a:extLst>
              <a:ext uri="{FF2B5EF4-FFF2-40B4-BE49-F238E27FC236}">
                <a16:creationId xmlns:a16="http://schemas.microsoft.com/office/drawing/2014/main" id="{27334485-C917-D66B-B5C0-CBF278F0F468}"/>
              </a:ext>
            </a:extLst>
          </p:cNvPr>
          <p:cNvPicPr>
            <a:picLocks noChangeAspect="1"/>
          </p:cNvPicPr>
          <p:nvPr/>
        </p:nvPicPr>
        <p:blipFill>
          <a:blip r:embed="rId2"/>
          <a:stretch>
            <a:fillRect/>
          </a:stretch>
        </p:blipFill>
        <p:spPr>
          <a:xfrm>
            <a:off x="8044774" y="1564532"/>
            <a:ext cx="3842426" cy="2715638"/>
          </a:xfrm>
          <a:prstGeom prst="rect">
            <a:avLst/>
          </a:prstGeom>
        </p:spPr>
      </p:pic>
      <p:pic>
        <p:nvPicPr>
          <p:cNvPr id="9" name="Picture 8">
            <a:extLst>
              <a:ext uri="{FF2B5EF4-FFF2-40B4-BE49-F238E27FC236}">
                <a16:creationId xmlns:a16="http://schemas.microsoft.com/office/drawing/2014/main" id="{BCAFDCFB-2940-BB7A-43EF-7737D8B42358}"/>
              </a:ext>
            </a:extLst>
          </p:cNvPr>
          <p:cNvPicPr>
            <a:picLocks noChangeAspect="1"/>
          </p:cNvPicPr>
          <p:nvPr/>
        </p:nvPicPr>
        <p:blipFill>
          <a:blip r:embed="rId3"/>
          <a:stretch>
            <a:fillRect/>
          </a:stretch>
        </p:blipFill>
        <p:spPr>
          <a:xfrm>
            <a:off x="8044772" y="4377447"/>
            <a:ext cx="3842427" cy="1789890"/>
          </a:xfrm>
          <a:prstGeom prst="rect">
            <a:avLst/>
          </a:prstGeom>
        </p:spPr>
      </p:pic>
    </p:spTree>
    <p:extLst>
      <p:ext uri="{BB962C8B-B14F-4D97-AF65-F5344CB8AC3E}">
        <p14:creationId xmlns:p14="http://schemas.microsoft.com/office/powerpoint/2010/main" val="425333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F9B7C-FE21-5FE9-18EB-D90A12E3B610}"/>
            </a:ext>
          </a:extLst>
        </p:cNvPr>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B7F45A21-1F70-0A3D-388C-D25D187F1D79}"/>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A27C6E6C-7D87-348A-7FA5-8595D252066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44592DF9-B0F7-7CC8-45E9-2BF36372DC54}"/>
              </a:ext>
            </a:extLst>
          </p:cNvPr>
          <p:cNvSpPr>
            <a:spLocks noGrp="1"/>
          </p:cNvSpPr>
          <p:nvPr>
            <p:ph type="title"/>
          </p:nvPr>
        </p:nvSpPr>
        <p:spPr>
          <a:xfrm>
            <a:off x="3725693" y="2398941"/>
            <a:ext cx="4754879" cy="1956465"/>
          </a:xfrm>
        </p:spPr>
        <p:txBody>
          <a:bodyPr rtlCol="0" anchor="ctr"/>
          <a:lstStyle/>
          <a:p>
            <a:pPr algn="ctr"/>
            <a:r>
              <a:rPr lang="fr-FR" sz="4000" b="1" dirty="0">
                <a:latin typeface="Trebuchet MS" panose="020B0603020202020204" pitchFamily="34" charset="0"/>
              </a:rPr>
              <a:t>Recommandations</a:t>
            </a:r>
            <a:endParaRPr lang="fr-FR" sz="4000" dirty="0">
              <a:latin typeface="Trebuchet MS" panose="020B0603020202020204" pitchFamily="34" charset="0"/>
            </a:endParaRPr>
          </a:p>
        </p:txBody>
      </p:sp>
      <p:sp>
        <p:nvSpPr>
          <p:cNvPr id="6" name="Rectangle 5">
            <a:extLst>
              <a:ext uri="{FF2B5EF4-FFF2-40B4-BE49-F238E27FC236}">
                <a16:creationId xmlns:a16="http://schemas.microsoft.com/office/drawing/2014/main" id="{E8EDB0F5-E1C5-BB63-F845-60EC8FFDDDE8}"/>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16431FE4-98D2-79A1-0873-638AE22A0881}"/>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Tree>
    <p:extLst>
      <p:ext uri="{BB962C8B-B14F-4D97-AF65-F5344CB8AC3E}">
        <p14:creationId xmlns:p14="http://schemas.microsoft.com/office/powerpoint/2010/main" val="214347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0B3FE-434C-A6BA-AB42-2B6D1347D51F}"/>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00D45A9-F940-EC3F-5917-E74E7CE8F2C5}"/>
              </a:ext>
            </a:extLst>
          </p:cNvPr>
          <p:cNvSpPr>
            <a:spLocks noGrp="1"/>
          </p:cNvSpPr>
          <p:nvPr>
            <p:ph type="title"/>
          </p:nvPr>
        </p:nvSpPr>
        <p:spPr>
          <a:xfrm>
            <a:off x="660399" y="805213"/>
            <a:ext cx="8123677" cy="830997"/>
          </a:xfrm>
        </p:spPr>
        <p:txBody>
          <a:bodyPr rtlCol="0"/>
          <a:lstStyle/>
          <a:p>
            <a:pPr rtl="0"/>
            <a:r>
              <a:rPr lang="fr-FR" dirty="0">
                <a:solidFill>
                  <a:schemeClr val="accent4"/>
                </a:solidFill>
              </a:rPr>
              <a:t>Recommandations : synthèse</a:t>
            </a:r>
          </a:p>
        </p:txBody>
      </p:sp>
      <p:pic>
        <p:nvPicPr>
          <p:cNvPr id="4" name="Espace réservé d’image 3" descr="vue rapprochée d’un bâtiment">
            <a:extLst>
              <a:ext uri="{FF2B5EF4-FFF2-40B4-BE49-F238E27FC236}">
                <a16:creationId xmlns:a16="http://schemas.microsoft.com/office/drawing/2014/main" id="{A6393CC3-0DEA-F7C0-C899-9587BCD3F96C}"/>
              </a:ext>
            </a:extLst>
          </p:cNvPr>
          <p:cNvPicPr>
            <a:picLocks noGrp="1" noChangeAspect="1"/>
          </p:cNvPicPr>
          <p:nvPr>
            <p:ph type="pic" sz="quarter" idx="13"/>
          </p:nvPr>
        </p:nvPicPr>
        <p:blipFill>
          <a:blip r:embed="rId3"/>
          <a:srcRect l="22544" r="22544"/>
          <a:stretch>
            <a:fillRect/>
          </a:stretch>
        </p:blipFill>
        <p:spPr/>
      </p:pic>
      <p:sp>
        <p:nvSpPr>
          <p:cNvPr id="2" name="TextBox 1">
            <a:extLst>
              <a:ext uri="{FF2B5EF4-FFF2-40B4-BE49-F238E27FC236}">
                <a16:creationId xmlns:a16="http://schemas.microsoft.com/office/drawing/2014/main" id="{A300C4BE-9B0D-B170-B17D-5DF277F82ABD}"/>
              </a:ext>
            </a:extLst>
          </p:cNvPr>
          <p:cNvSpPr txBox="1"/>
          <p:nvPr/>
        </p:nvSpPr>
        <p:spPr>
          <a:xfrm>
            <a:off x="660397" y="1776223"/>
            <a:ext cx="6012777" cy="4416594"/>
          </a:xfrm>
          <a:prstGeom prst="rect">
            <a:avLst/>
          </a:prstGeom>
          <a:noFill/>
        </p:spPr>
        <p:txBody>
          <a:bodyPr wrap="square">
            <a:spAutoFit/>
          </a:bodyPr>
          <a:lstStyle/>
          <a:p>
            <a:pPr marL="342900" indent="-342900" algn="just">
              <a:spcBef>
                <a:spcPts val="600"/>
              </a:spcBef>
              <a:buClr>
                <a:schemeClr val="accent4"/>
              </a:buClr>
              <a:buFont typeface="+mj-lt"/>
              <a:buAutoNum type="arabicPeriod"/>
            </a:pPr>
            <a:r>
              <a:rPr lang="fr-FR" sz="1600" dirty="0">
                <a:latin typeface="Trebuchet MS" panose="020B0603020202020204" pitchFamily="34" charset="0"/>
              </a:rPr>
              <a:t>Adapter l'offre en fonction de la forte demande de </a:t>
            </a:r>
            <a:r>
              <a:rPr lang="fr-FR" sz="1600" b="1" dirty="0">
                <a:latin typeface="Trebuchet MS" panose="020B0603020202020204" pitchFamily="34" charset="0"/>
              </a:rPr>
              <a:t>terrains non bâtis</a:t>
            </a:r>
            <a:r>
              <a:rPr lang="fr-FR" sz="1600" dirty="0">
                <a:latin typeface="Trebuchet MS" panose="020B0603020202020204" pitchFamily="34" charset="0"/>
              </a:rPr>
              <a:t>, tout en surveillant l'évolution du marché des maisons pour anticiper un éventuel retournement de tendance.</a:t>
            </a:r>
          </a:p>
          <a:p>
            <a:pPr marL="342900" indent="-342900" algn="just">
              <a:spcBef>
                <a:spcPts val="600"/>
              </a:spcBef>
              <a:buClr>
                <a:schemeClr val="accent4"/>
              </a:buClr>
              <a:buFont typeface="+mj-lt"/>
              <a:buAutoNum type="arabicPeriod"/>
            </a:pPr>
            <a:r>
              <a:rPr lang="fr-FR" sz="1600" dirty="0">
                <a:latin typeface="Trebuchet MS" panose="020B0603020202020204" pitchFamily="34" charset="0"/>
              </a:rPr>
              <a:t>Encourager </a:t>
            </a:r>
            <a:r>
              <a:rPr lang="fr-FR" sz="1600" b="1" dirty="0">
                <a:latin typeface="Trebuchet MS" panose="020B0603020202020204" pitchFamily="34" charset="0"/>
              </a:rPr>
              <a:t>l'investissement dans les appartements </a:t>
            </a:r>
            <a:r>
              <a:rPr lang="fr-FR" sz="1600" dirty="0">
                <a:latin typeface="Trebuchet MS" panose="020B0603020202020204" pitchFamily="34" charset="0"/>
              </a:rPr>
              <a:t>pour répondre à la demande urbaine et diversifier l'offre résidentielle.</a:t>
            </a:r>
          </a:p>
          <a:p>
            <a:pPr marL="342900" indent="-342900" algn="just">
              <a:spcBef>
                <a:spcPts val="600"/>
              </a:spcBef>
              <a:buClr>
                <a:schemeClr val="accent4"/>
              </a:buClr>
              <a:buFont typeface="+mj-lt"/>
              <a:buAutoNum type="arabicPeriod"/>
            </a:pPr>
            <a:r>
              <a:rPr lang="fr-FR" sz="1600" dirty="0">
                <a:latin typeface="Trebuchet MS" panose="020B0603020202020204" pitchFamily="34" charset="0"/>
              </a:rPr>
              <a:t>Mieux gérer la </a:t>
            </a:r>
            <a:r>
              <a:rPr lang="fr-FR" sz="1600" b="1" dirty="0">
                <a:latin typeface="Trebuchet MS" panose="020B0603020202020204" pitchFamily="34" charset="0"/>
              </a:rPr>
              <a:t>saisonnalité</a:t>
            </a:r>
            <a:r>
              <a:rPr lang="fr-FR" sz="1600" dirty="0">
                <a:latin typeface="Trebuchet MS" panose="020B0603020202020204" pitchFamily="34" charset="0"/>
              </a:rPr>
              <a:t> pour lisser les transactions sur l’année.</a:t>
            </a:r>
          </a:p>
          <a:p>
            <a:pPr marL="342900" indent="-342900" algn="just">
              <a:spcBef>
                <a:spcPts val="600"/>
              </a:spcBef>
              <a:buClr>
                <a:schemeClr val="accent4"/>
              </a:buClr>
              <a:buFont typeface="+mj-lt"/>
              <a:buAutoNum type="arabicPeriod"/>
            </a:pPr>
            <a:r>
              <a:rPr lang="fr-FR" sz="1600" b="1" dirty="0">
                <a:latin typeface="Trebuchet MS" panose="020B0603020202020204" pitchFamily="34" charset="0"/>
              </a:rPr>
              <a:t>Faciliter</a:t>
            </a:r>
            <a:r>
              <a:rPr lang="fr-FR" sz="1600" dirty="0">
                <a:latin typeface="Trebuchet MS" panose="020B0603020202020204" pitchFamily="34" charset="0"/>
              </a:rPr>
              <a:t> l'investissement dans les terrains non bâtis en simplifiant les démarches administratives et en favorisant les projets de construction attractifs.</a:t>
            </a:r>
          </a:p>
          <a:p>
            <a:pPr marL="342900" indent="-342900" algn="just">
              <a:spcBef>
                <a:spcPts val="600"/>
              </a:spcBef>
              <a:buClr>
                <a:schemeClr val="accent4"/>
              </a:buClr>
              <a:buFont typeface="+mj-lt"/>
              <a:buAutoNum type="arabicPeriod"/>
            </a:pPr>
            <a:r>
              <a:rPr lang="fr-FR" sz="1600" dirty="0">
                <a:latin typeface="Trebuchet MS" panose="020B0603020202020204" pitchFamily="34" charset="0"/>
              </a:rPr>
              <a:t>Analyser en détail les </a:t>
            </a:r>
            <a:r>
              <a:rPr lang="fr-FR" sz="1600" b="1" dirty="0">
                <a:latin typeface="Trebuchet MS" panose="020B0603020202020204" pitchFamily="34" charset="0"/>
              </a:rPr>
              <a:t>villes dynamiques</a:t>
            </a:r>
            <a:r>
              <a:rPr lang="fr-FR" sz="1600" dirty="0">
                <a:latin typeface="Trebuchet MS" panose="020B0603020202020204" pitchFamily="34" charset="0"/>
              </a:rPr>
              <a:t> pour identifier les </a:t>
            </a:r>
            <a:r>
              <a:rPr lang="fr-FR" sz="1600" b="1" dirty="0">
                <a:latin typeface="Trebuchet MS" panose="020B0603020202020204" pitchFamily="34" charset="0"/>
              </a:rPr>
              <a:t>facteurs clés de succès</a:t>
            </a:r>
            <a:r>
              <a:rPr lang="fr-FR" sz="1600" dirty="0">
                <a:latin typeface="Trebuchet MS" panose="020B0603020202020204" pitchFamily="34" charset="0"/>
              </a:rPr>
              <a:t> et les </a:t>
            </a:r>
            <a:r>
              <a:rPr lang="fr-FR" sz="1600" b="1" dirty="0">
                <a:latin typeface="Trebuchet MS" panose="020B0603020202020204" pitchFamily="34" charset="0"/>
              </a:rPr>
              <a:t>répliquer ailleurs</a:t>
            </a:r>
            <a:r>
              <a:rPr lang="fr-FR" sz="1600" dirty="0">
                <a:latin typeface="Trebuchet MS" panose="020B0603020202020204" pitchFamily="34" charset="0"/>
              </a:rPr>
              <a:t>.</a:t>
            </a:r>
          </a:p>
          <a:p>
            <a:pPr marL="342900" indent="-342900" algn="just">
              <a:spcBef>
                <a:spcPts val="600"/>
              </a:spcBef>
              <a:buClr>
                <a:schemeClr val="accent4"/>
              </a:buClr>
              <a:buFont typeface="+mj-lt"/>
              <a:buAutoNum type="arabicPeriod"/>
            </a:pPr>
            <a:r>
              <a:rPr lang="fr-FR" sz="1600" dirty="0">
                <a:latin typeface="Trebuchet MS" panose="020B0603020202020204" pitchFamily="34" charset="0"/>
              </a:rPr>
              <a:t>Suivre de près </a:t>
            </a:r>
            <a:r>
              <a:rPr lang="fr-FR" sz="1600" b="1" dirty="0">
                <a:latin typeface="Trebuchet MS" panose="020B0603020202020204" pitchFamily="34" charset="0"/>
              </a:rPr>
              <a:t>l’évolution des prix et des volumes de transactions</a:t>
            </a:r>
            <a:r>
              <a:rPr lang="fr-FR" sz="1600" dirty="0">
                <a:latin typeface="Trebuchet MS" panose="020B0603020202020204" pitchFamily="34" charset="0"/>
              </a:rPr>
              <a:t> pour anticiper les déséquilibres du marché.</a:t>
            </a:r>
          </a:p>
        </p:txBody>
      </p:sp>
    </p:spTree>
    <p:extLst>
      <p:ext uri="{BB962C8B-B14F-4D97-AF65-F5344CB8AC3E}">
        <p14:creationId xmlns:p14="http://schemas.microsoft.com/office/powerpoint/2010/main" val="38889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Espace réservé d’image 10" descr="Reflet d’une ville à la tombée de la nuit sur un bâtiment de verre">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e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b="1" dirty="0"/>
          </a:p>
        </p:txBody>
      </p:sp>
      <p:sp>
        <p:nvSpPr>
          <p:cNvPr id="5" name="Titre 4">
            <a:extLst>
              <a:ext uri="{FF2B5EF4-FFF2-40B4-BE49-F238E27FC236}">
                <a16:creationId xmlns:a16="http://schemas.microsoft.com/office/drawing/2014/main" id="{C0CA4A65-0235-4CB2-B09E-4E2D8F223034}"/>
              </a:ext>
            </a:extLst>
          </p:cNvPr>
          <p:cNvSpPr>
            <a:spLocks noGrp="1"/>
          </p:cNvSpPr>
          <p:nvPr>
            <p:ph type="title"/>
          </p:nvPr>
        </p:nvSpPr>
        <p:spPr>
          <a:xfrm>
            <a:off x="4045678" y="3161489"/>
            <a:ext cx="4007183" cy="1200752"/>
          </a:xfrm>
        </p:spPr>
        <p:txBody>
          <a:bodyPr rtlCol="0"/>
          <a:lstStyle/>
          <a:p>
            <a:pPr rtl="0" eaLnBrk="1" latinLnBrk="0" hangingPunct="1"/>
            <a:r>
              <a:rPr lang="fr-FR" sz="4000" b="1" dirty="0">
                <a:solidFill>
                  <a:srgbClr val="FFFFFF"/>
                </a:solidFill>
                <a:latin typeface="Trebuchet MS" panose="020B0603020202020204" pitchFamily="34" charset="0"/>
                <a:ea typeface="+mn-ea"/>
                <a:cs typeface="+mn-cs"/>
              </a:rPr>
              <a:t>Thank you</a:t>
            </a:r>
            <a:endParaRPr lang="fr-FR" sz="4000" b="1" dirty="0">
              <a:latin typeface="Trebuchet MS" panose="020B0603020202020204" pitchFamily="34" charset="0"/>
            </a:endParaRPr>
          </a:p>
        </p:txBody>
      </p:sp>
      <p:sp>
        <p:nvSpPr>
          <p:cNvPr id="2" name="Ovale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 name="Ovale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 name="Ovale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Espace réservé du texte 7">
            <a:extLst>
              <a:ext uri="{FF2B5EF4-FFF2-40B4-BE49-F238E27FC236}">
                <a16:creationId xmlns:a16="http://schemas.microsoft.com/office/drawing/2014/main" id="{17DE5458-0766-49A5-8982-EF9557A6BB94}"/>
              </a:ext>
            </a:extLst>
          </p:cNvPr>
          <p:cNvSpPr>
            <a:spLocks noGrp="1"/>
          </p:cNvSpPr>
          <p:nvPr>
            <p:ph type="body" sz="quarter" idx="11"/>
          </p:nvPr>
        </p:nvSpPr>
        <p:spPr/>
        <p:txBody>
          <a:bodyPr rtlCol="0"/>
          <a:lstStyle/>
          <a:p>
            <a:pPr rtl="0"/>
            <a:r>
              <a:rPr lang="fr-FR" dirty="0"/>
              <a:t>Un client convaincu</a:t>
            </a:r>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FEF304F5-32C5-4869-B185-859B567855A8}"/>
              </a:ext>
            </a:extLst>
          </p:cNvPr>
          <p:cNvSpPr>
            <a:spLocks noGrp="1"/>
          </p:cNvSpPr>
          <p:nvPr>
            <p:ph type="title"/>
          </p:nvPr>
        </p:nvSpPr>
        <p:spPr/>
        <p:txBody>
          <a:bodyPr rtlCol="0"/>
          <a:lstStyle/>
          <a:p>
            <a:pPr rtl="0"/>
            <a:r>
              <a:rPr lang="fr-FR" dirty="0">
                <a:solidFill>
                  <a:schemeClr val="accent4"/>
                </a:solidFill>
                <a:latin typeface="Trebuchet MS" panose="020B0603020202020204" pitchFamily="34" charset="0"/>
              </a:rPr>
              <a:t>Agenda</a:t>
            </a:r>
          </a:p>
        </p:txBody>
      </p:sp>
      <p:sp>
        <p:nvSpPr>
          <p:cNvPr id="7" name="Espace réservé du texte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4008087"/>
          </a:xfrm>
        </p:spPr>
        <p:txBody>
          <a:bodyPr rtlCol="0"/>
          <a:lstStyle/>
          <a:p>
            <a:pPr rtl="0"/>
            <a:r>
              <a:rPr lang="fr-FR" sz="2400" b="1" dirty="0">
                <a:latin typeface="Trebuchet MS" panose="020B0603020202020204" pitchFamily="34" charset="0"/>
              </a:rPr>
              <a:t>Introduction </a:t>
            </a:r>
          </a:p>
          <a:p>
            <a:pPr rtl="0"/>
            <a:r>
              <a:rPr lang="fr-FR" sz="2400" b="1" dirty="0">
                <a:latin typeface="Trebuchet MS" panose="020B0603020202020204" pitchFamily="34" charset="0"/>
              </a:rPr>
              <a:t>Méthodologie</a:t>
            </a:r>
          </a:p>
          <a:p>
            <a:pPr rtl="0"/>
            <a:r>
              <a:rPr lang="fr-FR" sz="2400" b="1" dirty="0">
                <a:latin typeface="Trebuchet MS" panose="020B0603020202020204" pitchFamily="34" charset="0"/>
              </a:rPr>
              <a:t>Résultats de l’analyse</a:t>
            </a:r>
          </a:p>
          <a:p>
            <a:pPr rtl="0"/>
            <a:r>
              <a:rPr lang="fr-FR" sz="2400" b="1" dirty="0">
                <a:latin typeface="Trebuchet MS" panose="020B0603020202020204" pitchFamily="34" charset="0"/>
              </a:rPr>
              <a:t>Recommandations Stratégiques</a:t>
            </a:r>
          </a:p>
          <a:p>
            <a:pPr rtl="0"/>
            <a:r>
              <a:rPr lang="fr-FR" sz="2400" b="1" dirty="0">
                <a:latin typeface="Trebuchet MS" panose="020B0603020202020204" pitchFamily="34" charset="0"/>
              </a:rPr>
              <a:t>Conclusion et questions</a:t>
            </a:r>
          </a:p>
        </p:txBody>
      </p:sp>
      <p:pic>
        <p:nvPicPr>
          <p:cNvPr id="11" name="Espace réservé d’image 10" descr="vue rapprochée d’un bâtiment">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B5D39-E794-4084-6D43-2CE212CFF072}"/>
            </a:ext>
          </a:extLst>
        </p:cNvPr>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DA1D2E3B-53A0-682E-B82D-CBE7F2A8CDD0}"/>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7215F6AD-BB54-C845-1865-7186191894D7}"/>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8EE35109-3B4D-C789-5213-F013D37995FB}"/>
              </a:ext>
            </a:extLst>
          </p:cNvPr>
          <p:cNvSpPr>
            <a:spLocks noGrp="1"/>
          </p:cNvSpPr>
          <p:nvPr>
            <p:ph type="title"/>
          </p:nvPr>
        </p:nvSpPr>
        <p:spPr>
          <a:xfrm>
            <a:off x="4149139" y="2398941"/>
            <a:ext cx="3924934" cy="1956465"/>
          </a:xfrm>
        </p:spPr>
        <p:txBody>
          <a:bodyPr rtlCol="0" anchor="ctr"/>
          <a:lstStyle/>
          <a:p>
            <a:pPr algn="ctr" rtl="0" eaLnBrk="1" latinLnBrk="0" hangingPunct="1"/>
            <a:r>
              <a:rPr lang="fr-FR" sz="4800" kern="1200" dirty="0">
                <a:effectLst/>
                <a:latin typeface="Trebuchet MS" panose="020B0603020202020204" pitchFamily="34" charset="0"/>
                <a:ea typeface="+mn-ea"/>
                <a:cs typeface="+mn-cs"/>
              </a:rPr>
              <a:t>Introduction</a:t>
            </a:r>
            <a:endParaRPr lang="fr-FR" dirty="0">
              <a:latin typeface="Trebuchet MS" panose="020B0603020202020204" pitchFamily="34" charset="0"/>
            </a:endParaRPr>
          </a:p>
        </p:txBody>
      </p:sp>
      <p:sp>
        <p:nvSpPr>
          <p:cNvPr id="6" name="Rectangle 5">
            <a:extLst>
              <a:ext uri="{FF2B5EF4-FFF2-40B4-BE49-F238E27FC236}">
                <a16:creationId xmlns:a16="http://schemas.microsoft.com/office/drawing/2014/main" id="{9B363F62-4696-CE92-8E22-8236C690CCC2}"/>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A9127D21-580C-A558-0A9B-DF012D1ABB3A}"/>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 name="Espace réservé du texte 4">
            <a:extLst>
              <a:ext uri="{FF2B5EF4-FFF2-40B4-BE49-F238E27FC236}">
                <a16:creationId xmlns:a16="http://schemas.microsoft.com/office/drawing/2014/main" id="{64700027-6AA5-381F-7CC6-CBE60E1FA3F2}"/>
              </a:ext>
            </a:extLst>
          </p:cNvPr>
          <p:cNvSpPr>
            <a:spLocks noGrp="1"/>
          </p:cNvSpPr>
          <p:nvPr>
            <p:ph type="body" sz="quarter" idx="11"/>
          </p:nvPr>
        </p:nvSpPr>
        <p:spPr/>
        <p:txBody>
          <a:bodyPr rtlCol="0"/>
          <a:lstStyle/>
          <a:p>
            <a:pPr rtl="0"/>
            <a:r>
              <a:rPr lang="fr-FR"/>
              <a:t>Commençons</a:t>
            </a:r>
          </a:p>
        </p:txBody>
      </p:sp>
    </p:spTree>
    <p:extLst>
      <p:ext uri="{BB962C8B-B14F-4D97-AF65-F5344CB8AC3E}">
        <p14:creationId xmlns:p14="http://schemas.microsoft.com/office/powerpoint/2010/main" val="179585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fr-FR" dirty="0">
                <a:solidFill>
                  <a:schemeClr val="accent4"/>
                </a:solidFill>
                <a:latin typeface="Trebuchet MS" panose="020B0603020202020204" pitchFamily="34" charset="0"/>
              </a:rPr>
              <a:t>Introduction</a:t>
            </a:r>
          </a:p>
        </p:txBody>
      </p:sp>
      <p:sp>
        <p:nvSpPr>
          <p:cNvPr id="8" name="Espace réservé du texte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80523"/>
            <a:ext cx="6429828" cy="428410"/>
          </a:xfrm>
        </p:spPr>
        <p:txBody>
          <a:bodyPr rtlCol="0"/>
          <a:lstStyle/>
          <a:p>
            <a:pPr marL="0" indent="0" rtl="0">
              <a:buNone/>
            </a:pPr>
            <a:r>
              <a:rPr lang="fr-FR" sz="1800" b="1" u="sng" dirty="0">
                <a:latin typeface="Trebuchet MS" panose="020B0603020202020204" pitchFamily="34" charset="0"/>
              </a:rPr>
              <a:t>Objectifs</a:t>
            </a:r>
            <a:r>
              <a:rPr lang="fr-FR" sz="1800" b="1" dirty="0">
                <a:latin typeface="Trebuchet MS" panose="020B0603020202020204" pitchFamily="34" charset="0"/>
              </a:rPr>
              <a:t> </a:t>
            </a:r>
            <a:r>
              <a:rPr lang="fr-FR" sz="1800" dirty="0">
                <a:latin typeface="Trebuchet MS" panose="020B0603020202020204" pitchFamily="34" charset="0"/>
              </a:rPr>
              <a:t>: Mise en place d’un </a:t>
            </a:r>
            <a:r>
              <a:rPr lang="fr-FR" sz="1800" b="1" dirty="0">
                <a:latin typeface="Trebuchet MS" panose="020B0603020202020204" pitchFamily="34" charset="0"/>
              </a:rPr>
              <a:t>tableau de bord interactif</a:t>
            </a:r>
          </a:p>
          <a:p>
            <a:pPr marL="0" indent="0" rtl="0">
              <a:buNone/>
            </a:pPr>
            <a:endParaRPr lang="fr-FR" sz="1800" dirty="0">
              <a:latin typeface="Trebuchet MS" panose="020B0603020202020204" pitchFamily="34" charset="0"/>
            </a:endParaRPr>
          </a:p>
        </p:txBody>
      </p:sp>
      <p:pic>
        <p:nvPicPr>
          <p:cNvPr id="4" name="Espace réservé d’image 3" descr="vue rapprochée d’un bâtiment">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
        <p:nvSpPr>
          <p:cNvPr id="2" name="Espace réservé du texte 7">
            <a:extLst>
              <a:ext uri="{FF2B5EF4-FFF2-40B4-BE49-F238E27FC236}">
                <a16:creationId xmlns:a16="http://schemas.microsoft.com/office/drawing/2014/main" id="{26C7A2A4-728D-FF30-C05D-3E593144564A}"/>
              </a:ext>
            </a:extLst>
          </p:cNvPr>
          <p:cNvSpPr txBox="1">
            <a:spLocks/>
          </p:cNvSpPr>
          <p:nvPr/>
        </p:nvSpPr>
        <p:spPr>
          <a:xfrm>
            <a:off x="910075" y="2169482"/>
            <a:ext cx="5519908" cy="1266567"/>
          </a:xfrm>
          <a:prstGeom prst="rect">
            <a:avLst/>
          </a:prstGeom>
        </p:spPr>
        <p:txBody>
          <a:bodyPr rtlCol="0"/>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25"/>
              </a:lnSpc>
            </a:pPr>
            <a:r>
              <a:rPr lang="fr-FR" sz="1400" dirty="0">
                <a:latin typeface="Trebuchet MS" panose="020B0603020202020204" pitchFamily="34" charset="0"/>
              </a:rPr>
              <a:t>Mieux comprendre les dynamiques du marché immobilier local</a:t>
            </a:r>
          </a:p>
          <a:p>
            <a:pPr>
              <a:lnSpc>
                <a:spcPts val="1425"/>
              </a:lnSpc>
            </a:pPr>
            <a:r>
              <a:rPr lang="fr-FR" sz="1400" dirty="0">
                <a:latin typeface="Trebuchet MS" panose="020B0603020202020204" pitchFamily="34" charset="0"/>
              </a:rPr>
              <a:t>Adapter les politiques d'urbanisme aux réalités du territoire</a:t>
            </a:r>
          </a:p>
          <a:p>
            <a:pPr>
              <a:lnSpc>
                <a:spcPts val="1425"/>
              </a:lnSpc>
            </a:pPr>
            <a:r>
              <a:rPr lang="fr-FR" sz="1400" dirty="0">
                <a:latin typeface="Trebuchet MS" panose="020B0603020202020204" pitchFamily="34" charset="0"/>
              </a:rPr>
              <a:t>Anticiper les évolutions du marché</a:t>
            </a:r>
          </a:p>
          <a:p>
            <a:pPr>
              <a:lnSpc>
                <a:spcPts val="1425"/>
              </a:lnSpc>
            </a:pPr>
            <a:r>
              <a:rPr lang="fr-FR" sz="1400" dirty="0">
                <a:latin typeface="Trebuchet MS" panose="020B0603020202020204" pitchFamily="34" charset="0"/>
              </a:rPr>
              <a:t>Identifier les zones nécessitant une attention particulière</a:t>
            </a:r>
          </a:p>
          <a:p>
            <a:pPr marL="0" indent="0">
              <a:buFont typeface="Wingdings" panose="05000000000000000000" pitchFamily="2" charset="2"/>
              <a:buNone/>
            </a:pPr>
            <a:endParaRPr lang="fr-FR" sz="1400" dirty="0">
              <a:latin typeface="Trebuchet MS" panose="020B0603020202020204" pitchFamily="34" charset="0"/>
            </a:endParaRPr>
          </a:p>
        </p:txBody>
      </p:sp>
      <p:sp>
        <p:nvSpPr>
          <p:cNvPr id="3" name="Espace réservé du texte 7">
            <a:extLst>
              <a:ext uri="{FF2B5EF4-FFF2-40B4-BE49-F238E27FC236}">
                <a16:creationId xmlns:a16="http://schemas.microsoft.com/office/drawing/2014/main" id="{D36CBD34-CF0F-92FF-514F-BD9D288BEC3A}"/>
              </a:ext>
            </a:extLst>
          </p:cNvPr>
          <p:cNvSpPr txBox="1">
            <a:spLocks/>
          </p:cNvSpPr>
          <p:nvPr/>
        </p:nvSpPr>
        <p:spPr>
          <a:xfrm>
            <a:off x="660399" y="3620879"/>
            <a:ext cx="6429828" cy="467320"/>
          </a:xfrm>
          <a:prstGeom prst="rect">
            <a:avLst/>
          </a:prstGeom>
        </p:spPr>
        <p:txBody>
          <a:bodyPr rtlCol="0"/>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fr-FR" sz="1800" b="1" u="sng" dirty="0">
                <a:latin typeface="Trebuchet MS" panose="020B0603020202020204" pitchFamily="34" charset="0"/>
              </a:rPr>
              <a:t>Problématique</a:t>
            </a:r>
            <a:r>
              <a:rPr lang="fr-FR" sz="1800" b="1" dirty="0">
                <a:latin typeface="Trebuchet MS" panose="020B0603020202020204" pitchFamily="34" charset="0"/>
              </a:rPr>
              <a:t> : </a:t>
            </a:r>
          </a:p>
          <a:p>
            <a:pPr marL="0" indent="0">
              <a:buFont typeface="Wingdings" panose="05000000000000000000" pitchFamily="2" charset="2"/>
              <a:buNone/>
            </a:pPr>
            <a:endParaRPr lang="fr-FR" sz="1800" dirty="0">
              <a:latin typeface="Trebuchet MS" panose="020B0603020202020204" pitchFamily="34" charset="0"/>
            </a:endParaRPr>
          </a:p>
        </p:txBody>
      </p:sp>
      <p:sp>
        <p:nvSpPr>
          <p:cNvPr id="6" name="Espace réservé du texte 7">
            <a:extLst>
              <a:ext uri="{FF2B5EF4-FFF2-40B4-BE49-F238E27FC236}">
                <a16:creationId xmlns:a16="http://schemas.microsoft.com/office/drawing/2014/main" id="{9FF9B4FD-F371-2AB8-718C-2490197C36EB}"/>
              </a:ext>
            </a:extLst>
          </p:cNvPr>
          <p:cNvSpPr txBox="1">
            <a:spLocks/>
          </p:cNvSpPr>
          <p:nvPr/>
        </p:nvSpPr>
        <p:spPr>
          <a:xfrm>
            <a:off x="910075" y="4148749"/>
            <a:ext cx="5519908" cy="1746214"/>
          </a:xfrm>
          <a:prstGeom prst="rect">
            <a:avLst/>
          </a:prstGeom>
        </p:spPr>
        <p:txBody>
          <a:bodyPr rtlCol="0"/>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25"/>
              </a:lnSpc>
            </a:pPr>
            <a:r>
              <a:rPr lang="fr-FR" sz="1400" dirty="0">
                <a:latin typeface="Trebuchet MS" panose="020B0603020202020204" pitchFamily="34" charset="0"/>
              </a:rPr>
              <a:t>Identification des communes les plus dynamiques en termes de transactions</a:t>
            </a:r>
          </a:p>
          <a:p>
            <a:pPr>
              <a:lnSpc>
                <a:spcPts val="1425"/>
              </a:lnSpc>
            </a:pPr>
            <a:r>
              <a:rPr lang="fr-FR" sz="1400" dirty="0">
                <a:latin typeface="Trebuchet MS" panose="020B0603020202020204" pitchFamily="34" charset="0"/>
              </a:rPr>
              <a:t>Evoluent des prix selon les typologies de biens</a:t>
            </a:r>
          </a:p>
          <a:p>
            <a:pPr>
              <a:lnSpc>
                <a:spcPts val="1425"/>
              </a:lnSpc>
            </a:pPr>
            <a:r>
              <a:rPr lang="fr-FR" sz="1400" dirty="0">
                <a:latin typeface="Trebuchet MS" panose="020B0603020202020204" pitchFamily="34" charset="0"/>
              </a:rPr>
              <a:t>Dynamiques territoriales</a:t>
            </a:r>
          </a:p>
          <a:p>
            <a:pPr>
              <a:lnSpc>
                <a:spcPts val="1425"/>
              </a:lnSpc>
            </a:pPr>
            <a:r>
              <a:rPr lang="fr-FR" sz="1400" dirty="0">
                <a:latin typeface="Trebuchet MS" panose="020B0603020202020204" pitchFamily="34" charset="0"/>
              </a:rPr>
              <a:t>Profil type des biens vendus par commune</a:t>
            </a:r>
          </a:p>
          <a:p>
            <a:pPr>
              <a:lnSpc>
                <a:spcPts val="1425"/>
              </a:lnSpc>
            </a:pPr>
            <a:r>
              <a:rPr lang="fr-FR" sz="1400" dirty="0">
                <a:latin typeface="Trebuchet MS" panose="020B0603020202020204" pitchFamily="34" charset="0"/>
              </a:rPr>
              <a:t>Tendances du marché des terrains non bâtis ?</a:t>
            </a:r>
          </a:p>
          <a:p>
            <a:pPr marL="0" indent="0">
              <a:buFont typeface="Wingdings" panose="05000000000000000000" pitchFamily="2" charset="2"/>
              <a:buNone/>
            </a:pPr>
            <a:endParaRPr lang="fr-FR" sz="1800" dirty="0">
              <a:latin typeface="Trebuchet MS" panose="020B0603020202020204" pitchFamily="34" charset="0"/>
            </a:endParaRPr>
          </a:p>
        </p:txBody>
      </p:sp>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3D9E7E43-0082-4819-947F-94AD5664FC83}"/>
              </a:ext>
            </a:extLst>
          </p:cNvPr>
          <p:cNvSpPr>
            <a:spLocks noGrp="1"/>
          </p:cNvSpPr>
          <p:nvPr>
            <p:ph type="title"/>
          </p:nvPr>
        </p:nvSpPr>
        <p:spPr>
          <a:xfrm>
            <a:off x="4015948" y="2423655"/>
            <a:ext cx="4169338" cy="1956465"/>
          </a:xfrm>
        </p:spPr>
        <p:txBody>
          <a:bodyPr rtlCol="0" anchor="ctr"/>
          <a:lstStyle/>
          <a:p>
            <a:pPr algn="ctr" rtl="0" eaLnBrk="1" latinLnBrk="0" hangingPunct="1"/>
            <a:r>
              <a:rPr lang="fr-FR" sz="4800" kern="1200" dirty="0">
                <a:effectLst/>
                <a:latin typeface="Trebuchet MS" panose="020B0603020202020204" pitchFamily="34" charset="0"/>
                <a:ea typeface="+mn-ea"/>
                <a:cs typeface="+mn-cs"/>
              </a:rPr>
              <a:t>Méthodologie</a:t>
            </a:r>
            <a:endParaRPr lang="fr-FR" dirty="0">
              <a:latin typeface="Trebuchet MS" panose="020B0603020202020204" pitchFamily="34" charset="0"/>
            </a:endParaRPr>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 name="Espace réservé du texte 4">
            <a:extLst>
              <a:ext uri="{FF2B5EF4-FFF2-40B4-BE49-F238E27FC236}">
                <a16:creationId xmlns:a16="http://schemas.microsoft.com/office/drawing/2014/main" id="{6B6DDC29-DFE2-4F0C-9C81-DDBC9CD8D269}"/>
              </a:ext>
            </a:extLst>
          </p:cNvPr>
          <p:cNvSpPr>
            <a:spLocks noGrp="1"/>
          </p:cNvSpPr>
          <p:nvPr>
            <p:ph type="body" sz="quarter" idx="11"/>
          </p:nvPr>
        </p:nvSpPr>
        <p:spPr/>
        <p:txBody>
          <a:bodyPr rtlCol="0"/>
          <a:lstStyle/>
          <a:p>
            <a:pPr rtl="0"/>
            <a:r>
              <a:rPr lang="fr-FR"/>
              <a:t>Commençons</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A3015-0B80-050B-E315-A1F72B1763D1}"/>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C19A542-6975-D5B2-24E6-0DE3886BB081}"/>
              </a:ext>
            </a:extLst>
          </p:cNvPr>
          <p:cNvSpPr>
            <a:spLocks noGrp="1"/>
          </p:cNvSpPr>
          <p:nvPr>
            <p:ph type="title"/>
          </p:nvPr>
        </p:nvSpPr>
        <p:spPr/>
        <p:txBody>
          <a:bodyPr rtlCol="0"/>
          <a:lstStyle/>
          <a:p>
            <a:pPr rtl="0"/>
            <a:r>
              <a:rPr lang="fr-FR" dirty="0">
                <a:solidFill>
                  <a:schemeClr val="accent4"/>
                </a:solidFill>
                <a:latin typeface="Trebuchet MS" panose="020B0603020202020204" pitchFamily="34" charset="0"/>
              </a:rPr>
              <a:t>Méthodologie</a:t>
            </a:r>
          </a:p>
        </p:txBody>
      </p:sp>
      <p:sp>
        <p:nvSpPr>
          <p:cNvPr id="8" name="Espace réservé du texte 7">
            <a:extLst>
              <a:ext uri="{FF2B5EF4-FFF2-40B4-BE49-F238E27FC236}">
                <a16:creationId xmlns:a16="http://schemas.microsoft.com/office/drawing/2014/main" id="{CE4D6A0C-DF62-1B52-C32D-2BA7A57FC1C7}"/>
              </a:ext>
            </a:extLst>
          </p:cNvPr>
          <p:cNvSpPr>
            <a:spLocks noGrp="1"/>
          </p:cNvSpPr>
          <p:nvPr>
            <p:ph type="body" sz="quarter" idx="12"/>
          </p:nvPr>
        </p:nvSpPr>
        <p:spPr>
          <a:xfrm>
            <a:off x="1807726" y="1636210"/>
            <a:ext cx="4709806" cy="260271"/>
          </a:xfrm>
        </p:spPr>
        <p:txBody>
          <a:bodyPr rtlCol="0"/>
          <a:lstStyle/>
          <a:p>
            <a:pPr marL="0" indent="0" rtl="0">
              <a:buNone/>
            </a:pPr>
            <a:r>
              <a:rPr lang="fr-FR" sz="1600" b="1" dirty="0">
                <a:latin typeface="Trebuchet MS" panose="020B0603020202020204" pitchFamily="34" charset="0"/>
              </a:rPr>
              <a:t>Collecte / Sources</a:t>
            </a:r>
          </a:p>
          <a:p>
            <a:r>
              <a:rPr lang="fr-FR" sz="1050" dirty="0">
                <a:latin typeface="Trebuchet MS" panose="020B0603020202020204" pitchFamily="34" charset="0"/>
              </a:rPr>
              <a:t>Demandes de Valeurs Foncières – Transactions immobilières</a:t>
            </a:r>
          </a:p>
          <a:p>
            <a:r>
              <a:rPr lang="fr-FR" sz="1050" dirty="0">
                <a:latin typeface="Trebuchet MS" panose="020B0603020202020204" pitchFamily="34" charset="0"/>
              </a:rPr>
              <a:t>Trois ans (1er semestre 2024, années 2022 &amp; 20023)</a:t>
            </a:r>
          </a:p>
          <a:p>
            <a:r>
              <a:rPr lang="fr-FR" sz="1050" dirty="0">
                <a:latin typeface="Trebuchet MS" panose="020B0603020202020204" pitchFamily="34" charset="0"/>
              </a:rPr>
              <a:t>Trois fichiers bruts d’environ 10M de transactions enregistrées</a:t>
            </a:r>
          </a:p>
          <a:p>
            <a:endParaRPr lang="fr-FR" sz="1600" b="1" dirty="0">
              <a:latin typeface="Trebuchet MS" panose="020B0603020202020204" pitchFamily="34" charset="0"/>
            </a:endParaRPr>
          </a:p>
        </p:txBody>
      </p:sp>
      <p:pic>
        <p:nvPicPr>
          <p:cNvPr id="4" name="Espace réservé d’image 3" descr="vue rapprochée d’un bâtiment">
            <a:extLst>
              <a:ext uri="{FF2B5EF4-FFF2-40B4-BE49-F238E27FC236}">
                <a16:creationId xmlns:a16="http://schemas.microsoft.com/office/drawing/2014/main" id="{270DB6F8-ACA9-006D-0507-8F315019C4B3}"/>
              </a:ext>
            </a:extLst>
          </p:cNvPr>
          <p:cNvPicPr>
            <a:picLocks noGrp="1" noChangeAspect="1"/>
          </p:cNvPicPr>
          <p:nvPr>
            <p:ph type="pic" sz="quarter" idx="13"/>
          </p:nvPr>
        </p:nvPicPr>
        <p:blipFill>
          <a:blip r:embed="rId3"/>
          <a:srcRect l="22544" r="22544"/>
          <a:stretch>
            <a:fillRect/>
          </a:stretch>
        </p:blipFill>
        <p:spPr/>
      </p:pic>
      <p:grpSp>
        <p:nvGrpSpPr>
          <p:cNvPr id="28" name="Group 27">
            <a:extLst>
              <a:ext uri="{FF2B5EF4-FFF2-40B4-BE49-F238E27FC236}">
                <a16:creationId xmlns:a16="http://schemas.microsoft.com/office/drawing/2014/main" id="{AAAD35FE-DCDD-FF09-99D0-B335A4018A5D}"/>
              </a:ext>
            </a:extLst>
          </p:cNvPr>
          <p:cNvGrpSpPr/>
          <p:nvPr/>
        </p:nvGrpSpPr>
        <p:grpSpPr>
          <a:xfrm>
            <a:off x="592304" y="1636210"/>
            <a:ext cx="2030500" cy="4312560"/>
            <a:chOff x="592304" y="1636210"/>
            <a:chExt cx="2030500" cy="4312560"/>
          </a:xfrm>
        </p:grpSpPr>
        <p:pic>
          <p:nvPicPr>
            <p:cNvPr id="3" name="Picture 2" descr="A group of icons on a black background&#10;&#10;AI-generated content may be incorrect.">
              <a:extLst>
                <a:ext uri="{FF2B5EF4-FFF2-40B4-BE49-F238E27FC236}">
                  <a16:creationId xmlns:a16="http://schemas.microsoft.com/office/drawing/2014/main" id="{46FEF500-EB77-62EB-467E-093400C914F7}"/>
                </a:ext>
              </a:extLst>
            </p:cNvPr>
            <p:cNvPicPr>
              <a:picLocks noChangeAspect="1"/>
            </p:cNvPicPr>
            <p:nvPr/>
          </p:nvPicPr>
          <p:blipFill>
            <a:blip r:embed="rId4"/>
            <a:stretch>
              <a:fillRect/>
            </a:stretch>
          </p:blipFill>
          <p:spPr>
            <a:xfrm>
              <a:off x="592304" y="1636210"/>
              <a:ext cx="987393" cy="987393"/>
            </a:xfrm>
            <a:prstGeom prst="rect">
              <a:avLst/>
            </a:prstGeom>
          </p:spPr>
        </p:pic>
        <p:pic>
          <p:nvPicPr>
            <p:cNvPr id="7" name="Graphic 6">
              <a:extLst>
                <a:ext uri="{FF2B5EF4-FFF2-40B4-BE49-F238E27FC236}">
                  <a16:creationId xmlns:a16="http://schemas.microsoft.com/office/drawing/2014/main" id="{418944AA-8B50-A9D2-3FAB-970FB917B9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83696" y="4609662"/>
              <a:ext cx="1339108" cy="1339108"/>
            </a:xfrm>
            <a:prstGeom prst="rect">
              <a:avLst/>
            </a:prstGeom>
          </p:spPr>
        </p:pic>
        <p:pic>
          <p:nvPicPr>
            <p:cNvPr id="14" name="Picture 13">
              <a:extLst>
                <a:ext uri="{FF2B5EF4-FFF2-40B4-BE49-F238E27FC236}">
                  <a16:creationId xmlns:a16="http://schemas.microsoft.com/office/drawing/2014/main" id="{E96899A5-3EB1-5643-8648-14552E7CDF09}"/>
                </a:ext>
              </a:extLst>
            </p:cNvPr>
            <p:cNvPicPr>
              <a:picLocks noChangeAspect="1"/>
            </p:cNvPicPr>
            <p:nvPr/>
          </p:nvPicPr>
          <p:blipFill>
            <a:blip r:embed="rId7"/>
            <a:stretch>
              <a:fillRect/>
            </a:stretch>
          </p:blipFill>
          <p:spPr>
            <a:xfrm>
              <a:off x="1103411" y="3298864"/>
              <a:ext cx="830998" cy="830998"/>
            </a:xfrm>
            <a:prstGeom prst="rect">
              <a:avLst/>
            </a:prstGeom>
          </p:spPr>
        </p:pic>
        <p:cxnSp>
          <p:nvCxnSpPr>
            <p:cNvPr id="24" name="Connector: Elbow 23">
              <a:extLst>
                <a:ext uri="{FF2B5EF4-FFF2-40B4-BE49-F238E27FC236}">
                  <a16:creationId xmlns:a16="http://schemas.microsoft.com/office/drawing/2014/main" id="{06877126-0C56-2C11-C508-5775C8D5F9F9}"/>
                </a:ext>
              </a:extLst>
            </p:cNvPr>
            <p:cNvCxnSpPr>
              <a:cxnSpLocks/>
            </p:cNvCxnSpPr>
            <p:nvPr/>
          </p:nvCxnSpPr>
          <p:spPr>
            <a:xfrm rot="16200000" flipH="1">
              <a:off x="830614" y="2717537"/>
              <a:ext cx="746058" cy="493696"/>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DAEF8915-7431-0994-FA2E-81EF81A79094}"/>
                </a:ext>
              </a:extLst>
            </p:cNvPr>
            <p:cNvCxnSpPr/>
            <p:nvPr/>
          </p:nvCxnSpPr>
          <p:spPr>
            <a:xfrm rot="16200000" flipH="1">
              <a:off x="1333373" y="4248848"/>
              <a:ext cx="746058" cy="493696"/>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Espace réservé du texte 7">
            <a:extLst>
              <a:ext uri="{FF2B5EF4-FFF2-40B4-BE49-F238E27FC236}">
                <a16:creationId xmlns:a16="http://schemas.microsoft.com/office/drawing/2014/main" id="{C75F0C5C-5951-A0A9-17BA-6284CBEBF2A4}"/>
              </a:ext>
            </a:extLst>
          </p:cNvPr>
          <p:cNvSpPr txBox="1">
            <a:spLocks/>
          </p:cNvSpPr>
          <p:nvPr/>
        </p:nvSpPr>
        <p:spPr>
          <a:xfrm>
            <a:off x="2380421" y="3020445"/>
            <a:ext cx="4709806" cy="260271"/>
          </a:xfrm>
          <a:prstGeom prst="rect">
            <a:avLst/>
          </a:prstGeom>
        </p:spPr>
        <p:txBody>
          <a:bodyPr rtlCol="0"/>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fr-FR" sz="1600" b="1" dirty="0">
                <a:latin typeface="Trebuchet MS" panose="020B0603020202020204" pitchFamily="34" charset="0"/>
              </a:rPr>
              <a:t>Exploration / Nettoyage</a:t>
            </a:r>
          </a:p>
          <a:p>
            <a:r>
              <a:rPr lang="fr-FR" sz="1050" dirty="0">
                <a:latin typeface="Trebuchet MS" panose="020B0603020202020204" pitchFamily="34" charset="0"/>
              </a:rPr>
              <a:t>Fusion des fichiers (Préparation, suppression des colonnes, etc.)</a:t>
            </a:r>
          </a:p>
          <a:p>
            <a:r>
              <a:rPr lang="fr-FR" sz="1050" dirty="0">
                <a:latin typeface="Trebuchet MS" panose="020B0603020202020204" pitchFamily="34" charset="0"/>
              </a:rPr>
              <a:t>Gestion des valeurs manquantes et aberrantes (visualisations, et calculs)</a:t>
            </a:r>
          </a:p>
          <a:p>
            <a:r>
              <a:rPr lang="fr-FR" sz="1050" dirty="0">
                <a:latin typeface="Trebuchet MS" panose="020B0603020202020204" pitchFamily="34" charset="0"/>
              </a:rPr>
              <a:t>Intégration de nouvelles variables (Prix au mètre carré, catégorie de mutation, etc.)</a:t>
            </a:r>
          </a:p>
        </p:txBody>
      </p:sp>
      <p:sp>
        <p:nvSpPr>
          <p:cNvPr id="29" name="Espace réservé du texte 7">
            <a:extLst>
              <a:ext uri="{FF2B5EF4-FFF2-40B4-BE49-F238E27FC236}">
                <a16:creationId xmlns:a16="http://schemas.microsoft.com/office/drawing/2014/main" id="{9DEFB7D3-C1E0-B72D-3744-09E611248DFC}"/>
              </a:ext>
            </a:extLst>
          </p:cNvPr>
          <p:cNvSpPr txBox="1">
            <a:spLocks/>
          </p:cNvSpPr>
          <p:nvPr/>
        </p:nvSpPr>
        <p:spPr>
          <a:xfrm>
            <a:off x="2580635" y="4673973"/>
            <a:ext cx="4257910" cy="260271"/>
          </a:xfrm>
          <a:prstGeom prst="rect">
            <a:avLst/>
          </a:prstGeom>
        </p:spPr>
        <p:txBody>
          <a:bodyPr rtlCol="0"/>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4"/>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fr-FR" sz="1600" b="1" dirty="0">
                <a:latin typeface="Trebuchet MS" panose="020B0603020202020204" pitchFamily="34" charset="0"/>
              </a:rPr>
              <a:t>Harmonisation</a:t>
            </a:r>
          </a:p>
          <a:p>
            <a:r>
              <a:rPr lang="fr-FR" sz="1050" dirty="0">
                <a:latin typeface="Trebuchet MS" panose="020B0603020202020204" pitchFamily="34" charset="0"/>
              </a:rPr>
              <a:t>Labellisation par catégorie des types de mutation</a:t>
            </a:r>
          </a:p>
          <a:p>
            <a:r>
              <a:rPr lang="fr-FR" sz="1050" dirty="0">
                <a:latin typeface="Trebuchet MS" panose="020B0603020202020204" pitchFamily="34" charset="0"/>
              </a:rPr>
              <a:t>Spécification de la nature de culture des terrains selon (</a:t>
            </a:r>
            <a:r>
              <a:rPr lang="fr-FR" sz="1050" dirty="0">
                <a:latin typeface="Trebuchet MS" panose="020B0603020202020204" pitchFamily="34" charset="0"/>
                <a:hlinkClick r:id="rId8"/>
              </a:rPr>
              <a:t>source</a:t>
            </a:r>
            <a:r>
              <a:rPr lang="fr-FR" sz="1050" dirty="0">
                <a:latin typeface="Trebuchet MS" panose="020B0603020202020204" pitchFamily="34" charset="0"/>
              </a:rPr>
              <a:t>)</a:t>
            </a:r>
          </a:p>
          <a:p>
            <a:endParaRPr lang="fr-FR" sz="1050" dirty="0">
              <a:latin typeface="Trebuchet MS" panose="020B0603020202020204" pitchFamily="34" charset="0"/>
            </a:endParaRPr>
          </a:p>
          <a:p>
            <a:pPr marL="0" indent="0">
              <a:buNone/>
            </a:pPr>
            <a:r>
              <a:rPr lang="fr-FR" sz="1050" dirty="0">
                <a:latin typeface="Trebuchet MS" panose="020B0603020202020204" pitchFamily="34" charset="0"/>
                <a:hlinkClick r:id="rId9"/>
              </a:rPr>
              <a:t>Liens vers le fichier détaillé de traitement</a:t>
            </a:r>
            <a:r>
              <a:rPr lang="fr-FR" sz="1050" dirty="0">
                <a:latin typeface="Trebuchet MS" panose="020B0603020202020204" pitchFamily="34" charset="0"/>
              </a:rPr>
              <a:t>.</a:t>
            </a:r>
          </a:p>
        </p:txBody>
      </p:sp>
    </p:spTree>
    <p:extLst>
      <p:ext uri="{BB962C8B-B14F-4D97-AF65-F5344CB8AC3E}">
        <p14:creationId xmlns:p14="http://schemas.microsoft.com/office/powerpoint/2010/main" val="168153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FC39A-2775-6E7E-9359-ADAE92FB910E}"/>
            </a:ext>
          </a:extLst>
        </p:cNvPr>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52F9A1EA-0B17-69C9-1F6A-C48FF14FD780}"/>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D140C46C-3C44-AA58-13EC-D854DA6917CB}"/>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DF3FB700-63A2-52E1-4AD7-7B33D98F582E}"/>
              </a:ext>
            </a:extLst>
          </p:cNvPr>
          <p:cNvSpPr>
            <a:spLocks noGrp="1"/>
          </p:cNvSpPr>
          <p:nvPr>
            <p:ph type="title"/>
          </p:nvPr>
        </p:nvSpPr>
        <p:spPr>
          <a:xfrm>
            <a:off x="4149139" y="2398941"/>
            <a:ext cx="3924934" cy="1956465"/>
          </a:xfrm>
        </p:spPr>
        <p:txBody>
          <a:bodyPr rtlCol="0" anchor="ctr"/>
          <a:lstStyle/>
          <a:p>
            <a:pPr algn="ctr"/>
            <a:r>
              <a:rPr lang="fr-FR" sz="4800" b="1" dirty="0">
                <a:latin typeface="Trebuchet MS" panose="020B0603020202020204" pitchFamily="34" charset="0"/>
              </a:rPr>
              <a:t>Résultats de l’analyse</a:t>
            </a:r>
            <a:endParaRPr lang="fr-FR" dirty="0">
              <a:latin typeface="Trebuchet MS" panose="020B0603020202020204" pitchFamily="34" charset="0"/>
            </a:endParaRPr>
          </a:p>
        </p:txBody>
      </p:sp>
      <p:sp>
        <p:nvSpPr>
          <p:cNvPr id="6" name="Rectangle 5">
            <a:extLst>
              <a:ext uri="{FF2B5EF4-FFF2-40B4-BE49-F238E27FC236}">
                <a16:creationId xmlns:a16="http://schemas.microsoft.com/office/drawing/2014/main" id="{4234ADA3-6A9C-1351-E64E-6A9E3D1DA2D6}"/>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93C4DA2B-F3A7-5735-B34C-153400FF4287}"/>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Tree>
    <p:extLst>
      <p:ext uri="{BB962C8B-B14F-4D97-AF65-F5344CB8AC3E}">
        <p14:creationId xmlns:p14="http://schemas.microsoft.com/office/powerpoint/2010/main" val="16819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381B5B-B8FF-C0D7-0B03-60E581604D8E}"/>
              </a:ext>
            </a:extLst>
          </p:cNvPr>
          <p:cNvPicPr>
            <a:picLocks noChangeAspect="1"/>
          </p:cNvPicPr>
          <p:nvPr/>
        </p:nvPicPr>
        <p:blipFill>
          <a:blip r:embed="rId2"/>
          <a:stretch>
            <a:fillRect/>
          </a:stretch>
        </p:blipFill>
        <p:spPr>
          <a:xfrm>
            <a:off x="8035047" y="1527243"/>
            <a:ext cx="3736953" cy="4862400"/>
          </a:xfrm>
          <a:prstGeom prst="rect">
            <a:avLst/>
          </a:prstGeom>
        </p:spPr>
      </p:pic>
      <p:sp>
        <p:nvSpPr>
          <p:cNvPr id="4" name="Espace réservé du texte 7">
            <a:extLst>
              <a:ext uri="{FF2B5EF4-FFF2-40B4-BE49-F238E27FC236}">
                <a16:creationId xmlns:a16="http://schemas.microsoft.com/office/drawing/2014/main" id="{84256EE4-9073-582E-DC53-602EB5C308A8}"/>
              </a:ext>
            </a:extLst>
          </p:cNvPr>
          <p:cNvSpPr txBox="1">
            <a:spLocks/>
          </p:cNvSpPr>
          <p:nvPr/>
        </p:nvSpPr>
        <p:spPr>
          <a:xfrm>
            <a:off x="476656" y="1716116"/>
            <a:ext cx="7443191" cy="3508729"/>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chemeClr val="accent4"/>
              </a:buClr>
              <a:buFont typeface="Wingdings" panose="05000000000000000000" pitchFamily="2" charset="2"/>
              <a:buChar char="§"/>
            </a:pPr>
            <a:r>
              <a:rPr lang="fr-FR" sz="1600" dirty="0">
                <a:latin typeface="Trebuchet MS" panose="020B0603020202020204" pitchFamily="34" charset="0"/>
              </a:rPr>
              <a:t>Le nombre total de transactions est de </a:t>
            </a:r>
            <a:r>
              <a:rPr lang="fr-FR" sz="1600" b="1" dirty="0">
                <a:latin typeface="Trebuchet MS" panose="020B0603020202020204" pitchFamily="34" charset="0"/>
              </a:rPr>
              <a:t>100 169</a:t>
            </a:r>
            <a:r>
              <a:rPr lang="fr-FR" sz="1600" dirty="0">
                <a:latin typeface="Trebuchet MS" panose="020B0603020202020204" pitchFamily="34" charset="0"/>
              </a:rPr>
              <a:t>, réparties sur </a:t>
            </a:r>
            <a:r>
              <a:rPr lang="fr-FR" sz="1600" b="1" dirty="0">
                <a:latin typeface="Trebuchet MS" panose="020B0603020202020204" pitchFamily="34" charset="0"/>
              </a:rPr>
              <a:t>393 communes</a:t>
            </a:r>
            <a:r>
              <a:rPr lang="fr-FR" sz="1600" dirty="0">
                <a:latin typeface="Trebuchet MS" panose="020B0603020202020204" pitchFamily="34" charset="0"/>
              </a:rPr>
              <a:t>.</a:t>
            </a:r>
          </a:p>
          <a:p>
            <a:pPr algn="just">
              <a:lnSpc>
                <a:spcPct val="150000"/>
              </a:lnSpc>
              <a:buClr>
                <a:schemeClr val="accent4"/>
              </a:buClr>
              <a:buFont typeface="Wingdings" panose="05000000000000000000" pitchFamily="2" charset="2"/>
              <a:buChar char="§"/>
            </a:pPr>
            <a:r>
              <a:rPr lang="fr-FR" sz="1600" dirty="0">
                <a:latin typeface="Trebuchet MS" panose="020B0603020202020204" pitchFamily="34" charset="0"/>
              </a:rPr>
              <a:t>Une forte concentration des transactions dans la commune de </a:t>
            </a:r>
            <a:r>
              <a:rPr lang="fr-FR" sz="1600" b="1" dirty="0">
                <a:latin typeface="Trebuchet MS" panose="020B0603020202020204" pitchFamily="34" charset="0"/>
              </a:rPr>
              <a:t>Bourg-en-Bresse</a:t>
            </a:r>
            <a:r>
              <a:rPr lang="fr-FR" sz="1600" dirty="0">
                <a:latin typeface="Trebuchet MS" panose="020B0603020202020204" pitchFamily="34" charset="0"/>
              </a:rPr>
              <a:t> et autour du </a:t>
            </a:r>
            <a:r>
              <a:rPr lang="fr-FR" sz="1600" b="1" dirty="0">
                <a:latin typeface="Trebuchet MS" panose="020B0603020202020204" pitchFamily="34" charset="0"/>
              </a:rPr>
              <a:t>Lac Léman</a:t>
            </a:r>
            <a:r>
              <a:rPr lang="fr-FR" sz="1600" dirty="0">
                <a:latin typeface="Trebuchet MS" panose="020B0603020202020204" pitchFamily="34" charset="0"/>
              </a:rPr>
              <a:t>, notamment à proximité de </a:t>
            </a:r>
            <a:r>
              <a:rPr lang="fr-FR" sz="1600" b="1" dirty="0">
                <a:latin typeface="Trebuchet MS" panose="020B0603020202020204" pitchFamily="34" charset="0"/>
              </a:rPr>
              <a:t>Divonne-les-Bains</a:t>
            </a:r>
            <a:r>
              <a:rPr lang="fr-FR" sz="1600" dirty="0">
                <a:latin typeface="Trebuchet MS" panose="020B0603020202020204" pitchFamily="34" charset="0"/>
              </a:rPr>
              <a:t> et </a:t>
            </a:r>
            <a:r>
              <a:rPr lang="fr-FR" sz="1600" b="1" dirty="0">
                <a:latin typeface="Trebuchet MS" panose="020B0603020202020204" pitchFamily="34" charset="0"/>
              </a:rPr>
              <a:t>Ferney-Voltaire</a:t>
            </a:r>
            <a:r>
              <a:rPr lang="fr-FR" sz="1600" dirty="0">
                <a:latin typeface="Trebuchet MS" panose="020B0603020202020204" pitchFamily="34" charset="0"/>
              </a:rPr>
              <a:t>. Ces zones présentent des prix au m² élevés (points rouges), indiquant une forte demande.</a:t>
            </a:r>
          </a:p>
          <a:p>
            <a:pPr algn="just">
              <a:lnSpc>
                <a:spcPct val="150000"/>
              </a:lnSpc>
              <a:buClr>
                <a:schemeClr val="accent4"/>
              </a:buClr>
              <a:buFont typeface="Wingdings" panose="05000000000000000000" pitchFamily="2" charset="2"/>
              <a:buChar char="§"/>
            </a:pPr>
            <a:r>
              <a:rPr kumimoji="0" lang="fr-FR" altLang="fr-FR" sz="1600" b="0" i="0" u="none" strike="noStrike" cap="none" normalizeH="0" baseline="0" dirty="0">
                <a:ln>
                  <a:noFill/>
                </a:ln>
                <a:solidFill>
                  <a:schemeClr val="tx1"/>
                </a:solidFill>
                <a:effectLst/>
                <a:latin typeface="Trebuchet MS" panose="020B0603020202020204" pitchFamily="34" charset="0"/>
              </a:rPr>
              <a:t>Les </a:t>
            </a:r>
            <a:r>
              <a:rPr kumimoji="0" lang="fr-FR" altLang="fr-FR" sz="1600" b="1" i="0" u="none" strike="noStrike" cap="none" normalizeH="0" baseline="0" dirty="0">
                <a:ln>
                  <a:noFill/>
                </a:ln>
                <a:solidFill>
                  <a:schemeClr val="tx1"/>
                </a:solidFill>
                <a:effectLst/>
                <a:latin typeface="Trebuchet MS" panose="020B0603020202020204" pitchFamily="34" charset="0"/>
              </a:rPr>
              <a:t>zones à forte valeur foncière</a:t>
            </a:r>
            <a:r>
              <a:rPr kumimoji="0" lang="fr-FR" altLang="fr-FR" sz="1600" b="0" i="0" u="none" strike="noStrike" cap="none" normalizeH="0" baseline="0" dirty="0">
                <a:ln>
                  <a:noFill/>
                </a:ln>
                <a:solidFill>
                  <a:schemeClr val="tx1"/>
                </a:solidFill>
                <a:effectLst/>
                <a:latin typeface="Trebuchet MS" panose="020B0603020202020204" pitchFamily="34" charset="0"/>
              </a:rPr>
              <a:t> sont proches de la frontière suisse, probablement dues à une </a:t>
            </a:r>
            <a:r>
              <a:rPr kumimoji="0" lang="fr-FR" altLang="fr-FR" sz="1600" b="1" i="0" u="none" strike="noStrike" cap="none" normalizeH="0" baseline="0" dirty="0">
                <a:ln>
                  <a:noFill/>
                </a:ln>
                <a:solidFill>
                  <a:schemeClr val="tx1"/>
                </a:solidFill>
                <a:effectLst/>
                <a:latin typeface="Trebuchet MS" panose="020B0603020202020204" pitchFamily="34" charset="0"/>
              </a:rPr>
              <a:t>demande transfrontalière élevée</a:t>
            </a:r>
            <a:r>
              <a:rPr kumimoji="0" lang="fr-FR" altLang="fr-FR" sz="1600" b="0" i="0" u="none" strike="noStrike" cap="none" normalizeH="0" baseline="0" dirty="0">
                <a:ln>
                  <a:noFill/>
                </a:ln>
                <a:solidFill>
                  <a:schemeClr val="tx1"/>
                </a:solidFill>
                <a:effectLst/>
                <a:latin typeface="Trebuchet MS" panose="020B0603020202020204" pitchFamily="34" charset="0"/>
              </a:rPr>
              <a:t>.</a:t>
            </a:r>
          </a:p>
          <a:p>
            <a:pPr algn="just">
              <a:lnSpc>
                <a:spcPct val="150000"/>
              </a:lnSpc>
              <a:buClr>
                <a:schemeClr val="accent4"/>
              </a:buClr>
              <a:buFont typeface="Wingdings" panose="05000000000000000000" pitchFamily="2" charset="2"/>
              <a:buChar char="§"/>
            </a:pPr>
            <a:r>
              <a:rPr kumimoji="0" lang="fr-FR" altLang="fr-FR" sz="1600" b="0" i="0" u="none" strike="noStrike" cap="none" normalizeH="0" baseline="0" dirty="0">
                <a:ln>
                  <a:noFill/>
                </a:ln>
                <a:solidFill>
                  <a:schemeClr val="tx1"/>
                </a:solidFill>
                <a:effectLst/>
                <a:latin typeface="Trebuchet MS" panose="020B0603020202020204" pitchFamily="34" charset="0"/>
              </a:rPr>
              <a:t>Le </a:t>
            </a:r>
            <a:r>
              <a:rPr kumimoji="0" lang="fr-FR" altLang="fr-FR" sz="1600" b="1" i="0" u="none" strike="noStrike" cap="none" normalizeH="0" baseline="0" dirty="0">
                <a:ln>
                  <a:noFill/>
                </a:ln>
                <a:solidFill>
                  <a:schemeClr val="tx1"/>
                </a:solidFill>
                <a:effectLst/>
                <a:latin typeface="Trebuchet MS" panose="020B0603020202020204" pitchFamily="34" charset="0"/>
              </a:rPr>
              <a:t>nombre de transactions</a:t>
            </a:r>
            <a:r>
              <a:rPr kumimoji="0" lang="fr-FR" altLang="fr-FR" sz="1600" b="0" i="0" u="none" strike="noStrike" cap="none" normalizeH="0" baseline="0" dirty="0">
                <a:ln>
                  <a:noFill/>
                </a:ln>
                <a:solidFill>
                  <a:schemeClr val="tx1"/>
                </a:solidFill>
                <a:effectLst/>
                <a:latin typeface="Trebuchet MS" panose="020B0603020202020204" pitchFamily="34" charset="0"/>
              </a:rPr>
              <a:t> et les </a:t>
            </a:r>
            <a:r>
              <a:rPr kumimoji="0" lang="fr-FR" altLang="fr-FR" sz="1600" b="1" i="0" u="none" strike="noStrike" cap="none" normalizeH="0" baseline="0" dirty="0">
                <a:ln>
                  <a:noFill/>
                </a:ln>
                <a:solidFill>
                  <a:schemeClr val="tx1"/>
                </a:solidFill>
                <a:effectLst/>
                <a:latin typeface="Trebuchet MS" panose="020B0603020202020204" pitchFamily="34" charset="0"/>
              </a:rPr>
              <a:t>prix au m²</a:t>
            </a:r>
            <a:r>
              <a:rPr kumimoji="0" lang="fr-FR" altLang="fr-FR" sz="1600" b="0" i="0" u="none" strike="noStrike" cap="none" normalizeH="0" baseline="0" dirty="0">
                <a:ln>
                  <a:noFill/>
                </a:ln>
                <a:solidFill>
                  <a:schemeClr val="tx1"/>
                </a:solidFill>
                <a:effectLst/>
                <a:latin typeface="Trebuchet MS" panose="020B0603020202020204" pitchFamily="34" charset="0"/>
              </a:rPr>
              <a:t> évoluent de manière opposée sur certains mois, indiquant une </a:t>
            </a:r>
            <a:r>
              <a:rPr kumimoji="0" lang="fr-FR" altLang="fr-FR" sz="1600" b="1" i="0" u="none" strike="noStrike" cap="none" normalizeH="0" baseline="0" dirty="0">
                <a:ln>
                  <a:noFill/>
                </a:ln>
                <a:solidFill>
                  <a:schemeClr val="tx1"/>
                </a:solidFill>
                <a:effectLst/>
                <a:latin typeface="Trebuchet MS" panose="020B0603020202020204" pitchFamily="34" charset="0"/>
              </a:rPr>
              <a:t>sensibilité de la demande aux variations de prix</a:t>
            </a:r>
            <a:r>
              <a:rPr kumimoji="0" lang="fr-FR" altLang="fr-FR" sz="1600" b="0" i="0" u="none" strike="noStrike" cap="none" normalizeH="0" baseline="0" dirty="0">
                <a:ln>
                  <a:noFill/>
                </a:ln>
                <a:solidFill>
                  <a:schemeClr val="tx1"/>
                </a:solidFill>
                <a:effectLst/>
                <a:latin typeface="Trebuchet MS" panose="020B0603020202020204" pitchFamily="34" charset="0"/>
              </a:rPr>
              <a:t>. </a:t>
            </a:r>
            <a:endParaRPr lang="fr-FR" sz="1600" dirty="0">
              <a:latin typeface="Trebuchet MS" panose="020B0603020202020204" pitchFamily="34" charset="0"/>
            </a:endParaRPr>
          </a:p>
          <a:p>
            <a:pPr algn="just">
              <a:lnSpc>
                <a:spcPct val="150000"/>
              </a:lnSpc>
              <a:buClr>
                <a:schemeClr val="accent4"/>
              </a:buClr>
              <a:buFont typeface="Wingdings" panose="05000000000000000000" pitchFamily="2" charset="2"/>
              <a:buChar char="§"/>
            </a:pPr>
            <a:endParaRPr lang="fr-FR" sz="1600" dirty="0">
              <a:latin typeface="Trebuchet MS" panose="020B0603020202020204" pitchFamily="34" charset="0"/>
            </a:endParaRPr>
          </a:p>
        </p:txBody>
      </p:sp>
      <p:sp>
        <p:nvSpPr>
          <p:cNvPr id="5" name="Titre 4">
            <a:extLst>
              <a:ext uri="{FF2B5EF4-FFF2-40B4-BE49-F238E27FC236}">
                <a16:creationId xmlns:a16="http://schemas.microsoft.com/office/drawing/2014/main" id="{345B6501-5274-9FFA-3B3B-16808DAE89B9}"/>
              </a:ext>
            </a:extLst>
          </p:cNvPr>
          <p:cNvSpPr>
            <a:spLocks noGrp="1"/>
          </p:cNvSpPr>
          <p:nvPr>
            <p:ph type="title"/>
          </p:nvPr>
        </p:nvSpPr>
        <p:spPr>
          <a:xfrm>
            <a:off x="660400" y="805213"/>
            <a:ext cx="11226800" cy="830997"/>
          </a:xfrm>
        </p:spPr>
        <p:txBody>
          <a:bodyPr rtlCol="0"/>
          <a:lstStyle/>
          <a:p>
            <a:pPr rtl="0"/>
            <a:r>
              <a:rPr lang="fr-FR" sz="4800" b="1" dirty="0">
                <a:solidFill>
                  <a:schemeClr val="accent4"/>
                </a:solidFill>
                <a:latin typeface="Trebuchet MS" panose="020B0603020202020204" pitchFamily="34" charset="0"/>
              </a:rPr>
              <a:t>Tendances et dynamiques territoriales</a:t>
            </a:r>
          </a:p>
        </p:txBody>
      </p:sp>
    </p:spTree>
    <p:extLst>
      <p:ext uri="{BB962C8B-B14F-4D97-AF65-F5344CB8AC3E}">
        <p14:creationId xmlns:p14="http://schemas.microsoft.com/office/powerpoint/2010/main" val="280832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509D8-9BBB-40F5-EEEC-3EF9DD0D3CB1}"/>
            </a:ext>
          </a:extLst>
        </p:cNvPr>
        <p:cNvGrpSpPr/>
        <p:nvPr/>
      </p:nvGrpSpPr>
      <p:grpSpPr>
        <a:xfrm>
          <a:off x="0" y="0"/>
          <a:ext cx="0" cy="0"/>
          <a:chOff x="0" y="0"/>
          <a:chExt cx="0" cy="0"/>
        </a:xfrm>
      </p:grpSpPr>
      <p:sp>
        <p:nvSpPr>
          <p:cNvPr id="4" name="Espace réservé du texte 7">
            <a:extLst>
              <a:ext uri="{FF2B5EF4-FFF2-40B4-BE49-F238E27FC236}">
                <a16:creationId xmlns:a16="http://schemas.microsoft.com/office/drawing/2014/main" id="{F03E82F0-1029-3EAA-6096-6C23C628BB8D}"/>
              </a:ext>
            </a:extLst>
          </p:cNvPr>
          <p:cNvSpPr txBox="1">
            <a:spLocks/>
          </p:cNvSpPr>
          <p:nvPr/>
        </p:nvSpPr>
        <p:spPr>
          <a:xfrm>
            <a:off x="476656" y="1716116"/>
            <a:ext cx="7443191" cy="3508729"/>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chemeClr val="accent4"/>
              </a:buClr>
              <a:buFont typeface="Wingdings" panose="05000000000000000000" pitchFamily="2" charset="2"/>
              <a:buChar char="§"/>
            </a:pPr>
            <a:r>
              <a:rPr kumimoji="0" lang="fr-FR" altLang="fr-FR" sz="1600" b="0" i="0" u="none" strike="noStrike" cap="none" normalizeH="0" baseline="0" dirty="0">
                <a:ln>
                  <a:noFill/>
                </a:ln>
                <a:solidFill>
                  <a:schemeClr val="tx1"/>
                </a:solidFill>
                <a:effectLst/>
                <a:latin typeface="Trebuchet MS" panose="020B0603020202020204" pitchFamily="34" charset="0"/>
              </a:rPr>
              <a:t>Le marché des terrains non bâtis semble </a:t>
            </a:r>
            <a:r>
              <a:rPr kumimoji="0" lang="fr-FR" altLang="fr-FR" sz="1600" b="1" i="0" u="none" strike="noStrike" cap="none" normalizeH="0" baseline="0" dirty="0">
                <a:ln>
                  <a:noFill/>
                </a:ln>
                <a:solidFill>
                  <a:schemeClr val="tx1"/>
                </a:solidFill>
                <a:effectLst/>
                <a:latin typeface="Trebuchet MS" panose="020B0603020202020204" pitchFamily="34" charset="0"/>
              </a:rPr>
              <a:t>dynamique</a:t>
            </a:r>
            <a:r>
              <a:rPr kumimoji="0" lang="fr-FR" altLang="fr-FR" sz="1600" b="0" i="0" u="none" strike="noStrike" cap="none" normalizeH="0" baseline="0" dirty="0">
                <a:ln>
                  <a:noFill/>
                </a:ln>
                <a:solidFill>
                  <a:schemeClr val="tx1"/>
                </a:solidFill>
                <a:effectLst/>
                <a:latin typeface="Trebuchet MS" panose="020B0603020202020204" pitchFamily="34" charset="0"/>
              </a:rPr>
              <a:t>, avec une évolution positive des prix et de la valeur foncière</a:t>
            </a:r>
            <a:r>
              <a:rPr lang="fr-FR" sz="1600" dirty="0">
                <a:latin typeface="Trebuchet MS" panose="020B0603020202020204" pitchFamily="34" charset="0"/>
              </a:rPr>
              <a:t>. Il représente une part significative des transactions, ce qui pourrait indiquer un intérêt potentiel pour le développement foncier ou l'investissement à long terme.</a:t>
            </a:r>
          </a:p>
          <a:p>
            <a:pPr algn="just">
              <a:lnSpc>
                <a:spcPct val="150000"/>
              </a:lnSpc>
              <a:buClr>
                <a:schemeClr val="accent4"/>
              </a:buClr>
              <a:buFont typeface="Wingdings" panose="05000000000000000000" pitchFamily="2" charset="2"/>
              <a:buChar char="§"/>
            </a:pPr>
            <a:r>
              <a:rPr kumimoji="0" lang="fr-FR" altLang="fr-FR" sz="1600" b="0" i="0" u="none" strike="noStrike" cap="none" normalizeH="0" baseline="0" dirty="0">
                <a:ln>
                  <a:noFill/>
                </a:ln>
                <a:solidFill>
                  <a:schemeClr val="tx1"/>
                </a:solidFill>
                <a:effectLst/>
                <a:latin typeface="Trebuchet MS" panose="020B0603020202020204" pitchFamily="34" charset="0"/>
              </a:rPr>
              <a:t>Il existe des </a:t>
            </a:r>
            <a:r>
              <a:rPr kumimoji="0" lang="fr-FR" altLang="fr-FR" sz="1600" b="1" i="0" u="none" strike="noStrike" cap="none" normalizeH="0" baseline="0" dirty="0">
                <a:ln>
                  <a:noFill/>
                </a:ln>
                <a:solidFill>
                  <a:schemeClr val="tx1"/>
                </a:solidFill>
                <a:effectLst/>
                <a:latin typeface="Trebuchet MS" panose="020B0603020202020204" pitchFamily="34" charset="0"/>
              </a:rPr>
              <a:t>disparités importantes</a:t>
            </a:r>
            <a:r>
              <a:rPr kumimoji="0" lang="fr-FR" altLang="fr-FR" sz="1600" b="0" i="0" u="none" strike="noStrike" cap="none" normalizeH="0" baseline="0" dirty="0">
                <a:ln>
                  <a:noFill/>
                </a:ln>
                <a:solidFill>
                  <a:schemeClr val="tx1"/>
                </a:solidFill>
                <a:effectLst/>
                <a:latin typeface="Trebuchet MS" panose="020B0603020202020204" pitchFamily="34" charset="0"/>
              </a:rPr>
              <a:t> entre les communes en termes de prix et de surfaces des différents types de locaux, tout en ayant des communes plus attractives selon le type de biens. </a:t>
            </a:r>
          </a:p>
          <a:p>
            <a:pPr algn="just">
              <a:lnSpc>
                <a:spcPct val="150000"/>
              </a:lnSpc>
              <a:buClr>
                <a:schemeClr val="accent4"/>
              </a:buClr>
              <a:buFont typeface="Wingdings" panose="05000000000000000000" pitchFamily="2" charset="2"/>
              <a:buChar char="§"/>
            </a:pPr>
            <a:r>
              <a:rPr lang="fr-FR" sz="1600" dirty="0">
                <a:latin typeface="Trebuchet MS" panose="020B0603020202020204" pitchFamily="34" charset="0"/>
              </a:rPr>
              <a:t>Les locaux commerciaux semblent avoir plus de valeur foncière bien qu’ayant un faible taux de transactions, principalement dans les communes </a:t>
            </a:r>
            <a:r>
              <a:rPr lang="fr-FR" sz="1600" b="1" dirty="0">
                <a:latin typeface="Trebuchet MS" panose="020B0603020202020204" pitchFamily="34" charset="0"/>
              </a:rPr>
              <a:t>Viriat, Reyrieux et Port</a:t>
            </a:r>
            <a:r>
              <a:rPr lang="fr-FR" sz="1600" dirty="0">
                <a:latin typeface="Trebuchet MS" panose="020B0603020202020204" pitchFamily="34" charset="0"/>
              </a:rPr>
              <a:t>.</a:t>
            </a:r>
          </a:p>
          <a:p>
            <a:pPr algn="just">
              <a:lnSpc>
                <a:spcPct val="150000"/>
              </a:lnSpc>
              <a:buClr>
                <a:schemeClr val="accent4"/>
              </a:buClr>
              <a:buFont typeface="Wingdings" panose="05000000000000000000" pitchFamily="2" charset="2"/>
              <a:buChar char="§"/>
            </a:pPr>
            <a:endParaRPr lang="fr-FR" sz="1600" dirty="0">
              <a:latin typeface="Trebuchet MS" panose="020B0603020202020204" pitchFamily="34" charset="0"/>
            </a:endParaRPr>
          </a:p>
        </p:txBody>
      </p:sp>
      <p:sp>
        <p:nvSpPr>
          <p:cNvPr id="5" name="Titre 4">
            <a:extLst>
              <a:ext uri="{FF2B5EF4-FFF2-40B4-BE49-F238E27FC236}">
                <a16:creationId xmlns:a16="http://schemas.microsoft.com/office/drawing/2014/main" id="{043BC8D6-C979-DA2B-074F-35DE9F06EA7B}"/>
              </a:ext>
            </a:extLst>
          </p:cNvPr>
          <p:cNvSpPr>
            <a:spLocks noGrp="1"/>
          </p:cNvSpPr>
          <p:nvPr>
            <p:ph type="title"/>
          </p:nvPr>
        </p:nvSpPr>
        <p:spPr>
          <a:xfrm>
            <a:off x="660400" y="805213"/>
            <a:ext cx="11226800" cy="830997"/>
          </a:xfrm>
        </p:spPr>
        <p:txBody>
          <a:bodyPr rtlCol="0"/>
          <a:lstStyle/>
          <a:p>
            <a:pPr rtl="0"/>
            <a:r>
              <a:rPr lang="fr-FR" sz="4800" b="1" dirty="0">
                <a:solidFill>
                  <a:schemeClr val="accent4"/>
                </a:solidFill>
                <a:latin typeface="Trebuchet MS" panose="020B0603020202020204" pitchFamily="34" charset="0"/>
              </a:rPr>
              <a:t>Types de biens dans l’AIN</a:t>
            </a:r>
          </a:p>
        </p:txBody>
      </p:sp>
      <p:pic>
        <p:nvPicPr>
          <p:cNvPr id="7" name="Picture 6">
            <a:extLst>
              <a:ext uri="{FF2B5EF4-FFF2-40B4-BE49-F238E27FC236}">
                <a16:creationId xmlns:a16="http://schemas.microsoft.com/office/drawing/2014/main" id="{47AFA15E-C910-76E8-C82D-CC8C9F889646}"/>
              </a:ext>
            </a:extLst>
          </p:cNvPr>
          <p:cNvPicPr>
            <a:picLocks noChangeAspect="1"/>
          </p:cNvPicPr>
          <p:nvPr/>
        </p:nvPicPr>
        <p:blipFill>
          <a:blip r:embed="rId2"/>
          <a:stretch>
            <a:fillRect/>
          </a:stretch>
        </p:blipFill>
        <p:spPr>
          <a:xfrm>
            <a:off x="8044774" y="1564532"/>
            <a:ext cx="3842426" cy="2715638"/>
          </a:xfrm>
          <a:prstGeom prst="rect">
            <a:avLst/>
          </a:prstGeom>
        </p:spPr>
      </p:pic>
      <p:pic>
        <p:nvPicPr>
          <p:cNvPr id="9" name="Picture 8">
            <a:extLst>
              <a:ext uri="{FF2B5EF4-FFF2-40B4-BE49-F238E27FC236}">
                <a16:creationId xmlns:a16="http://schemas.microsoft.com/office/drawing/2014/main" id="{5153815E-E6B7-96A8-FEB2-B9EF994550D8}"/>
              </a:ext>
            </a:extLst>
          </p:cNvPr>
          <p:cNvPicPr>
            <a:picLocks noChangeAspect="1"/>
          </p:cNvPicPr>
          <p:nvPr/>
        </p:nvPicPr>
        <p:blipFill>
          <a:blip r:embed="rId3"/>
          <a:stretch>
            <a:fillRect/>
          </a:stretch>
        </p:blipFill>
        <p:spPr>
          <a:xfrm>
            <a:off x="8044772" y="4377447"/>
            <a:ext cx="3842427" cy="1789890"/>
          </a:xfrm>
          <a:prstGeom prst="rect">
            <a:avLst/>
          </a:prstGeom>
        </p:spPr>
      </p:pic>
    </p:spTree>
    <p:extLst>
      <p:ext uri="{BB962C8B-B14F-4D97-AF65-F5344CB8AC3E}">
        <p14:creationId xmlns:p14="http://schemas.microsoft.com/office/powerpoint/2010/main" val="2619104052"/>
      </p:ext>
    </p:extLst>
  </p:cSld>
  <p:clrMapOvr>
    <a:masterClrMapping/>
  </p:clrMapOvr>
</p:sld>
</file>

<file path=ppt/theme/theme1.xml><?xml version="1.0" encoding="utf-8"?>
<a:theme xmlns:a="http://schemas.openxmlformats.org/drawingml/2006/main" name="Thèm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49_TF16411253_Win32.potx" id="{423166B2-1A75-4473-8A7D-47F3572BAD85}" vid="{72A791F0-149C-4EE6-AC12-84C7AB5595D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Présentation géométrique</Template>
  <TotalTime>1726</TotalTime>
  <Words>690</Words>
  <Application>Microsoft Office PowerPoint</Application>
  <PresentationFormat>Widescreen</PresentationFormat>
  <Paragraphs>74</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Trebuchet MS</vt:lpstr>
      <vt:lpstr>Wingdings</vt:lpstr>
      <vt:lpstr>Thème Office</vt:lpstr>
      <vt:lpstr>Analyse du marché de l’immobilier en France</vt:lpstr>
      <vt:lpstr>Agenda</vt:lpstr>
      <vt:lpstr>Introduction</vt:lpstr>
      <vt:lpstr>Introduction</vt:lpstr>
      <vt:lpstr>Méthodologie</vt:lpstr>
      <vt:lpstr>Méthodologie</vt:lpstr>
      <vt:lpstr>Résultats de l’analyse</vt:lpstr>
      <vt:lpstr>Tendances et dynamiques territoriales</vt:lpstr>
      <vt:lpstr>Types de biens dans l’AIN</vt:lpstr>
      <vt:lpstr>Zones en tension et développement potentiel</vt:lpstr>
      <vt:lpstr>Recommandations</vt:lpstr>
      <vt:lpstr>Recommandations : synthèse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Aurelie Gabu</dc:creator>
  <cp:lastModifiedBy>Aurelie Gabu</cp:lastModifiedBy>
  <cp:revision>17</cp:revision>
  <dcterms:created xsi:type="dcterms:W3CDTF">2025-02-01T22:17:54Z</dcterms:created>
  <dcterms:modified xsi:type="dcterms:W3CDTF">2025-02-28T21:19:07Z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