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43" r:id="rId1"/>
  </p:sldMasterIdLst>
  <p:notesMasterIdLst>
    <p:notesMasterId r:id="rId19"/>
  </p:notesMasterIdLst>
  <p:sldIdLst>
    <p:sldId id="256" r:id="rId2"/>
    <p:sldId id="257" r:id="rId3"/>
    <p:sldId id="258" r:id="rId4"/>
    <p:sldId id="266" r:id="rId5"/>
    <p:sldId id="267" r:id="rId6"/>
    <p:sldId id="259" r:id="rId7"/>
    <p:sldId id="273" r:id="rId8"/>
    <p:sldId id="275" r:id="rId9"/>
    <p:sldId id="270" r:id="rId10"/>
    <p:sldId id="279" r:id="rId11"/>
    <p:sldId id="282" r:id="rId12"/>
    <p:sldId id="276" r:id="rId13"/>
    <p:sldId id="278" r:id="rId14"/>
    <p:sldId id="281" r:id="rId15"/>
    <p:sldId id="283" r:id="rId16"/>
    <p:sldId id="27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5" autoAdjust="0"/>
    <p:restoredTop sz="94660"/>
  </p:normalViewPr>
  <p:slideViewPr>
    <p:cSldViewPr snapToGrid="0">
      <p:cViewPr varScale="1">
        <p:scale>
          <a:sx n="46" d="100"/>
          <a:sy n="46" d="100"/>
        </p:scale>
        <p:origin x="58" y="89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6DD9C-FE4A-49C3-BB05-07F6B1B24335}" type="datetimeFigureOut">
              <a:rPr lang="en-US" smtClean="0"/>
              <a:pPr/>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E0A29-01C7-4953-AE76-08E0E778BEAB}" type="slidenum">
              <a:rPr lang="en-US" smtClean="0"/>
              <a:pPr/>
              <a:t>‹#›</a:t>
            </a:fld>
            <a:endParaRPr lang="en-US"/>
          </a:p>
        </p:txBody>
      </p:sp>
    </p:spTree>
    <p:extLst>
      <p:ext uri="{BB962C8B-B14F-4D97-AF65-F5344CB8AC3E}">
        <p14:creationId xmlns:p14="http://schemas.microsoft.com/office/powerpoint/2010/main" val="14029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4CF3-5AB0-8756-F258-C88C517EC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9FFB2-7340-3035-DA77-A821DA83B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52FBA5-77BF-494B-91E5-DBA3578D738F}"/>
              </a:ext>
            </a:extLst>
          </p:cNvPr>
          <p:cNvSpPr>
            <a:spLocks noGrp="1"/>
          </p:cNvSpPr>
          <p:nvPr>
            <p:ph type="dt" sz="half" idx="10"/>
          </p:nvPr>
        </p:nvSpPr>
        <p:spPr/>
        <p:txBody>
          <a:bodyPr/>
          <a:lstStyle/>
          <a:p>
            <a:fld id="{4DFD705D-4C42-4DEB-BA3F-4298AE9391B5}" type="datetime1">
              <a:rPr lang="en-US" smtClean="0"/>
              <a:pPr/>
              <a:t>2/24/2025</a:t>
            </a:fld>
            <a:endParaRPr lang="en-US" dirty="0"/>
          </a:p>
        </p:txBody>
      </p:sp>
      <p:sp>
        <p:nvSpPr>
          <p:cNvPr id="5" name="Footer Placeholder 4">
            <a:extLst>
              <a:ext uri="{FF2B5EF4-FFF2-40B4-BE49-F238E27FC236}">
                <a16:creationId xmlns:a16="http://schemas.microsoft.com/office/drawing/2014/main" id="{7BA1F3B8-DE0A-6780-D185-8B7CAC11D225}"/>
              </a:ext>
            </a:extLst>
          </p:cNvPr>
          <p:cNvSpPr>
            <a:spLocks noGrp="1"/>
          </p:cNvSpPr>
          <p:nvPr>
            <p:ph type="ftr" sz="quarter" idx="11"/>
          </p:nvPr>
        </p:nvSpPr>
        <p:spPr/>
        <p:txBody>
          <a:bodyPr/>
          <a:lstStyle/>
          <a:p>
            <a:r>
              <a:rPr lang="en-US"/>
              <a:t>BE Computer</a:t>
            </a:r>
            <a:endParaRPr lang="en-US" dirty="0"/>
          </a:p>
        </p:txBody>
      </p:sp>
      <p:sp>
        <p:nvSpPr>
          <p:cNvPr id="6" name="Slide Number Placeholder 5">
            <a:extLst>
              <a:ext uri="{FF2B5EF4-FFF2-40B4-BE49-F238E27FC236}">
                <a16:creationId xmlns:a16="http://schemas.microsoft.com/office/drawing/2014/main" id="{C80665A3-1B9B-1B38-E41B-3E89EF7FE2C1}"/>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334848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E0C9-36F5-7E89-6A5F-8CC6BC19B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D91DB-5274-4979-30C0-19898CC55D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B90BE-16C4-49D5-8AE8-CAF2A8083D58}"/>
              </a:ext>
            </a:extLst>
          </p:cNvPr>
          <p:cNvSpPr>
            <a:spLocks noGrp="1"/>
          </p:cNvSpPr>
          <p:nvPr>
            <p:ph type="dt" sz="half" idx="10"/>
          </p:nvPr>
        </p:nvSpPr>
        <p:spPr/>
        <p:txBody>
          <a:bodyPr/>
          <a:lstStyle/>
          <a:p>
            <a:fld id="{1071B3F1-07AE-4E52-BB30-6C6CD6E64F34}" type="datetime1">
              <a:rPr lang="en-US" smtClean="0"/>
              <a:pPr/>
              <a:t>2/24/2025</a:t>
            </a:fld>
            <a:endParaRPr lang="en-US" dirty="0"/>
          </a:p>
        </p:txBody>
      </p:sp>
      <p:sp>
        <p:nvSpPr>
          <p:cNvPr id="5" name="Footer Placeholder 4">
            <a:extLst>
              <a:ext uri="{FF2B5EF4-FFF2-40B4-BE49-F238E27FC236}">
                <a16:creationId xmlns:a16="http://schemas.microsoft.com/office/drawing/2014/main" id="{E8C06506-9688-0D80-AA22-23F36C2C3C0B}"/>
              </a:ext>
            </a:extLst>
          </p:cNvPr>
          <p:cNvSpPr>
            <a:spLocks noGrp="1"/>
          </p:cNvSpPr>
          <p:nvPr>
            <p:ph type="ftr" sz="quarter" idx="11"/>
          </p:nvPr>
        </p:nvSpPr>
        <p:spPr/>
        <p:txBody>
          <a:bodyPr/>
          <a:lstStyle/>
          <a:p>
            <a:r>
              <a:rPr lang="en-US"/>
              <a:t>BE Computer</a:t>
            </a:r>
            <a:endParaRPr lang="en-US" dirty="0"/>
          </a:p>
        </p:txBody>
      </p:sp>
      <p:sp>
        <p:nvSpPr>
          <p:cNvPr id="6" name="Slide Number Placeholder 5">
            <a:extLst>
              <a:ext uri="{FF2B5EF4-FFF2-40B4-BE49-F238E27FC236}">
                <a16:creationId xmlns:a16="http://schemas.microsoft.com/office/drawing/2014/main" id="{6CCF5400-4D84-EA13-9F13-0EDA991AE167}"/>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217472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E538C-59CF-1CEB-8062-B60D01F96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3B8BBD-09A6-8DDE-C633-3DC117B12A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0FB23-C8C0-8341-B2C4-EFE408402208}"/>
              </a:ext>
            </a:extLst>
          </p:cNvPr>
          <p:cNvSpPr>
            <a:spLocks noGrp="1"/>
          </p:cNvSpPr>
          <p:nvPr>
            <p:ph type="dt" sz="half" idx="10"/>
          </p:nvPr>
        </p:nvSpPr>
        <p:spPr/>
        <p:txBody>
          <a:bodyPr/>
          <a:lstStyle/>
          <a:p>
            <a:fld id="{9A89A6D2-E269-4BA7-A13B-0BD871433502}" type="datetime1">
              <a:rPr lang="en-US" smtClean="0"/>
              <a:pPr/>
              <a:t>2/24/2025</a:t>
            </a:fld>
            <a:endParaRPr lang="en-US" dirty="0"/>
          </a:p>
        </p:txBody>
      </p:sp>
      <p:sp>
        <p:nvSpPr>
          <p:cNvPr id="5" name="Footer Placeholder 4">
            <a:extLst>
              <a:ext uri="{FF2B5EF4-FFF2-40B4-BE49-F238E27FC236}">
                <a16:creationId xmlns:a16="http://schemas.microsoft.com/office/drawing/2014/main" id="{380975EF-B79D-DEA5-AB29-23D23269FF13}"/>
              </a:ext>
            </a:extLst>
          </p:cNvPr>
          <p:cNvSpPr>
            <a:spLocks noGrp="1"/>
          </p:cNvSpPr>
          <p:nvPr>
            <p:ph type="ftr" sz="quarter" idx="11"/>
          </p:nvPr>
        </p:nvSpPr>
        <p:spPr/>
        <p:txBody>
          <a:bodyPr/>
          <a:lstStyle/>
          <a:p>
            <a:r>
              <a:rPr lang="en-US"/>
              <a:t>BE Computer</a:t>
            </a:r>
            <a:endParaRPr lang="en-US" dirty="0"/>
          </a:p>
        </p:txBody>
      </p:sp>
      <p:sp>
        <p:nvSpPr>
          <p:cNvPr id="6" name="Slide Number Placeholder 5">
            <a:extLst>
              <a:ext uri="{FF2B5EF4-FFF2-40B4-BE49-F238E27FC236}">
                <a16:creationId xmlns:a16="http://schemas.microsoft.com/office/drawing/2014/main" id="{D0A34A4B-664E-E606-8086-0B97EBAC41C4}"/>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107549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AE6B-8E32-4492-283F-58303D294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CB7D6-59AF-7776-B753-1396A5414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8E442-0D2E-E15A-AEFA-873244A0519C}"/>
              </a:ext>
            </a:extLst>
          </p:cNvPr>
          <p:cNvSpPr>
            <a:spLocks noGrp="1"/>
          </p:cNvSpPr>
          <p:nvPr>
            <p:ph type="dt" sz="half" idx="10"/>
          </p:nvPr>
        </p:nvSpPr>
        <p:spPr/>
        <p:txBody>
          <a:bodyPr/>
          <a:lstStyle/>
          <a:p>
            <a:fld id="{A8A06366-4AFE-4AF4-BA6F-6EF62B3E8A43}" type="datetime1">
              <a:rPr lang="en-US" smtClean="0"/>
              <a:pPr/>
              <a:t>2/24/2025</a:t>
            </a:fld>
            <a:endParaRPr lang="en-US" dirty="0"/>
          </a:p>
        </p:txBody>
      </p:sp>
      <p:sp>
        <p:nvSpPr>
          <p:cNvPr id="5" name="Footer Placeholder 4">
            <a:extLst>
              <a:ext uri="{FF2B5EF4-FFF2-40B4-BE49-F238E27FC236}">
                <a16:creationId xmlns:a16="http://schemas.microsoft.com/office/drawing/2014/main" id="{06AA6FF7-8604-3EF9-F8AC-A19176A0AFDD}"/>
              </a:ext>
            </a:extLst>
          </p:cNvPr>
          <p:cNvSpPr>
            <a:spLocks noGrp="1"/>
          </p:cNvSpPr>
          <p:nvPr>
            <p:ph type="ftr" sz="quarter" idx="11"/>
          </p:nvPr>
        </p:nvSpPr>
        <p:spPr/>
        <p:txBody>
          <a:bodyPr/>
          <a:lstStyle/>
          <a:p>
            <a:r>
              <a:rPr lang="en-US"/>
              <a:t>BE Computer</a:t>
            </a:r>
            <a:endParaRPr lang="en-US" dirty="0"/>
          </a:p>
        </p:txBody>
      </p:sp>
      <p:sp>
        <p:nvSpPr>
          <p:cNvPr id="6" name="Slide Number Placeholder 5">
            <a:extLst>
              <a:ext uri="{FF2B5EF4-FFF2-40B4-BE49-F238E27FC236}">
                <a16:creationId xmlns:a16="http://schemas.microsoft.com/office/drawing/2014/main" id="{A7AEF4DB-9CA1-3BCB-C3E0-62DC3B6E3F82}"/>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302519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3B5F-1364-C5AC-ED56-6884F820B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E4B4E-BBF7-992A-0D14-F36484FCFD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FFDC2D-8193-3379-E6DB-930CD1CFC088}"/>
              </a:ext>
            </a:extLst>
          </p:cNvPr>
          <p:cNvSpPr>
            <a:spLocks noGrp="1"/>
          </p:cNvSpPr>
          <p:nvPr>
            <p:ph type="dt" sz="half" idx="10"/>
          </p:nvPr>
        </p:nvSpPr>
        <p:spPr/>
        <p:txBody>
          <a:bodyPr/>
          <a:lstStyle/>
          <a:p>
            <a:fld id="{9280EB60-49CE-4F80-B0EB-75FC4F9DB990}" type="datetime1">
              <a:rPr lang="en-US" smtClean="0"/>
              <a:pPr/>
              <a:t>2/24/2025</a:t>
            </a:fld>
            <a:endParaRPr lang="en-US" dirty="0"/>
          </a:p>
        </p:txBody>
      </p:sp>
      <p:sp>
        <p:nvSpPr>
          <p:cNvPr id="5" name="Footer Placeholder 4">
            <a:extLst>
              <a:ext uri="{FF2B5EF4-FFF2-40B4-BE49-F238E27FC236}">
                <a16:creationId xmlns:a16="http://schemas.microsoft.com/office/drawing/2014/main" id="{C352CBBD-E40C-CE94-7F60-3FCF8BA0CC20}"/>
              </a:ext>
            </a:extLst>
          </p:cNvPr>
          <p:cNvSpPr>
            <a:spLocks noGrp="1"/>
          </p:cNvSpPr>
          <p:nvPr>
            <p:ph type="ftr" sz="quarter" idx="11"/>
          </p:nvPr>
        </p:nvSpPr>
        <p:spPr/>
        <p:txBody>
          <a:bodyPr/>
          <a:lstStyle/>
          <a:p>
            <a:r>
              <a:rPr lang="en-US"/>
              <a:t>BE Computer</a:t>
            </a:r>
            <a:endParaRPr lang="en-US" dirty="0"/>
          </a:p>
        </p:txBody>
      </p:sp>
      <p:sp>
        <p:nvSpPr>
          <p:cNvPr id="6" name="Slide Number Placeholder 5">
            <a:extLst>
              <a:ext uri="{FF2B5EF4-FFF2-40B4-BE49-F238E27FC236}">
                <a16:creationId xmlns:a16="http://schemas.microsoft.com/office/drawing/2014/main" id="{FD1FE574-CBB0-53B8-675F-63C07F34FC73}"/>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9396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8C4B-ACE0-D2B0-4A0D-C34E6F488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079F4-0B1C-CACF-EC56-5F10490F7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6EA57-8330-EFC2-84F1-832501BC93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5CA092-8A15-1838-5837-46F2DD3BAC2D}"/>
              </a:ext>
            </a:extLst>
          </p:cNvPr>
          <p:cNvSpPr>
            <a:spLocks noGrp="1"/>
          </p:cNvSpPr>
          <p:nvPr>
            <p:ph type="dt" sz="half" idx="10"/>
          </p:nvPr>
        </p:nvSpPr>
        <p:spPr/>
        <p:txBody>
          <a:bodyPr/>
          <a:lstStyle/>
          <a:p>
            <a:fld id="{A03D40A3-6395-4179-8F4E-2507A910E0D5}" type="datetime1">
              <a:rPr lang="en-US" smtClean="0"/>
              <a:pPr/>
              <a:t>2/24/2025</a:t>
            </a:fld>
            <a:endParaRPr lang="en-US" dirty="0"/>
          </a:p>
        </p:txBody>
      </p:sp>
      <p:sp>
        <p:nvSpPr>
          <p:cNvPr id="6" name="Footer Placeholder 5">
            <a:extLst>
              <a:ext uri="{FF2B5EF4-FFF2-40B4-BE49-F238E27FC236}">
                <a16:creationId xmlns:a16="http://schemas.microsoft.com/office/drawing/2014/main" id="{AD03F01F-E327-A29C-068E-035F2CD6C79E}"/>
              </a:ext>
            </a:extLst>
          </p:cNvPr>
          <p:cNvSpPr>
            <a:spLocks noGrp="1"/>
          </p:cNvSpPr>
          <p:nvPr>
            <p:ph type="ftr" sz="quarter" idx="11"/>
          </p:nvPr>
        </p:nvSpPr>
        <p:spPr/>
        <p:txBody>
          <a:bodyPr/>
          <a:lstStyle/>
          <a:p>
            <a:r>
              <a:rPr lang="en-US"/>
              <a:t>BE Computer</a:t>
            </a:r>
            <a:endParaRPr lang="en-US" dirty="0"/>
          </a:p>
        </p:txBody>
      </p:sp>
      <p:sp>
        <p:nvSpPr>
          <p:cNvPr id="7" name="Slide Number Placeholder 6">
            <a:extLst>
              <a:ext uri="{FF2B5EF4-FFF2-40B4-BE49-F238E27FC236}">
                <a16:creationId xmlns:a16="http://schemas.microsoft.com/office/drawing/2014/main" id="{C3CCA424-064E-A08D-5F18-5B233E3179F9}"/>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55569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D984-E905-11AF-19DB-AE0016E93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5CF606-084E-81A9-C922-D9A88F55B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935FA-91AE-F576-5189-C0F035640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64EE62-72EF-2BFD-FF0C-3104BE060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F97FC-267F-8F34-2F09-10A63EE14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45526-D833-05DC-C395-B31863C45849}"/>
              </a:ext>
            </a:extLst>
          </p:cNvPr>
          <p:cNvSpPr>
            <a:spLocks noGrp="1"/>
          </p:cNvSpPr>
          <p:nvPr>
            <p:ph type="dt" sz="half" idx="10"/>
          </p:nvPr>
        </p:nvSpPr>
        <p:spPr/>
        <p:txBody>
          <a:bodyPr/>
          <a:lstStyle/>
          <a:p>
            <a:fld id="{3EF23EF3-7339-4A51-9CA7-CBFE69EFC2AC}" type="datetime1">
              <a:rPr lang="en-US" smtClean="0"/>
              <a:pPr/>
              <a:t>2/24/2025</a:t>
            </a:fld>
            <a:endParaRPr lang="en-US" dirty="0"/>
          </a:p>
        </p:txBody>
      </p:sp>
      <p:sp>
        <p:nvSpPr>
          <p:cNvPr id="8" name="Footer Placeholder 7">
            <a:extLst>
              <a:ext uri="{FF2B5EF4-FFF2-40B4-BE49-F238E27FC236}">
                <a16:creationId xmlns:a16="http://schemas.microsoft.com/office/drawing/2014/main" id="{B1F8EE04-0DD0-A3C2-F69D-682503C1AAE2}"/>
              </a:ext>
            </a:extLst>
          </p:cNvPr>
          <p:cNvSpPr>
            <a:spLocks noGrp="1"/>
          </p:cNvSpPr>
          <p:nvPr>
            <p:ph type="ftr" sz="quarter" idx="11"/>
          </p:nvPr>
        </p:nvSpPr>
        <p:spPr/>
        <p:txBody>
          <a:bodyPr/>
          <a:lstStyle/>
          <a:p>
            <a:r>
              <a:rPr lang="en-US"/>
              <a:t>BE Computer</a:t>
            </a:r>
            <a:endParaRPr lang="en-US" dirty="0"/>
          </a:p>
        </p:txBody>
      </p:sp>
      <p:sp>
        <p:nvSpPr>
          <p:cNvPr id="9" name="Slide Number Placeholder 8">
            <a:extLst>
              <a:ext uri="{FF2B5EF4-FFF2-40B4-BE49-F238E27FC236}">
                <a16:creationId xmlns:a16="http://schemas.microsoft.com/office/drawing/2014/main" id="{A19C5216-DCE2-A358-A8FE-437CB9A56D0B}"/>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151419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7B65-0F90-4421-F685-283A3D971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24B1D-C18E-FEC9-2EAC-3EF48EB48A47}"/>
              </a:ext>
            </a:extLst>
          </p:cNvPr>
          <p:cNvSpPr>
            <a:spLocks noGrp="1"/>
          </p:cNvSpPr>
          <p:nvPr>
            <p:ph type="dt" sz="half" idx="10"/>
          </p:nvPr>
        </p:nvSpPr>
        <p:spPr/>
        <p:txBody>
          <a:bodyPr/>
          <a:lstStyle/>
          <a:p>
            <a:fld id="{C90AE37C-22DB-490A-BC17-242D085644C8}" type="datetime1">
              <a:rPr lang="en-US" smtClean="0"/>
              <a:pPr/>
              <a:t>2/24/2025</a:t>
            </a:fld>
            <a:endParaRPr lang="en-US" dirty="0"/>
          </a:p>
        </p:txBody>
      </p:sp>
      <p:sp>
        <p:nvSpPr>
          <p:cNvPr id="4" name="Footer Placeholder 3">
            <a:extLst>
              <a:ext uri="{FF2B5EF4-FFF2-40B4-BE49-F238E27FC236}">
                <a16:creationId xmlns:a16="http://schemas.microsoft.com/office/drawing/2014/main" id="{CDD4C737-60C3-EFF3-B07A-5AD718E8DD01}"/>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5AC7DC3B-3975-B13F-F3B7-4A3CFD41F9CE}"/>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253556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9C943-BD15-A8ED-C043-4AF2808BAD98}"/>
              </a:ext>
            </a:extLst>
          </p:cNvPr>
          <p:cNvSpPr>
            <a:spLocks noGrp="1"/>
          </p:cNvSpPr>
          <p:nvPr>
            <p:ph type="dt" sz="half" idx="10"/>
          </p:nvPr>
        </p:nvSpPr>
        <p:spPr/>
        <p:txBody>
          <a:bodyPr/>
          <a:lstStyle/>
          <a:p>
            <a:fld id="{8EB6990F-E764-4830-9021-AE03DF833A8C}" type="datetime1">
              <a:rPr lang="en-US" smtClean="0"/>
              <a:pPr/>
              <a:t>2/24/2025</a:t>
            </a:fld>
            <a:endParaRPr lang="en-US" dirty="0"/>
          </a:p>
        </p:txBody>
      </p:sp>
      <p:sp>
        <p:nvSpPr>
          <p:cNvPr id="3" name="Footer Placeholder 2">
            <a:extLst>
              <a:ext uri="{FF2B5EF4-FFF2-40B4-BE49-F238E27FC236}">
                <a16:creationId xmlns:a16="http://schemas.microsoft.com/office/drawing/2014/main" id="{9ED805F4-922D-F395-F3C8-9C4F64CA0BE5}"/>
              </a:ext>
            </a:extLst>
          </p:cNvPr>
          <p:cNvSpPr>
            <a:spLocks noGrp="1"/>
          </p:cNvSpPr>
          <p:nvPr>
            <p:ph type="ftr" sz="quarter" idx="11"/>
          </p:nvPr>
        </p:nvSpPr>
        <p:spPr/>
        <p:txBody>
          <a:bodyPr/>
          <a:lstStyle/>
          <a:p>
            <a:r>
              <a:rPr lang="en-US"/>
              <a:t>BE Computer</a:t>
            </a:r>
            <a:endParaRPr lang="en-US" dirty="0"/>
          </a:p>
        </p:txBody>
      </p:sp>
      <p:sp>
        <p:nvSpPr>
          <p:cNvPr id="4" name="Slide Number Placeholder 3">
            <a:extLst>
              <a:ext uri="{FF2B5EF4-FFF2-40B4-BE49-F238E27FC236}">
                <a16:creationId xmlns:a16="http://schemas.microsoft.com/office/drawing/2014/main" id="{34340373-4F2D-84D6-F9C0-A09CC603A5E4}"/>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36793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72BB-037B-9C77-81EF-30992EF59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F92840-DE33-92F5-62A5-94CEF1135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C72666-A1B9-B93D-3CBF-15D108619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40360-1B76-4E90-475C-42736C07BD5E}"/>
              </a:ext>
            </a:extLst>
          </p:cNvPr>
          <p:cNvSpPr>
            <a:spLocks noGrp="1"/>
          </p:cNvSpPr>
          <p:nvPr>
            <p:ph type="dt" sz="half" idx="10"/>
          </p:nvPr>
        </p:nvSpPr>
        <p:spPr/>
        <p:txBody>
          <a:bodyPr/>
          <a:lstStyle/>
          <a:p>
            <a:fld id="{4FAAC900-6F10-4474-81A9-B0915E6C5D51}" type="datetime1">
              <a:rPr lang="en-US" smtClean="0"/>
              <a:pPr/>
              <a:t>2/24/2025</a:t>
            </a:fld>
            <a:endParaRPr lang="en-US" dirty="0"/>
          </a:p>
        </p:txBody>
      </p:sp>
      <p:sp>
        <p:nvSpPr>
          <p:cNvPr id="6" name="Footer Placeholder 5">
            <a:extLst>
              <a:ext uri="{FF2B5EF4-FFF2-40B4-BE49-F238E27FC236}">
                <a16:creationId xmlns:a16="http://schemas.microsoft.com/office/drawing/2014/main" id="{E677FC38-6652-6276-D2F4-416B2A22A991}"/>
              </a:ext>
            </a:extLst>
          </p:cNvPr>
          <p:cNvSpPr>
            <a:spLocks noGrp="1"/>
          </p:cNvSpPr>
          <p:nvPr>
            <p:ph type="ftr" sz="quarter" idx="11"/>
          </p:nvPr>
        </p:nvSpPr>
        <p:spPr/>
        <p:txBody>
          <a:bodyPr/>
          <a:lstStyle/>
          <a:p>
            <a:r>
              <a:rPr lang="en-US"/>
              <a:t>BE Computer</a:t>
            </a:r>
            <a:endParaRPr lang="en-US" dirty="0"/>
          </a:p>
        </p:txBody>
      </p:sp>
      <p:sp>
        <p:nvSpPr>
          <p:cNvPr id="7" name="Slide Number Placeholder 6">
            <a:extLst>
              <a:ext uri="{FF2B5EF4-FFF2-40B4-BE49-F238E27FC236}">
                <a16:creationId xmlns:a16="http://schemas.microsoft.com/office/drawing/2014/main" id="{05C6B037-015B-32F7-232F-2B99F4C81239}"/>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154419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A174-C087-6D02-3053-A6DB96AF2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FDC1C4-02B4-CD0F-538A-C6599F3E2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CECB75-E91A-6B72-0534-01458D8ED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1A583-67D2-DAE1-A33D-714901697B13}"/>
              </a:ext>
            </a:extLst>
          </p:cNvPr>
          <p:cNvSpPr>
            <a:spLocks noGrp="1"/>
          </p:cNvSpPr>
          <p:nvPr>
            <p:ph type="dt" sz="half" idx="10"/>
          </p:nvPr>
        </p:nvSpPr>
        <p:spPr/>
        <p:txBody>
          <a:bodyPr/>
          <a:lstStyle/>
          <a:p>
            <a:fld id="{99AA0923-B3AF-4A5C-BC6B-A8254C89503B}" type="datetime1">
              <a:rPr lang="en-US" smtClean="0"/>
              <a:pPr/>
              <a:t>2/24/2025</a:t>
            </a:fld>
            <a:endParaRPr lang="en-US" dirty="0"/>
          </a:p>
        </p:txBody>
      </p:sp>
      <p:sp>
        <p:nvSpPr>
          <p:cNvPr id="6" name="Footer Placeholder 5">
            <a:extLst>
              <a:ext uri="{FF2B5EF4-FFF2-40B4-BE49-F238E27FC236}">
                <a16:creationId xmlns:a16="http://schemas.microsoft.com/office/drawing/2014/main" id="{163DC725-DC65-2B8D-8BB8-E9E48250DDFE}"/>
              </a:ext>
            </a:extLst>
          </p:cNvPr>
          <p:cNvSpPr>
            <a:spLocks noGrp="1"/>
          </p:cNvSpPr>
          <p:nvPr>
            <p:ph type="ftr" sz="quarter" idx="11"/>
          </p:nvPr>
        </p:nvSpPr>
        <p:spPr/>
        <p:txBody>
          <a:bodyPr/>
          <a:lstStyle/>
          <a:p>
            <a:r>
              <a:rPr lang="en-US"/>
              <a:t>BE Computer</a:t>
            </a:r>
            <a:endParaRPr lang="en-US" dirty="0"/>
          </a:p>
        </p:txBody>
      </p:sp>
      <p:sp>
        <p:nvSpPr>
          <p:cNvPr id="7" name="Slide Number Placeholder 6">
            <a:extLst>
              <a:ext uri="{FF2B5EF4-FFF2-40B4-BE49-F238E27FC236}">
                <a16:creationId xmlns:a16="http://schemas.microsoft.com/office/drawing/2014/main" id="{AC987DA9-33E0-33F2-36FC-3C877CB0F4CE}"/>
              </a:ext>
            </a:extLst>
          </p:cNvPr>
          <p:cNvSpPr>
            <a:spLocks noGrp="1"/>
          </p:cNvSpPr>
          <p:nvPr>
            <p:ph type="sldNum" sz="quarter" idx="12"/>
          </p:nvPr>
        </p:nvSpPr>
        <p:spPr/>
        <p:txBody>
          <a:body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377378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8FD2A-1102-A968-2B9A-E5A652606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7BB0D8-9869-9887-BEB5-1ABE7E19C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CF91E-3E56-F96E-DBCF-FB6F8798B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4CC5C3-CC94-45D8-8721-6163976A70F7}" type="datetime1">
              <a:rPr lang="en-US" smtClean="0"/>
              <a:pPr/>
              <a:t>2/24/2025</a:t>
            </a:fld>
            <a:endParaRPr lang="en-US" dirty="0"/>
          </a:p>
        </p:txBody>
      </p:sp>
      <p:sp>
        <p:nvSpPr>
          <p:cNvPr id="5" name="Footer Placeholder 4">
            <a:extLst>
              <a:ext uri="{FF2B5EF4-FFF2-40B4-BE49-F238E27FC236}">
                <a16:creationId xmlns:a16="http://schemas.microsoft.com/office/drawing/2014/main" id="{A13454CB-79A3-DDA4-9B40-30FA8B8C2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BE Computer</a:t>
            </a:r>
            <a:endParaRPr lang="en-US" dirty="0"/>
          </a:p>
        </p:txBody>
      </p:sp>
      <p:sp>
        <p:nvSpPr>
          <p:cNvPr id="6" name="Slide Number Placeholder 5">
            <a:extLst>
              <a:ext uri="{FF2B5EF4-FFF2-40B4-BE49-F238E27FC236}">
                <a16:creationId xmlns:a16="http://schemas.microsoft.com/office/drawing/2014/main" id="{A4F82993-85B9-0C2D-F358-9ABCF8D77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ABB901-FEEF-48CB-BA25-4A4DC10CE0F8}" type="slidenum">
              <a:rPr lang="en-US" smtClean="0"/>
              <a:pPr/>
              <a:t>‹#›</a:t>
            </a:fld>
            <a:endParaRPr lang="en-US" dirty="0"/>
          </a:p>
        </p:txBody>
      </p:sp>
    </p:spTree>
    <p:extLst>
      <p:ext uri="{BB962C8B-B14F-4D97-AF65-F5344CB8AC3E}">
        <p14:creationId xmlns:p14="http://schemas.microsoft.com/office/powerpoint/2010/main" val="54062489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ist.sathyabama.ac.in/sist_naac/documents/1.3.4/b.e-cse-batchno-214.pdf" TargetMode="External"/><Relationship Id="rId2" Type="http://schemas.openxmlformats.org/officeDocument/2006/relationships/hyperlink" Target="https://sjcit.ac.in/wp-content/uploads/2022/11/1SJ18CS098-soniya-cj-1.pdf" TargetMode="External"/><Relationship Id="rId1" Type="http://schemas.openxmlformats.org/officeDocument/2006/relationships/slideLayout" Target="../slideLayouts/slideLayout2.xml"/><Relationship Id="rId6" Type="http://schemas.openxmlformats.org/officeDocument/2006/relationships/hyperlink" Target="https://www.scribd.com/document/605810234/Fake-News-Detection-report" TargetMode="External"/><Relationship Id="rId5" Type="http://schemas.openxmlformats.org/officeDocument/2006/relationships/hyperlink" Target="https://youtu.be/f7ckMaEJvh4?si=GLAYHs4qyomC67Db" TargetMode="External"/><Relationship Id="rId4" Type="http://schemas.openxmlformats.org/officeDocument/2006/relationships/hyperlink" Target="https://www.researchgate.net/publication/350936038_A_Novel_Score-Based_Multi-Source_Fake_News_Detection_using_Gradient_Boosting_Algorith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54F3A6-499F-4003-961E-C5120966F8A0}"/>
              </a:ext>
            </a:extLst>
          </p:cNvPr>
          <p:cNvSpPr txBox="1"/>
          <p:nvPr/>
        </p:nvSpPr>
        <p:spPr>
          <a:xfrm>
            <a:off x="2492188" y="413346"/>
            <a:ext cx="7207624" cy="1200329"/>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Minor Project on</a:t>
            </a:r>
          </a:p>
          <a:p>
            <a:pPr algn="ctr"/>
            <a:r>
              <a:rPr lang="en-US" sz="3600" b="1" dirty="0">
                <a:latin typeface="Arial" panose="020B0604020202020204" pitchFamily="34" charset="0"/>
                <a:cs typeface="Arial" panose="020B0604020202020204" pitchFamily="34" charset="0"/>
              </a:rPr>
              <a:t>Nepali Fake News Detection</a:t>
            </a:r>
            <a:endParaRPr lang="en-US" sz="3600" dirty="0">
              <a:latin typeface="Arial" panose="020B0604020202020204" pitchFamily="34" charset="0"/>
              <a:cs typeface="Arial" panose="020B0604020202020204" pitchFamily="34" charset="0"/>
            </a:endParaRPr>
          </a:p>
        </p:txBody>
      </p:sp>
      <p:pic>
        <p:nvPicPr>
          <p:cNvPr id="1026" name="Picture 1">
            <a:extLst>
              <a:ext uri="{FF2B5EF4-FFF2-40B4-BE49-F238E27FC236}">
                <a16:creationId xmlns:a16="http://schemas.microsoft.com/office/drawing/2014/main" id="{E810A4CB-545C-4FD9-B722-69830E3DB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866" y="1799417"/>
            <a:ext cx="1538405" cy="162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C90378B-AC82-4687-90AB-B7D9DCDCD8B7}"/>
              </a:ext>
            </a:extLst>
          </p:cNvPr>
          <p:cNvSpPr txBox="1"/>
          <p:nvPr/>
        </p:nvSpPr>
        <p:spPr>
          <a:xfrm>
            <a:off x="5326381" y="3984074"/>
            <a:ext cx="6727733" cy="1569660"/>
          </a:xfrm>
          <a:prstGeom prst="rect">
            <a:avLst/>
          </a:prstGeom>
          <a:noFill/>
        </p:spPr>
        <p:txBody>
          <a:bodyPr wrap="square" rtlCol="0">
            <a:spAutoFit/>
          </a:bodyPr>
          <a:lstStyle/>
          <a:p>
            <a:pPr algn="ctr"/>
            <a:r>
              <a:rPr lang="en-US" sz="2400" b="1" i="1"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Submitted to</a:t>
            </a:r>
            <a:r>
              <a:rPr lang="ne-NP" sz="2400" dirty="0">
                <a:latin typeface="Arial" panose="020B0604020202020204" pitchFamily="34" charset="0"/>
              </a:rPr>
              <a:t> </a:t>
            </a:r>
            <a:endParaRPr lang="en-US" sz="2400"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Department of Computer and IT Engineering</a:t>
            </a: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Everest Engineering College</a:t>
            </a:r>
          </a:p>
          <a:p>
            <a:pPr algn="ctr"/>
            <a:r>
              <a:rPr lang="en-US" sz="2400" dirty="0">
                <a:latin typeface="Arial" panose="020B0604020202020204" pitchFamily="34" charset="0"/>
                <a:cs typeface="Arial" panose="020B0604020202020204" pitchFamily="34" charset="0"/>
              </a:rPr>
              <a:t>Sanepa-2, Lalitpur</a:t>
            </a:r>
          </a:p>
        </p:txBody>
      </p:sp>
      <p:sp>
        <p:nvSpPr>
          <p:cNvPr id="7" name="TextBox 6">
            <a:extLst>
              <a:ext uri="{FF2B5EF4-FFF2-40B4-BE49-F238E27FC236}">
                <a16:creationId xmlns:a16="http://schemas.microsoft.com/office/drawing/2014/main" id="{302963E4-4E6F-4037-BD79-53874A4A87BC}"/>
              </a:ext>
            </a:extLst>
          </p:cNvPr>
          <p:cNvSpPr txBox="1"/>
          <p:nvPr/>
        </p:nvSpPr>
        <p:spPr>
          <a:xfrm>
            <a:off x="283029" y="3984074"/>
            <a:ext cx="5043352" cy="1938992"/>
          </a:xfrm>
          <a:prstGeom prst="rect">
            <a:avLst/>
          </a:prstGeom>
          <a:noFill/>
        </p:spPr>
        <p:txBody>
          <a:bodyPr wrap="square" rtlCol="0">
            <a:spAutoFit/>
          </a:bodyPr>
          <a:lstStyle/>
          <a:p>
            <a:pPr algn="ctr"/>
            <a:r>
              <a:rPr lang="en-US" sz="2400" i="1" dirty="0"/>
              <a:t> </a:t>
            </a:r>
            <a:r>
              <a:rPr lang="en-US" sz="2400" i="1" dirty="0">
                <a:latin typeface="Arial" panose="020B0604020202020204" pitchFamily="34" charset="0"/>
                <a:cs typeface="Arial" panose="020B0604020202020204" pitchFamily="34" charset="0"/>
              </a:rPr>
              <a:t>Submitted by </a:t>
            </a:r>
          </a:p>
          <a:p>
            <a:pPr algn="ctr"/>
            <a:r>
              <a:rPr lang="en-US" sz="2400" b="1" dirty="0">
                <a:latin typeface="Arial" panose="020B0604020202020204" pitchFamily="34" charset="0"/>
                <a:cs typeface="Arial" panose="020B0604020202020204" pitchFamily="34" charset="0"/>
              </a:rPr>
              <a:t> Abhishek </a:t>
            </a:r>
            <a:r>
              <a:rPr lang="en-US" sz="2400" b="1" dirty="0" err="1">
                <a:latin typeface="Arial" panose="020B0604020202020204" pitchFamily="34" charset="0"/>
                <a:cs typeface="Arial" panose="020B0604020202020204" pitchFamily="34" charset="0"/>
              </a:rPr>
              <a:t>Sah</a:t>
            </a:r>
            <a:r>
              <a:rPr lang="en-US" sz="2400" b="1" dirty="0">
                <a:latin typeface="Arial" panose="020B0604020202020204" pitchFamily="34" charset="0"/>
                <a:cs typeface="Arial" panose="020B0604020202020204" pitchFamily="34" charset="0"/>
              </a:rPr>
              <a:t>          [21075393]</a:t>
            </a:r>
          </a:p>
          <a:p>
            <a:pPr algn="ctr"/>
            <a:r>
              <a:rPr lang="en-US" sz="2400" b="1" dirty="0">
                <a:latin typeface="Arial" panose="020B0604020202020204" pitchFamily="34" charset="0"/>
                <a:cs typeface="Arial" panose="020B0604020202020204" pitchFamily="34" charset="0"/>
              </a:rPr>
              <a:t>Abhishek Shrestha [21075394]</a:t>
            </a:r>
          </a:p>
          <a:p>
            <a:pPr algn="ctr"/>
            <a:r>
              <a:rPr lang="en-US" sz="2400" b="1" dirty="0" err="1">
                <a:latin typeface="Arial" panose="020B0604020202020204" pitchFamily="34" charset="0"/>
                <a:cs typeface="Arial" panose="020B0604020202020204" pitchFamily="34" charset="0"/>
              </a:rPr>
              <a:t>Dibas</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Timalsena</a:t>
            </a:r>
            <a:r>
              <a:rPr lang="en-US" sz="2400" b="1" dirty="0">
                <a:latin typeface="Arial" panose="020B0604020202020204" pitchFamily="34" charset="0"/>
                <a:cs typeface="Arial" panose="020B0604020202020204" pitchFamily="34" charset="0"/>
              </a:rPr>
              <a:t>     [21075410]</a:t>
            </a:r>
            <a:endParaRPr lang="en-US" sz="2400" dirty="0"/>
          </a:p>
          <a:p>
            <a:pPr algn="ctr"/>
            <a:r>
              <a:rPr lang="en-US" sz="2400" b="1" dirty="0">
                <a:latin typeface="Arial" panose="020B0604020202020204" pitchFamily="34" charset="0"/>
                <a:cs typeface="Arial" panose="020B0604020202020204" pitchFamily="34" charset="0"/>
              </a:rPr>
              <a:t>Nirmal Khatri           [21075419]</a:t>
            </a:r>
          </a:p>
        </p:txBody>
      </p:sp>
      <p:sp>
        <p:nvSpPr>
          <p:cNvPr id="9" name="TextBox 8">
            <a:extLst>
              <a:ext uri="{FF2B5EF4-FFF2-40B4-BE49-F238E27FC236}">
                <a16:creationId xmlns:a16="http://schemas.microsoft.com/office/drawing/2014/main" id="{1CBA5E86-99EA-4061-83DB-C9A081A59F49}"/>
              </a:ext>
            </a:extLst>
          </p:cNvPr>
          <p:cNvSpPr txBox="1"/>
          <p:nvPr/>
        </p:nvSpPr>
        <p:spPr>
          <a:xfrm>
            <a:off x="6270813" y="5553734"/>
            <a:ext cx="496913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Affiliated to Pokhara University</a:t>
            </a:r>
          </a:p>
        </p:txBody>
      </p:sp>
      <p:sp>
        <p:nvSpPr>
          <p:cNvPr id="2" name="TextBox 1">
            <a:extLst>
              <a:ext uri="{FF2B5EF4-FFF2-40B4-BE49-F238E27FC236}">
                <a16:creationId xmlns:a16="http://schemas.microsoft.com/office/drawing/2014/main" id="{5F48775E-BC3B-4AF8-8EB9-093D10B4EFB7}"/>
              </a:ext>
            </a:extLst>
          </p:cNvPr>
          <p:cNvSpPr txBox="1"/>
          <p:nvPr/>
        </p:nvSpPr>
        <p:spPr>
          <a:xfrm>
            <a:off x="5118846" y="6259988"/>
            <a:ext cx="2348753" cy="369332"/>
          </a:xfrm>
          <a:prstGeom prst="rect">
            <a:avLst/>
          </a:prstGeom>
          <a:noFill/>
        </p:spPr>
        <p:txBody>
          <a:bodyPr wrap="square" rtlCol="0">
            <a:spAutoFit/>
          </a:bodyPr>
          <a:lstStyle/>
          <a:p>
            <a:r>
              <a:rPr lang="en-US" dirty="0"/>
              <a:t>Date:12/27/2024</a:t>
            </a:r>
          </a:p>
        </p:txBody>
      </p:sp>
    </p:spTree>
    <p:extLst>
      <p:ext uri="{BB962C8B-B14F-4D97-AF65-F5344CB8AC3E}">
        <p14:creationId xmlns:p14="http://schemas.microsoft.com/office/powerpoint/2010/main" val="2985018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3AAD-9F91-40E4-AC52-F249C25B5121}"/>
              </a:ext>
            </a:extLst>
          </p:cNvPr>
          <p:cNvSpPr>
            <a:spLocks noGrp="1"/>
          </p:cNvSpPr>
          <p:nvPr>
            <p:ph type="title"/>
          </p:nvPr>
        </p:nvSpPr>
        <p:spPr/>
        <p:txBody>
          <a:bodyPr>
            <a:normAutofit/>
          </a:bodyPr>
          <a:lstStyle/>
          <a:p>
            <a:r>
              <a:rPr lang="en-US" sz="3600" b="1" dirty="0"/>
              <a:t>Machine Learning Algorithm</a:t>
            </a:r>
          </a:p>
        </p:txBody>
      </p:sp>
      <p:sp>
        <p:nvSpPr>
          <p:cNvPr id="3" name="Content Placeholder 2">
            <a:extLst>
              <a:ext uri="{FF2B5EF4-FFF2-40B4-BE49-F238E27FC236}">
                <a16:creationId xmlns:a16="http://schemas.microsoft.com/office/drawing/2014/main" id="{3AA27B4C-3D0D-4F2D-90D8-291F1838A892}"/>
              </a:ext>
            </a:extLst>
          </p:cNvPr>
          <p:cNvSpPr>
            <a:spLocks noGrp="1"/>
          </p:cNvSpPr>
          <p:nvPr>
            <p:ph idx="1"/>
          </p:nvPr>
        </p:nvSpPr>
        <p:spPr/>
        <p:txBody>
          <a:bodyPr/>
          <a:lstStyle/>
          <a:p>
            <a:r>
              <a:rPr lang="en-US" b="1" dirty="0"/>
              <a:t>Logistic regression</a:t>
            </a:r>
          </a:p>
          <a:p>
            <a:pPr marL="0" indent="0">
              <a:lnSpc>
                <a:spcPct val="100000"/>
              </a:lnSpc>
              <a:buNone/>
            </a:pPr>
            <a:r>
              <a:rPr lang="en-US" dirty="0"/>
              <a:t>Mostly used in binary classification. Very effective in spam detection and fake news.</a:t>
            </a:r>
            <a:endParaRPr lang="en-US" b="1" dirty="0"/>
          </a:p>
          <a:p>
            <a:pPr marL="0" indent="0">
              <a:lnSpc>
                <a:spcPct val="100000"/>
              </a:lnSpc>
              <a:buNone/>
            </a:pPr>
            <a:r>
              <a:rPr lang="en-US" dirty="0"/>
              <a:t>The core of Logistic Regression lies in the logistic function (sigmoid), which maps the raw prediction scores to a probability between 0 and 1. </a:t>
            </a:r>
            <a:endParaRPr lang="en-US" b="1" dirty="0"/>
          </a:p>
        </p:txBody>
      </p:sp>
      <p:sp>
        <p:nvSpPr>
          <p:cNvPr id="4" name="Footer Placeholder 3">
            <a:extLst>
              <a:ext uri="{FF2B5EF4-FFF2-40B4-BE49-F238E27FC236}">
                <a16:creationId xmlns:a16="http://schemas.microsoft.com/office/drawing/2014/main" id="{12589054-5F81-48CB-BB9E-895CDE6BA00E}"/>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F8799F84-7EB1-428D-93C6-B302BE329AF1}"/>
              </a:ext>
            </a:extLst>
          </p:cNvPr>
          <p:cNvSpPr>
            <a:spLocks noGrp="1"/>
          </p:cNvSpPr>
          <p:nvPr>
            <p:ph type="sldNum" sz="quarter" idx="12"/>
          </p:nvPr>
        </p:nvSpPr>
        <p:spPr/>
        <p:txBody>
          <a:bodyPr/>
          <a:lstStyle/>
          <a:p>
            <a:fld id="{3CABB901-FEEF-48CB-BA25-4A4DC10CE0F8}" type="slidenum">
              <a:rPr lang="en-US" smtClean="0"/>
              <a:pPr/>
              <a:t>10</a:t>
            </a:fld>
            <a:endParaRPr lang="en-US" dirty="0"/>
          </a:p>
        </p:txBody>
      </p:sp>
    </p:spTree>
    <p:extLst>
      <p:ext uri="{BB962C8B-B14F-4D97-AF65-F5344CB8AC3E}">
        <p14:creationId xmlns:p14="http://schemas.microsoft.com/office/powerpoint/2010/main" val="301704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346B-9895-46BF-38B8-EDF005B3983D}"/>
              </a:ext>
            </a:extLst>
          </p:cNvPr>
          <p:cNvSpPr>
            <a:spLocks noGrp="1"/>
          </p:cNvSpPr>
          <p:nvPr>
            <p:ph type="title"/>
          </p:nvPr>
        </p:nvSpPr>
        <p:spPr>
          <a:xfrm>
            <a:off x="838200" y="221456"/>
            <a:ext cx="10515600" cy="1325563"/>
          </a:xfrm>
        </p:spPr>
        <p:txBody>
          <a:bodyPr/>
          <a:lstStyle/>
          <a:p>
            <a:r>
              <a:rPr lang="en-US" b="1" dirty="0"/>
              <a:t>Reason for Choosing Logistic regression</a:t>
            </a:r>
          </a:p>
        </p:txBody>
      </p:sp>
      <p:sp>
        <p:nvSpPr>
          <p:cNvPr id="3" name="Content Placeholder 2">
            <a:extLst>
              <a:ext uri="{FF2B5EF4-FFF2-40B4-BE49-F238E27FC236}">
                <a16:creationId xmlns:a16="http://schemas.microsoft.com/office/drawing/2014/main" id="{BD90EBE3-0E14-8079-AC0A-FE50B88C6D4B}"/>
              </a:ext>
            </a:extLst>
          </p:cNvPr>
          <p:cNvSpPr>
            <a:spLocks noGrp="1"/>
          </p:cNvSpPr>
          <p:nvPr>
            <p:ph idx="1"/>
          </p:nvPr>
        </p:nvSpPr>
        <p:spPr>
          <a:xfrm>
            <a:off x="731520" y="1253331"/>
            <a:ext cx="10515600" cy="4351338"/>
          </a:xfrm>
        </p:spPr>
        <p:txBody>
          <a:bodyPr/>
          <a:lstStyle/>
          <a:p>
            <a:r>
              <a:rPr lang="en-US" dirty="0"/>
              <a:t>In our performance metrics, the accuracy of Logistic Regression is higher than both Naïve Bayes and Gradient Boosting, making it the preferred choice for Nepali fake news detection.</a:t>
            </a:r>
          </a:p>
          <a:p>
            <a:endParaRPr lang="en-US" dirty="0"/>
          </a:p>
        </p:txBody>
      </p:sp>
      <p:sp>
        <p:nvSpPr>
          <p:cNvPr id="4" name="Footer Placeholder 3">
            <a:extLst>
              <a:ext uri="{FF2B5EF4-FFF2-40B4-BE49-F238E27FC236}">
                <a16:creationId xmlns:a16="http://schemas.microsoft.com/office/drawing/2014/main" id="{B89563E1-B666-E106-6993-1C9D7828913B}"/>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32E55C64-FE2E-2CDF-11D6-FFE98E4BED0B}"/>
              </a:ext>
            </a:extLst>
          </p:cNvPr>
          <p:cNvSpPr>
            <a:spLocks noGrp="1"/>
          </p:cNvSpPr>
          <p:nvPr>
            <p:ph type="sldNum" sz="quarter" idx="12"/>
          </p:nvPr>
        </p:nvSpPr>
        <p:spPr/>
        <p:txBody>
          <a:bodyPr/>
          <a:lstStyle/>
          <a:p>
            <a:fld id="{3CABB901-FEEF-48CB-BA25-4A4DC10CE0F8}" type="slidenum">
              <a:rPr lang="en-US" smtClean="0"/>
              <a:pPr/>
              <a:t>11</a:t>
            </a:fld>
            <a:endParaRPr lang="en-US" dirty="0"/>
          </a:p>
        </p:txBody>
      </p:sp>
      <p:pic>
        <p:nvPicPr>
          <p:cNvPr id="6" name="Picture 5" descr="A screenshot of a table&#10;&#10;AI-generated content may be incorrect.">
            <a:extLst>
              <a:ext uri="{FF2B5EF4-FFF2-40B4-BE49-F238E27FC236}">
                <a16:creationId xmlns:a16="http://schemas.microsoft.com/office/drawing/2014/main" id="{EC86CBF4-2B35-6601-E754-2DAB1D122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566114"/>
            <a:ext cx="8503920" cy="3790236"/>
          </a:xfrm>
          <a:prstGeom prst="rect">
            <a:avLst/>
          </a:prstGeom>
        </p:spPr>
      </p:pic>
    </p:spTree>
    <p:extLst>
      <p:ext uri="{BB962C8B-B14F-4D97-AF65-F5344CB8AC3E}">
        <p14:creationId xmlns:p14="http://schemas.microsoft.com/office/powerpoint/2010/main" val="346184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29E4-4E6B-4FFB-858D-463A93F3F389}"/>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Expected Outcome</a:t>
            </a:r>
          </a:p>
        </p:txBody>
      </p:sp>
      <p:pic>
        <p:nvPicPr>
          <p:cNvPr id="6" name="Content Placeholder 5">
            <a:extLst>
              <a:ext uri="{FF2B5EF4-FFF2-40B4-BE49-F238E27FC236}">
                <a16:creationId xmlns:a16="http://schemas.microsoft.com/office/drawing/2014/main" id="{0EDD1D0C-D756-481A-B77A-AE627BB4C2F7}"/>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0341" b="20637"/>
          <a:stretch/>
        </p:blipFill>
        <p:spPr bwMode="auto">
          <a:xfrm>
            <a:off x="838200" y="1584035"/>
            <a:ext cx="10515602" cy="4081484"/>
          </a:xfrm>
          <a:prstGeom prst="rect">
            <a:avLst/>
          </a:prstGeom>
          <a:noFill/>
          <a:ln>
            <a:noFill/>
          </a:ln>
          <a:extLst>
            <a:ext uri="{53640926-AAD7-44D8-BBD7-CCE9431645EC}">
              <a14:shadowObscured xmlns:a14="http://schemas.microsoft.com/office/drawing/2010/main"/>
            </a:ext>
          </a:extLst>
        </p:spPr>
      </p:pic>
      <p:sp>
        <p:nvSpPr>
          <p:cNvPr id="4" name="Footer Placeholder 3">
            <a:extLst>
              <a:ext uri="{FF2B5EF4-FFF2-40B4-BE49-F238E27FC236}">
                <a16:creationId xmlns:a16="http://schemas.microsoft.com/office/drawing/2014/main" id="{C4229236-E1EE-48BB-AF94-D2D8500201D9}"/>
              </a:ext>
            </a:extLst>
          </p:cNvPr>
          <p:cNvSpPr>
            <a:spLocks noGrp="1"/>
          </p:cNvSpPr>
          <p:nvPr>
            <p:ph type="ftr" sz="quarter" idx="11"/>
          </p:nvPr>
        </p:nvSpPr>
        <p:spPr/>
        <p:txBody>
          <a:bodyPr/>
          <a:lstStyle/>
          <a:p>
            <a:r>
              <a:rPr lang="en-US" dirty="0"/>
              <a:t>BE Computer</a:t>
            </a:r>
          </a:p>
        </p:txBody>
      </p:sp>
      <p:sp>
        <p:nvSpPr>
          <p:cNvPr id="5" name="Slide Number Placeholder 4">
            <a:extLst>
              <a:ext uri="{FF2B5EF4-FFF2-40B4-BE49-F238E27FC236}">
                <a16:creationId xmlns:a16="http://schemas.microsoft.com/office/drawing/2014/main" id="{C4F1BCBE-62A8-470F-86B8-C0D41D145D21}"/>
              </a:ext>
            </a:extLst>
          </p:cNvPr>
          <p:cNvSpPr>
            <a:spLocks noGrp="1"/>
          </p:cNvSpPr>
          <p:nvPr>
            <p:ph type="sldNum" sz="quarter" idx="12"/>
          </p:nvPr>
        </p:nvSpPr>
        <p:spPr/>
        <p:txBody>
          <a:bodyPr/>
          <a:lstStyle/>
          <a:p>
            <a:fld id="{3CABB901-FEEF-48CB-BA25-4A4DC10CE0F8}" type="slidenum">
              <a:rPr lang="en-US" smtClean="0"/>
              <a:pPr/>
              <a:t>12</a:t>
            </a:fld>
            <a:endParaRPr lang="en-US" dirty="0"/>
          </a:p>
        </p:txBody>
      </p:sp>
    </p:spTree>
    <p:extLst>
      <p:ext uri="{BB962C8B-B14F-4D97-AF65-F5344CB8AC3E}">
        <p14:creationId xmlns:p14="http://schemas.microsoft.com/office/powerpoint/2010/main" val="279113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29E4-4E6B-4FFB-858D-463A93F3F389}"/>
              </a:ext>
            </a:extLst>
          </p:cNvPr>
          <p:cNvSpPr>
            <a:spLocks noGrp="1"/>
          </p:cNvSpPr>
          <p:nvPr>
            <p:ph type="title"/>
          </p:nvPr>
        </p:nvSpPr>
        <p:spPr>
          <a:xfrm>
            <a:off x="838200" y="393489"/>
            <a:ext cx="10515600" cy="1536233"/>
          </a:xfrm>
        </p:spPr>
        <p:txBody>
          <a:bodyPr>
            <a:normAutofit fontScale="90000"/>
          </a:bodyPr>
          <a:lstStyle/>
          <a:p>
            <a:r>
              <a:rPr lang="en-US" sz="4000" b="1" dirty="0">
                <a:latin typeface="Arial" panose="020B0604020202020204" pitchFamily="34" charset="0"/>
                <a:cs typeface="Arial" panose="020B0604020202020204" pitchFamily="34" charset="0"/>
              </a:rPr>
              <a:t>Confusion matrix and ROC curve of our Project</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4229236-E1EE-48BB-AF94-D2D8500201D9}"/>
              </a:ext>
            </a:extLst>
          </p:cNvPr>
          <p:cNvSpPr>
            <a:spLocks noGrp="1"/>
          </p:cNvSpPr>
          <p:nvPr>
            <p:ph type="ftr" sz="quarter" idx="11"/>
          </p:nvPr>
        </p:nvSpPr>
        <p:spPr/>
        <p:txBody>
          <a:bodyPr/>
          <a:lstStyle/>
          <a:p>
            <a:r>
              <a:rPr lang="en-US" dirty="0"/>
              <a:t>BE Computer</a:t>
            </a:r>
          </a:p>
        </p:txBody>
      </p:sp>
      <p:sp>
        <p:nvSpPr>
          <p:cNvPr id="5" name="Slide Number Placeholder 4">
            <a:extLst>
              <a:ext uri="{FF2B5EF4-FFF2-40B4-BE49-F238E27FC236}">
                <a16:creationId xmlns:a16="http://schemas.microsoft.com/office/drawing/2014/main" id="{C4F1BCBE-62A8-470F-86B8-C0D41D145D21}"/>
              </a:ext>
            </a:extLst>
          </p:cNvPr>
          <p:cNvSpPr>
            <a:spLocks noGrp="1"/>
          </p:cNvSpPr>
          <p:nvPr>
            <p:ph type="sldNum" sz="quarter" idx="12"/>
          </p:nvPr>
        </p:nvSpPr>
        <p:spPr>
          <a:xfrm>
            <a:off x="8610600" y="6338420"/>
            <a:ext cx="2743200" cy="365125"/>
          </a:xfrm>
        </p:spPr>
        <p:txBody>
          <a:bodyPr/>
          <a:lstStyle/>
          <a:p>
            <a:fld id="{3CABB901-FEEF-48CB-BA25-4A4DC10CE0F8}" type="slidenum">
              <a:rPr lang="en-US" smtClean="0"/>
              <a:pPr/>
              <a:t>13</a:t>
            </a:fld>
            <a:endParaRPr lang="en-US" dirty="0"/>
          </a:p>
        </p:txBody>
      </p:sp>
      <p:pic>
        <p:nvPicPr>
          <p:cNvPr id="7" name="Picture 6" descr="A yellow and purple squares with numbers&#10;&#10;AI-generated content may be incorrect.">
            <a:extLst>
              <a:ext uri="{FF2B5EF4-FFF2-40B4-BE49-F238E27FC236}">
                <a16:creationId xmlns:a16="http://schemas.microsoft.com/office/drawing/2014/main" id="{43730014-5368-A5A4-287E-A6F08E760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79" y="1690688"/>
            <a:ext cx="5154002" cy="4308680"/>
          </a:xfrm>
          <a:prstGeom prst="rect">
            <a:avLst/>
          </a:prstGeom>
        </p:spPr>
      </p:pic>
      <p:pic>
        <p:nvPicPr>
          <p:cNvPr id="6" name="Picture 5" descr="A graph with a line drawn on it">
            <a:extLst>
              <a:ext uri="{FF2B5EF4-FFF2-40B4-BE49-F238E27FC236}">
                <a16:creationId xmlns:a16="http://schemas.microsoft.com/office/drawing/2014/main" id="{A11FC09E-7816-87A9-181A-9C105AFF3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482" y="1690687"/>
            <a:ext cx="5890725" cy="4308680"/>
          </a:xfrm>
          <a:prstGeom prst="rect">
            <a:avLst/>
          </a:prstGeom>
        </p:spPr>
      </p:pic>
    </p:spTree>
    <p:extLst>
      <p:ext uri="{BB962C8B-B14F-4D97-AF65-F5344CB8AC3E}">
        <p14:creationId xmlns:p14="http://schemas.microsoft.com/office/powerpoint/2010/main" val="253688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2A7C-C6D6-36CE-85F3-CA387DC61666}"/>
              </a:ext>
            </a:extLst>
          </p:cNvPr>
          <p:cNvSpPr>
            <a:spLocks noGrp="1"/>
          </p:cNvSpPr>
          <p:nvPr>
            <p:ph type="title"/>
          </p:nvPr>
        </p:nvSpPr>
        <p:spPr/>
        <p:txBody>
          <a:bodyPr>
            <a:normAutofit/>
          </a:bodyPr>
          <a:lstStyle/>
          <a:p>
            <a:r>
              <a:rPr lang="en-US" sz="3600" b="1" dirty="0"/>
              <a:t>Conclusion</a:t>
            </a:r>
          </a:p>
        </p:txBody>
      </p:sp>
      <p:sp>
        <p:nvSpPr>
          <p:cNvPr id="3" name="Content Placeholder 2">
            <a:extLst>
              <a:ext uri="{FF2B5EF4-FFF2-40B4-BE49-F238E27FC236}">
                <a16:creationId xmlns:a16="http://schemas.microsoft.com/office/drawing/2014/main" id="{FEB3BB08-5227-7054-41FE-59DE12E1153D}"/>
              </a:ext>
            </a:extLst>
          </p:cNvPr>
          <p:cNvSpPr>
            <a:spLocks noGrp="1"/>
          </p:cNvSpPr>
          <p:nvPr>
            <p:ph idx="1"/>
          </p:nvPr>
        </p:nvSpPr>
        <p:spPr>
          <a:xfrm>
            <a:off x="838199" y="1825625"/>
            <a:ext cx="10882745" cy="4351338"/>
          </a:xfrm>
        </p:spPr>
        <p:txBody>
          <a:bodyPr>
            <a:normAutofit/>
          </a:bodyPr>
          <a:lstStyle/>
          <a:p>
            <a:pPr marL="0" indent="0">
              <a:lnSpc>
                <a:spcPct val="100000"/>
              </a:lnSpc>
              <a:buNone/>
            </a:pPr>
            <a:r>
              <a:rPr lang="en-US" dirty="0"/>
              <a:t>Despite achieving high performance with precision, recall, and F1-scores near 99%, the model faces challenges in accurately identifying real news. These limitations stem from linguistic complexities in the Devanagari script, such as variations in word usage, contextual meanings, and the absence of extensive labeled datasets.</a:t>
            </a:r>
          </a:p>
        </p:txBody>
      </p:sp>
      <p:sp>
        <p:nvSpPr>
          <p:cNvPr id="4" name="Footer Placeholder 3">
            <a:extLst>
              <a:ext uri="{FF2B5EF4-FFF2-40B4-BE49-F238E27FC236}">
                <a16:creationId xmlns:a16="http://schemas.microsoft.com/office/drawing/2014/main" id="{28E68F5B-7B73-CB48-DD78-C478C9D3042F}"/>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2A92C027-C5C7-3ADD-C5D2-0A83594D214E}"/>
              </a:ext>
            </a:extLst>
          </p:cNvPr>
          <p:cNvSpPr>
            <a:spLocks noGrp="1"/>
          </p:cNvSpPr>
          <p:nvPr>
            <p:ph type="sldNum" sz="quarter" idx="12"/>
          </p:nvPr>
        </p:nvSpPr>
        <p:spPr/>
        <p:txBody>
          <a:bodyPr/>
          <a:lstStyle/>
          <a:p>
            <a:fld id="{3CABB901-FEEF-48CB-BA25-4A4DC10CE0F8}" type="slidenum">
              <a:rPr lang="en-US" smtClean="0"/>
              <a:pPr/>
              <a:t>14</a:t>
            </a:fld>
            <a:endParaRPr lang="en-US" dirty="0"/>
          </a:p>
        </p:txBody>
      </p:sp>
    </p:spTree>
    <p:extLst>
      <p:ext uri="{BB962C8B-B14F-4D97-AF65-F5344CB8AC3E}">
        <p14:creationId xmlns:p14="http://schemas.microsoft.com/office/powerpoint/2010/main" val="1474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659A-68C0-9896-CBF2-45B20A29457A}"/>
              </a:ext>
            </a:extLst>
          </p:cNvPr>
          <p:cNvSpPr>
            <a:spLocks noGrp="1"/>
          </p:cNvSpPr>
          <p:nvPr>
            <p:ph type="title"/>
          </p:nvPr>
        </p:nvSpPr>
        <p:spPr/>
        <p:txBody>
          <a:bodyPr/>
          <a:lstStyle/>
          <a:p>
            <a:r>
              <a:rPr lang="en-US" dirty="0"/>
              <a:t>Future Extension:</a:t>
            </a:r>
          </a:p>
        </p:txBody>
      </p:sp>
      <p:sp>
        <p:nvSpPr>
          <p:cNvPr id="3" name="Content Placeholder 2">
            <a:extLst>
              <a:ext uri="{FF2B5EF4-FFF2-40B4-BE49-F238E27FC236}">
                <a16:creationId xmlns:a16="http://schemas.microsoft.com/office/drawing/2014/main" id="{13132652-962E-499E-513A-49BB5BD7963D}"/>
              </a:ext>
            </a:extLst>
          </p:cNvPr>
          <p:cNvSpPr>
            <a:spLocks noGrp="1"/>
          </p:cNvSpPr>
          <p:nvPr>
            <p:ph idx="1"/>
          </p:nvPr>
        </p:nvSpPr>
        <p:spPr>
          <a:xfrm>
            <a:off x="838200" y="1825625"/>
            <a:ext cx="10982498" cy="4351338"/>
          </a:xfrm>
        </p:spPr>
        <p:txBody>
          <a:bodyPr/>
          <a:lstStyle/>
          <a:p>
            <a:r>
              <a:rPr lang="en-US" dirty="0"/>
              <a:t>Automate data collection and preprocessing to keep the dataset updated continuously.</a:t>
            </a:r>
          </a:p>
          <a:p>
            <a:r>
              <a:rPr lang="en-US" dirty="0"/>
              <a:t>Enhance text preprocessing by exploring advanced Devanagari script tokenization, stemming, and lemmatization techniques.</a:t>
            </a:r>
          </a:p>
          <a:p>
            <a:r>
              <a:rPr lang="en-US" dirty="0"/>
              <a:t>Train the model on a larger, diverse dataset to improve accuracy and generalization.</a:t>
            </a:r>
          </a:p>
          <a:p>
            <a:r>
              <a:rPr lang="en-US" dirty="0"/>
              <a:t>Train the model on a larger, diverse dataset to improve accuracy and generalization.</a:t>
            </a:r>
          </a:p>
        </p:txBody>
      </p:sp>
      <p:sp>
        <p:nvSpPr>
          <p:cNvPr id="4" name="Footer Placeholder 3">
            <a:extLst>
              <a:ext uri="{FF2B5EF4-FFF2-40B4-BE49-F238E27FC236}">
                <a16:creationId xmlns:a16="http://schemas.microsoft.com/office/drawing/2014/main" id="{FFA70AD2-A4BE-F714-D936-C14653A4FF6A}"/>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5C69794D-F22D-97D9-5412-9CA6DBBCADBA}"/>
              </a:ext>
            </a:extLst>
          </p:cNvPr>
          <p:cNvSpPr>
            <a:spLocks noGrp="1"/>
          </p:cNvSpPr>
          <p:nvPr>
            <p:ph type="sldNum" sz="quarter" idx="12"/>
          </p:nvPr>
        </p:nvSpPr>
        <p:spPr/>
        <p:txBody>
          <a:bodyPr/>
          <a:lstStyle/>
          <a:p>
            <a:fld id="{3CABB901-FEEF-48CB-BA25-4A4DC10CE0F8}" type="slidenum">
              <a:rPr lang="en-US" smtClean="0"/>
              <a:pPr/>
              <a:t>15</a:t>
            </a:fld>
            <a:endParaRPr lang="en-US" dirty="0"/>
          </a:p>
        </p:txBody>
      </p:sp>
    </p:spTree>
    <p:extLst>
      <p:ext uri="{BB962C8B-B14F-4D97-AF65-F5344CB8AC3E}">
        <p14:creationId xmlns:p14="http://schemas.microsoft.com/office/powerpoint/2010/main" val="30536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29E4-4E6B-4FFB-858D-463A93F3F389}"/>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03CD4ADD-0CC1-48EB-A6B6-5168788E1F88}"/>
              </a:ext>
            </a:extLst>
          </p:cNvPr>
          <p:cNvSpPr>
            <a:spLocks noGrp="1"/>
          </p:cNvSpPr>
          <p:nvPr>
            <p:ph idx="1"/>
          </p:nvPr>
        </p:nvSpPr>
        <p:spPr>
          <a:xfrm>
            <a:off x="838200" y="1366372"/>
            <a:ext cx="10430435" cy="4944782"/>
          </a:xfrm>
        </p:spPr>
        <p:txBody>
          <a:bodyPr>
            <a:normAutofit fontScale="85000" lnSpcReduction="20000"/>
          </a:bodyPr>
          <a:lstStyle/>
          <a:p>
            <a:pPr marL="0" indent="0">
              <a:buNone/>
            </a:pPr>
            <a:r>
              <a:rPr lang="en-US" dirty="0"/>
              <a:t>[1] </a:t>
            </a:r>
            <a:r>
              <a:rPr lang="en-US" dirty="0" err="1"/>
              <a:t>Soniya</a:t>
            </a:r>
            <a:r>
              <a:rPr lang="en-US" dirty="0"/>
              <a:t> C J And </a:t>
            </a:r>
            <a:r>
              <a:rPr lang="en-US" dirty="0" err="1"/>
              <a:t>Shrihari</a:t>
            </a:r>
            <a:r>
              <a:rPr lang="en-US" dirty="0"/>
              <a:t> M R</a:t>
            </a:r>
            <a:r>
              <a:rPr lang="en-US" b="1" dirty="0"/>
              <a:t> </a:t>
            </a:r>
            <a:r>
              <a:rPr lang="en-US" dirty="0"/>
              <a:t>on fake news detection.</a:t>
            </a:r>
          </a:p>
          <a:p>
            <a:pPr marL="0" indent="0">
              <a:buNone/>
            </a:pPr>
            <a:r>
              <a:rPr lang="en-US" u="sng" dirty="0">
                <a:hlinkClick r:id="rId2">
                  <a:extLst>
                    <a:ext uri="{A12FA001-AC4F-418D-AE19-62706E023703}">
                      <ahyp:hlinkClr xmlns:ahyp="http://schemas.microsoft.com/office/drawing/2018/hyperlinkcolor" val="tx"/>
                    </a:ext>
                  </a:extLst>
                </a:hlinkClick>
              </a:rPr>
              <a:t>https://sjcit.ac.in/wp-content/uploads/2022/11/1SJ18CS098-soniya-cj-1.pdf</a:t>
            </a:r>
            <a:endParaRPr lang="en-US" dirty="0"/>
          </a:p>
          <a:p>
            <a:pPr marL="0" indent="0">
              <a:buNone/>
            </a:pPr>
            <a:r>
              <a:rPr lang="en-US" u="sng" dirty="0"/>
              <a:t>[2] </a:t>
            </a:r>
            <a:r>
              <a:rPr lang="en-US" dirty="0" err="1"/>
              <a:t>Birunda</a:t>
            </a:r>
            <a:r>
              <a:rPr lang="en-US" dirty="0"/>
              <a:t> S. S., &amp; Devi R. K. (2021). A Novel Score-Based Multi-Source Fake News Detection using Gradient Boosting Algorithm.</a:t>
            </a:r>
          </a:p>
          <a:p>
            <a:pPr marL="0" indent="0">
              <a:buNone/>
            </a:pPr>
            <a:r>
              <a:rPr lang="en-US" u="sng" dirty="0"/>
              <a:t> </a:t>
            </a:r>
            <a:r>
              <a:rPr lang="en-US" u="sng" dirty="0">
                <a:hlinkClick r:id="rId3">
                  <a:extLst>
                    <a:ext uri="{A12FA001-AC4F-418D-AE19-62706E023703}">
                      <ahyp:hlinkClr xmlns:ahyp="http://schemas.microsoft.com/office/drawing/2018/hyperlinkcolor" val="tx"/>
                    </a:ext>
                  </a:extLst>
                </a:hlinkClick>
              </a:rPr>
              <a:t>https://sist.sathyabama.ac.in/sist_naac/documents/1.3.4/b.e-cse-batchno-214.pdf</a:t>
            </a:r>
            <a:endParaRPr lang="en-US" dirty="0"/>
          </a:p>
          <a:p>
            <a:pPr marL="0" indent="0">
              <a:buNone/>
            </a:pPr>
            <a:r>
              <a:rPr lang="en-US" u="sng" dirty="0"/>
              <a:t>[3] </a:t>
            </a:r>
            <a:r>
              <a:rPr lang="en-US" dirty="0" err="1"/>
              <a:t>Birunda</a:t>
            </a:r>
            <a:r>
              <a:rPr lang="en-US" dirty="0"/>
              <a:t> S. S., &amp; Devi R. K. (2021). A Novel Score-Based Multi-Source Fake News Detection using Gradient Boosting Algorithm.</a:t>
            </a:r>
          </a:p>
          <a:p>
            <a:pPr marL="0" indent="0">
              <a:buNone/>
            </a:pPr>
            <a:r>
              <a:rPr lang="en-US" u="sng" dirty="0">
                <a:hlinkClick r:id="rId4">
                  <a:extLst>
                    <a:ext uri="{A12FA001-AC4F-418D-AE19-62706E023703}">
                      <ahyp:hlinkClr xmlns:ahyp="http://schemas.microsoft.com/office/drawing/2018/hyperlinkcolor" val="tx"/>
                    </a:ext>
                  </a:extLst>
                </a:hlinkClick>
              </a:rPr>
              <a:t>https://www.researchgate.net/publication/350936038_A_Novel_Score-Based_Multi-Source_Fake_News_Detection_using_Gradient_Boosting_Algorithm</a:t>
            </a:r>
            <a:endParaRPr lang="en-US" dirty="0"/>
          </a:p>
          <a:p>
            <a:pPr marL="0" indent="0">
              <a:buNone/>
            </a:pPr>
            <a:r>
              <a:rPr lang="en-US" dirty="0"/>
              <a:t>[4] </a:t>
            </a:r>
            <a:r>
              <a:rPr lang="en-US" u="sng" dirty="0">
                <a:hlinkClick r:id="rId5">
                  <a:extLst>
                    <a:ext uri="{A12FA001-AC4F-418D-AE19-62706E023703}">
                      <ahyp:hlinkClr xmlns:ahyp="http://schemas.microsoft.com/office/drawing/2018/hyperlinkcolor" val="tx"/>
                    </a:ext>
                  </a:extLst>
                </a:hlinkClick>
              </a:rPr>
              <a:t>https://youtu.be/f7ckMaEJvh4?si=GLAYHs4qyomC67Db</a:t>
            </a:r>
            <a:endParaRPr lang="en-US" dirty="0"/>
          </a:p>
          <a:p>
            <a:pPr marL="0" indent="0">
              <a:buNone/>
            </a:pPr>
            <a:r>
              <a:rPr lang="en-US" dirty="0"/>
              <a:t>[5] </a:t>
            </a:r>
            <a:r>
              <a:rPr lang="en-US" u="sng" dirty="0">
                <a:hlinkClick r:id="rId6">
                  <a:extLst>
                    <a:ext uri="{A12FA001-AC4F-418D-AE19-62706E023703}">
                      <ahyp:hlinkClr xmlns:ahyp="http://schemas.microsoft.com/office/drawing/2018/hyperlinkcolor" val="tx"/>
                    </a:ext>
                  </a:extLst>
                </a:hlinkClick>
              </a:rPr>
              <a:t>https://www.scribd.com/document/605810234/Fake-News-Detection-report</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C4229236-E1EE-48BB-AF94-D2D8500201D9}"/>
              </a:ext>
            </a:extLst>
          </p:cNvPr>
          <p:cNvSpPr>
            <a:spLocks noGrp="1"/>
          </p:cNvSpPr>
          <p:nvPr>
            <p:ph type="ftr" sz="quarter" idx="11"/>
          </p:nvPr>
        </p:nvSpPr>
        <p:spPr/>
        <p:txBody>
          <a:bodyPr/>
          <a:lstStyle/>
          <a:p>
            <a:r>
              <a:rPr lang="en-US" dirty="0"/>
              <a:t>BE Computer</a:t>
            </a:r>
          </a:p>
        </p:txBody>
      </p:sp>
      <p:sp>
        <p:nvSpPr>
          <p:cNvPr id="5" name="Slide Number Placeholder 4">
            <a:extLst>
              <a:ext uri="{FF2B5EF4-FFF2-40B4-BE49-F238E27FC236}">
                <a16:creationId xmlns:a16="http://schemas.microsoft.com/office/drawing/2014/main" id="{C4F1BCBE-62A8-470F-86B8-C0D41D145D21}"/>
              </a:ext>
            </a:extLst>
          </p:cNvPr>
          <p:cNvSpPr>
            <a:spLocks noGrp="1"/>
          </p:cNvSpPr>
          <p:nvPr>
            <p:ph type="sldNum" sz="quarter" idx="12"/>
          </p:nvPr>
        </p:nvSpPr>
        <p:spPr/>
        <p:txBody>
          <a:bodyPr/>
          <a:lstStyle/>
          <a:p>
            <a:fld id="{3CABB901-FEEF-48CB-BA25-4A4DC10CE0F8}" type="slidenum">
              <a:rPr lang="en-US" smtClean="0"/>
              <a:pPr/>
              <a:t>16</a:t>
            </a:fld>
            <a:endParaRPr lang="en-US" dirty="0"/>
          </a:p>
        </p:txBody>
      </p:sp>
    </p:spTree>
    <p:extLst>
      <p:ext uri="{BB962C8B-B14F-4D97-AF65-F5344CB8AC3E}">
        <p14:creationId xmlns:p14="http://schemas.microsoft.com/office/powerpoint/2010/main" val="337966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81BFE4-D5E0-43BD-B1D9-DFA7BD264969}"/>
              </a:ext>
            </a:extLst>
          </p:cNvPr>
          <p:cNvSpPr txBox="1"/>
          <p:nvPr/>
        </p:nvSpPr>
        <p:spPr>
          <a:xfrm>
            <a:off x="1949823" y="3044279"/>
            <a:ext cx="8292353"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38117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521E-8D9A-4D88-B0A5-99F4755E9EA5}"/>
              </a:ext>
            </a:extLst>
          </p:cNvPr>
          <p:cNvSpPr>
            <a:spLocks noGrp="1"/>
          </p:cNvSpPr>
          <p:nvPr>
            <p:ph type="title"/>
          </p:nvPr>
        </p:nvSpPr>
        <p:spPr>
          <a:xfrm>
            <a:off x="634253" y="246856"/>
            <a:ext cx="10923494" cy="1006475"/>
          </a:xfrm>
        </p:spPr>
        <p:txBody>
          <a:bodyPr>
            <a:normAutofit/>
          </a:bodyPr>
          <a:lstStyle/>
          <a:p>
            <a:r>
              <a:rPr lang="en-US" sz="3600"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9AF584FB-3A1E-4619-A66B-48174F61ACA6}"/>
              </a:ext>
            </a:extLst>
          </p:cNvPr>
          <p:cNvSpPr>
            <a:spLocks noGrp="1"/>
          </p:cNvSpPr>
          <p:nvPr>
            <p:ph idx="1"/>
          </p:nvPr>
        </p:nvSpPr>
        <p:spPr>
          <a:xfrm>
            <a:off x="838200" y="1289190"/>
            <a:ext cx="10515600" cy="4699234"/>
          </a:xfrm>
        </p:spPr>
        <p:txBody>
          <a:bodyPr>
            <a:noAutofit/>
          </a:bodyPr>
          <a:lstStyle/>
          <a:p>
            <a:r>
              <a:rPr lang="en-US" dirty="0">
                <a:latin typeface="Arial" panose="020B0604020202020204" pitchFamily="34" charset="0"/>
                <a:cs typeface="Arial" panose="020B0604020202020204" pitchFamily="34" charset="0"/>
              </a:rPr>
              <a:t>Introduction</a:t>
            </a:r>
          </a:p>
          <a:p>
            <a:r>
              <a:rPr lang="en-US" dirty="0">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Objective</a:t>
            </a:r>
          </a:p>
          <a:p>
            <a:r>
              <a:rPr lang="en-US" dirty="0">
                <a:latin typeface="Arial" panose="020B0604020202020204" pitchFamily="34" charset="0"/>
                <a:cs typeface="Arial" panose="020B0604020202020204" pitchFamily="34" charset="0"/>
              </a:rPr>
              <a:t>Literature Review</a:t>
            </a:r>
          </a:p>
          <a:p>
            <a:r>
              <a:rPr lang="en-US" dirty="0">
                <a:latin typeface="Arial" panose="020B0604020202020204" pitchFamily="34" charset="0"/>
                <a:cs typeface="Arial" panose="020B0604020202020204" pitchFamily="34" charset="0"/>
              </a:rPr>
              <a:t>Methodology</a:t>
            </a:r>
          </a:p>
          <a:p>
            <a:r>
              <a:rPr lang="en-US" dirty="0">
                <a:latin typeface="Arial" panose="020B0604020202020204" pitchFamily="34" charset="0"/>
                <a:cs typeface="Arial" panose="020B0604020202020204" pitchFamily="34" charset="0"/>
              </a:rPr>
              <a:t>Evaluation/Testing</a:t>
            </a:r>
          </a:p>
          <a:p>
            <a:r>
              <a:rPr lang="en-US" dirty="0">
                <a:latin typeface="Arial" panose="020B0604020202020204" pitchFamily="34" charset="0"/>
                <a:cs typeface="Arial" panose="020B0604020202020204" pitchFamily="34" charset="0"/>
              </a:rPr>
              <a:t>Result and Discussion </a:t>
            </a:r>
          </a:p>
          <a:p>
            <a:r>
              <a:rPr lang="en-US" dirty="0">
                <a:latin typeface="Arial" panose="020B0604020202020204" pitchFamily="34" charset="0"/>
                <a:cs typeface="Arial" panose="020B0604020202020204" pitchFamily="34" charset="0"/>
              </a:rPr>
              <a:t>Conclusion</a:t>
            </a:r>
          </a:p>
          <a:p>
            <a:r>
              <a:rPr lang="en-US" dirty="0">
                <a:latin typeface="Arial" panose="020B0604020202020204" pitchFamily="34" charset="0"/>
                <a:cs typeface="Arial" panose="020B0604020202020204" pitchFamily="34" charset="0"/>
              </a:rPr>
              <a:t>References </a:t>
            </a:r>
          </a:p>
        </p:txBody>
      </p:sp>
      <p:sp>
        <p:nvSpPr>
          <p:cNvPr id="4" name="Footer Placeholder 3">
            <a:extLst>
              <a:ext uri="{FF2B5EF4-FFF2-40B4-BE49-F238E27FC236}">
                <a16:creationId xmlns:a16="http://schemas.microsoft.com/office/drawing/2014/main" id="{CA48ED43-CED1-4386-B874-CF4558788B49}"/>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C5AE1F7E-4154-4835-850F-8FC14F65E254}"/>
              </a:ext>
            </a:extLst>
          </p:cNvPr>
          <p:cNvSpPr>
            <a:spLocks noGrp="1"/>
          </p:cNvSpPr>
          <p:nvPr>
            <p:ph type="sldNum" sz="quarter" idx="12"/>
          </p:nvPr>
        </p:nvSpPr>
        <p:spPr/>
        <p:txBody>
          <a:bodyPr/>
          <a:lstStyle/>
          <a:p>
            <a:fld id="{3CABB901-FEEF-48CB-BA25-4A4DC10CE0F8}" type="slidenum">
              <a:rPr lang="en-US" smtClean="0"/>
              <a:pPr/>
              <a:t>2</a:t>
            </a:fld>
            <a:endParaRPr lang="en-US" dirty="0"/>
          </a:p>
        </p:txBody>
      </p:sp>
    </p:spTree>
    <p:extLst>
      <p:ext uri="{BB962C8B-B14F-4D97-AF65-F5344CB8AC3E}">
        <p14:creationId xmlns:p14="http://schemas.microsoft.com/office/powerpoint/2010/main" val="19262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C4CD-3B25-400B-9255-CBDEA71A36A5}"/>
              </a:ext>
            </a:extLst>
          </p:cNvPr>
          <p:cNvSpPr>
            <a:spLocks noGrp="1"/>
          </p:cNvSpPr>
          <p:nvPr>
            <p:ph type="title"/>
          </p:nvPr>
        </p:nvSpPr>
        <p:spPr>
          <a:xfrm>
            <a:off x="838200" y="383055"/>
            <a:ext cx="10515600" cy="1325563"/>
          </a:xfrm>
        </p:spPr>
        <p:txBody>
          <a:bodyPr>
            <a:normAutofit/>
          </a:bodyPr>
          <a:lstStyle/>
          <a:p>
            <a:r>
              <a:rPr lang="en-US" sz="3600" b="1" dirty="0">
                <a:latin typeface="Arial" panose="020B0604020202020204" pitchFamily="34" charset="0"/>
                <a:cs typeface="Arial" panose="020B0604020202020204" pitchFamily="34" charset="0"/>
              </a:rPr>
              <a:t>Introduction/Background</a:t>
            </a:r>
          </a:p>
        </p:txBody>
      </p:sp>
      <p:sp>
        <p:nvSpPr>
          <p:cNvPr id="3" name="Content Placeholder 2">
            <a:extLst>
              <a:ext uri="{FF2B5EF4-FFF2-40B4-BE49-F238E27FC236}">
                <a16:creationId xmlns:a16="http://schemas.microsoft.com/office/drawing/2014/main" id="{F93C7D67-C21C-432F-9FC6-E1F8A51C0ED5}"/>
              </a:ext>
            </a:extLst>
          </p:cNvPr>
          <p:cNvSpPr>
            <a:spLocks noGrp="1"/>
          </p:cNvSpPr>
          <p:nvPr>
            <p:ph idx="1"/>
          </p:nvPr>
        </p:nvSpPr>
        <p:spPr>
          <a:xfrm>
            <a:off x="838200" y="1708618"/>
            <a:ext cx="10799618" cy="4476563"/>
          </a:xfrm>
        </p:spPr>
        <p:txBody>
          <a:bodyPr/>
          <a:lstStyle/>
          <a:p>
            <a:r>
              <a:rPr lang="en-US" dirty="0"/>
              <a:t>Fake news includes fabricated stories, propaganda, and misleading headlines.</a:t>
            </a:r>
          </a:p>
          <a:p>
            <a:r>
              <a:rPr lang="en-US" dirty="0"/>
              <a:t>Social media amplifies misleading content, affecting public trust in media.</a:t>
            </a:r>
          </a:p>
          <a:p>
            <a:r>
              <a:rPr lang="en-US" dirty="0"/>
              <a:t>Misinformation spreads rapidly due to high user engagement on social platforms.</a:t>
            </a:r>
          </a:p>
          <a:p>
            <a:r>
              <a:rPr lang="en-US" dirty="0"/>
              <a:t>Fake news can change people's opinions, cause fights, and weaken democracy.</a:t>
            </a:r>
          </a:p>
        </p:txBody>
      </p:sp>
      <p:sp>
        <p:nvSpPr>
          <p:cNvPr id="4" name="Footer Placeholder 3">
            <a:extLst>
              <a:ext uri="{FF2B5EF4-FFF2-40B4-BE49-F238E27FC236}">
                <a16:creationId xmlns:a16="http://schemas.microsoft.com/office/drawing/2014/main" id="{84971C17-288A-4D1D-85BA-C4096C309D5F}"/>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9559CAE6-7D89-4955-9ABA-082B878739D1}"/>
              </a:ext>
            </a:extLst>
          </p:cNvPr>
          <p:cNvSpPr>
            <a:spLocks noGrp="1"/>
          </p:cNvSpPr>
          <p:nvPr>
            <p:ph type="sldNum" sz="quarter" idx="12"/>
          </p:nvPr>
        </p:nvSpPr>
        <p:spPr/>
        <p:txBody>
          <a:bodyPr/>
          <a:lstStyle/>
          <a:p>
            <a:fld id="{3CABB901-FEEF-48CB-BA25-4A4DC10CE0F8}" type="slidenum">
              <a:rPr lang="en-US" smtClean="0"/>
              <a:pPr/>
              <a:t>3</a:t>
            </a:fld>
            <a:endParaRPr lang="en-US" dirty="0"/>
          </a:p>
        </p:txBody>
      </p:sp>
    </p:spTree>
    <p:extLst>
      <p:ext uri="{BB962C8B-B14F-4D97-AF65-F5344CB8AC3E}">
        <p14:creationId xmlns:p14="http://schemas.microsoft.com/office/powerpoint/2010/main" val="180284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A32C-053D-4827-B252-FEB1D5457475}"/>
              </a:ext>
            </a:extLst>
          </p:cNvPr>
          <p:cNvSpPr>
            <a:spLocks noGrp="1"/>
          </p:cNvSpPr>
          <p:nvPr>
            <p:ph type="title"/>
          </p:nvPr>
        </p:nvSpPr>
        <p:spPr>
          <a:xfrm>
            <a:off x="838200" y="329266"/>
            <a:ext cx="10515600" cy="1325563"/>
          </a:xfrm>
        </p:spPr>
        <p:txBody>
          <a:bodyPr/>
          <a:lstStyle/>
          <a:p>
            <a:r>
              <a:rPr lang="en-US" b="1"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CB59E496-7249-4998-B1CA-BDF66C0C1199}"/>
              </a:ext>
            </a:extLst>
          </p:cNvPr>
          <p:cNvSpPr>
            <a:spLocks noGrp="1"/>
          </p:cNvSpPr>
          <p:nvPr>
            <p:ph idx="1"/>
          </p:nvPr>
        </p:nvSpPr>
        <p:spPr>
          <a:xfrm>
            <a:off x="624840" y="1654828"/>
            <a:ext cx="10515599" cy="4128755"/>
          </a:xfrm>
        </p:spPr>
        <p:txBody>
          <a:bodyPr/>
          <a:lstStyle/>
          <a:p>
            <a:pPr algn="just">
              <a:lnSpc>
                <a:spcPct val="100000"/>
              </a:lnSpc>
            </a:pPr>
            <a:r>
              <a:rPr lang="en-US" dirty="0"/>
              <a:t>With the current usage of social media platforms, consumers are creating and sharing more information than ever before, some of which are misleading with no relevance to reality.</a:t>
            </a:r>
          </a:p>
          <a:p>
            <a:pPr marL="0" indent="0">
              <a:buNone/>
            </a:pPr>
            <a:endParaRPr lang="en-US" dirty="0"/>
          </a:p>
        </p:txBody>
      </p:sp>
      <p:sp>
        <p:nvSpPr>
          <p:cNvPr id="4" name="Footer Placeholder 3">
            <a:extLst>
              <a:ext uri="{FF2B5EF4-FFF2-40B4-BE49-F238E27FC236}">
                <a16:creationId xmlns:a16="http://schemas.microsoft.com/office/drawing/2014/main" id="{0BC26518-1839-4330-96C0-2DC4DC332D06}"/>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458F9E0F-0563-41D9-B7DD-66C101CBE033}"/>
              </a:ext>
            </a:extLst>
          </p:cNvPr>
          <p:cNvSpPr>
            <a:spLocks noGrp="1"/>
          </p:cNvSpPr>
          <p:nvPr>
            <p:ph type="sldNum" sz="quarter" idx="12"/>
          </p:nvPr>
        </p:nvSpPr>
        <p:spPr/>
        <p:txBody>
          <a:bodyPr/>
          <a:lstStyle/>
          <a:p>
            <a:fld id="{3CABB901-FEEF-48CB-BA25-4A4DC10CE0F8}" type="slidenum">
              <a:rPr lang="en-US" smtClean="0"/>
              <a:pPr/>
              <a:t>4</a:t>
            </a:fld>
            <a:endParaRPr lang="en-US" dirty="0"/>
          </a:p>
        </p:txBody>
      </p:sp>
    </p:spTree>
    <p:extLst>
      <p:ext uri="{BB962C8B-B14F-4D97-AF65-F5344CB8AC3E}">
        <p14:creationId xmlns:p14="http://schemas.microsoft.com/office/powerpoint/2010/main" val="280861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AC20-C6E3-41CD-A56D-5E00FD95492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Objective</a:t>
            </a:r>
          </a:p>
        </p:txBody>
      </p:sp>
      <p:sp>
        <p:nvSpPr>
          <p:cNvPr id="3" name="Content Placeholder 2">
            <a:extLst>
              <a:ext uri="{FF2B5EF4-FFF2-40B4-BE49-F238E27FC236}">
                <a16:creationId xmlns:a16="http://schemas.microsoft.com/office/drawing/2014/main" id="{07EF2BA4-6E55-49EC-87D8-46AF37D1DA4A}"/>
              </a:ext>
            </a:extLst>
          </p:cNvPr>
          <p:cNvSpPr>
            <a:spLocks noGrp="1"/>
          </p:cNvSpPr>
          <p:nvPr>
            <p:ph idx="1"/>
          </p:nvPr>
        </p:nvSpPr>
        <p:spPr>
          <a:xfrm>
            <a:off x="838200" y="1816660"/>
            <a:ext cx="10165080" cy="4402712"/>
          </a:xfrm>
        </p:spPr>
        <p:txBody>
          <a:bodyPr>
            <a:normAutofit/>
          </a:bodyPr>
          <a:lstStyle/>
          <a:p>
            <a:r>
              <a:rPr lang="en-US" kern="100" dirty="0">
                <a:latin typeface="Times New Roman" panose="02020603050405020304" pitchFamily="18" charset="0"/>
                <a:ea typeface="Times New Roman" panose="02020603050405020304" pitchFamily="18" charset="0"/>
              </a:rPr>
              <a:t>To</a:t>
            </a:r>
            <a:r>
              <a:rPr lang="en-US" kern="100" dirty="0">
                <a:effectLst/>
                <a:latin typeface="Times New Roman" panose="02020603050405020304" pitchFamily="18" charset="0"/>
                <a:ea typeface="Times New Roman" panose="02020603050405020304" pitchFamily="18" charset="0"/>
              </a:rPr>
              <a:t> address the spread of fake news by applying machine learning algorithms with (NLP).</a:t>
            </a:r>
          </a:p>
        </p:txBody>
      </p:sp>
      <p:sp>
        <p:nvSpPr>
          <p:cNvPr id="4" name="Footer Placeholder 3">
            <a:extLst>
              <a:ext uri="{FF2B5EF4-FFF2-40B4-BE49-F238E27FC236}">
                <a16:creationId xmlns:a16="http://schemas.microsoft.com/office/drawing/2014/main" id="{B2B70A9B-6668-4211-9335-9BDC2AEA209D}"/>
              </a:ext>
            </a:extLst>
          </p:cNvPr>
          <p:cNvSpPr>
            <a:spLocks noGrp="1"/>
          </p:cNvSpPr>
          <p:nvPr>
            <p:ph type="ftr" sz="quarter" idx="11"/>
          </p:nvPr>
        </p:nvSpPr>
        <p:spPr/>
        <p:txBody>
          <a:bodyPr/>
          <a:lstStyle/>
          <a:p>
            <a:r>
              <a:rPr lang="en-US"/>
              <a:t>BE Computer</a:t>
            </a:r>
            <a:endParaRPr lang="en-US" dirty="0"/>
          </a:p>
        </p:txBody>
      </p:sp>
      <p:sp>
        <p:nvSpPr>
          <p:cNvPr id="5" name="Slide Number Placeholder 4">
            <a:extLst>
              <a:ext uri="{FF2B5EF4-FFF2-40B4-BE49-F238E27FC236}">
                <a16:creationId xmlns:a16="http://schemas.microsoft.com/office/drawing/2014/main" id="{CB85B7FB-45B4-4E36-A47A-61298C06E595}"/>
              </a:ext>
            </a:extLst>
          </p:cNvPr>
          <p:cNvSpPr>
            <a:spLocks noGrp="1"/>
          </p:cNvSpPr>
          <p:nvPr>
            <p:ph type="sldNum" sz="quarter" idx="12"/>
          </p:nvPr>
        </p:nvSpPr>
        <p:spPr/>
        <p:txBody>
          <a:bodyPr/>
          <a:lstStyle/>
          <a:p>
            <a:fld id="{3CABB901-FEEF-48CB-BA25-4A4DC10CE0F8}" type="slidenum">
              <a:rPr lang="en-US" smtClean="0"/>
              <a:pPr/>
              <a:t>5</a:t>
            </a:fld>
            <a:endParaRPr lang="en-US" dirty="0"/>
          </a:p>
        </p:txBody>
      </p:sp>
    </p:spTree>
    <p:extLst>
      <p:ext uri="{BB962C8B-B14F-4D97-AF65-F5344CB8AC3E}">
        <p14:creationId xmlns:p14="http://schemas.microsoft.com/office/powerpoint/2010/main" val="72547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29E4-4E6B-4FFB-858D-463A93F3F389}"/>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03CD4ADD-0CC1-48EB-A6B6-5168788E1F88}"/>
              </a:ext>
            </a:extLst>
          </p:cNvPr>
          <p:cNvSpPr>
            <a:spLocks noGrp="1"/>
          </p:cNvSpPr>
          <p:nvPr>
            <p:ph idx="1"/>
          </p:nvPr>
        </p:nvSpPr>
        <p:spPr>
          <a:xfrm>
            <a:off x="838200" y="1366371"/>
            <a:ext cx="9936480" cy="4989979"/>
          </a:xfrm>
        </p:spPr>
        <p:txBody>
          <a:bodyPr>
            <a:normAutofit/>
          </a:bodyPr>
          <a:lstStyle/>
          <a:p>
            <a:r>
              <a:rPr lang="en-US" dirty="0"/>
              <a:t> Soniya C. J. &amp; </a:t>
            </a:r>
            <a:r>
              <a:rPr lang="en-US" dirty="0" err="1"/>
              <a:t>Shrihari</a:t>
            </a:r>
            <a:r>
              <a:rPr lang="en-US" dirty="0"/>
              <a:t> M. R. (2020). Fake news detection using AI, NLP, and ML techniques.</a:t>
            </a:r>
            <a:endParaRPr lang="en-US" b="1" dirty="0"/>
          </a:p>
          <a:p>
            <a:r>
              <a:rPr lang="en-US" b="1" dirty="0"/>
              <a:t>Objectives of Reviewed Project:</a:t>
            </a:r>
            <a:endParaRPr lang="en-US" dirty="0"/>
          </a:p>
          <a:p>
            <a:pPr lvl="1"/>
            <a:r>
              <a:rPr lang="en-US" sz="2800" dirty="0"/>
              <a:t>To classify online news articles as either fake or real using AI, NLP, and ML techniques.</a:t>
            </a:r>
          </a:p>
          <a:p>
            <a:r>
              <a:rPr lang="en-US" b="1" dirty="0"/>
              <a:t>Final Findings of Reviewed Project:</a:t>
            </a:r>
            <a:endParaRPr lang="en-US" dirty="0"/>
          </a:p>
          <a:p>
            <a:pPr lvl="1"/>
            <a:r>
              <a:rPr lang="en-US" sz="2800" dirty="0"/>
              <a:t>Successfully performed binary classification on various online news articles, demonstrating the potential of AI-driven solutions in fake news detection.</a:t>
            </a:r>
          </a:p>
        </p:txBody>
      </p:sp>
      <p:sp>
        <p:nvSpPr>
          <p:cNvPr id="4" name="Footer Placeholder 3">
            <a:extLst>
              <a:ext uri="{FF2B5EF4-FFF2-40B4-BE49-F238E27FC236}">
                <a16:creationId xmlns:a16="http://schemas.microsoft.com/office/drawing/2014/main" id="{C4229236-E1EE-48BB-AF94-D2D8500201D9}"/>
              </a:ext>
            </a:extLst>
          </p:cNvPr>
          <p:cNvSpPr>
            <a:spLocks noGrp="1"/>
          </p:cNvSpPr>
          <p:nvPr>
            <p:ph type="ftr" sz="quarter" idx="11"/>
          </p:nvPr>
        </p:nvSpPr>
        <p:spPr/>
        <p:txBody>
          <a:bodyPr/>
          <a:lstStyle/>
          <a:p>
            <a:r>
              <a:rPr lang="en-US" dirty="0"/>
              <a:t>BE Computer</a:t>
            </a:r>
          </a:p>
        </p:txBody>
      </p:sp>
      <p:sp>
        <p:nvSpPr>
          <p:cNvPr id="5" name="Slide Number Placeholder 4">
            <a:extLst>
              <a:ext uri="{FF2B5EF4-FFF2-40B4-BE49-F238E27FC236}">
                <a16:creationId xmlns:a16="http://schemas.microsoft.com/office/drawing/2014/main" id="{C4F1BCBE-62A8-470F-86B8-C0D41D145D21}"/>
              </a:ext>
            </a:extLst>
          </p:cNvPr>
          <p:cNvSpPr>
            <a:spLocks noGrp="1"/>
          </p:cNvSpPr>
          <p:nvPr>
            <p:ph type="sldNum" sz="quarter" idx="12"/>
          </p:nvPr>
        </p:nvSpPr>
        <p:spPr/>
        <p:txBody>
          <a:bodyPr/>
          <a:lstStyle/>
          <a:p>
            <a:fld id="{3CABB901-FEEF-48CB-BA25-4A4DC10CE0F8}" type="slidenum">
              <a:rPr lang="en-US" smtClean="0"/>
              <a:pPr/>
              <a:t>6</a:t>
            </a:fld>
            <a:endParaRPr lang="en-US" dirty="0"/>
          </a:p>
        </p:txBody>
      </p:sp>
    </p:spTree>
    <p:extLst>
      <p:ext uri="{BB962C8B-B14F-4D97-AF65-F5344CB8AC3E}">
        <p14:creationId xmlns:p14="http://schemas.microsoft.com/office/powerpoint/2010/main" val="403881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D4ADD-0CC1-48EB-A6B6-5168788E1F88}"/>
              </a:ext>
            </a:extLst>
          </p:cNvPr>
          <p:cNvSpPr>
            <a:spLocks noGrp="1"/>
          </p:cNvSpPr>
          <p:nvPr>
            <p:ph idx="1"/>
          </p:nvPr>
        </p:nvSpPr>
        <p:spPr>
          <a:xfrm>
            <a:off x="1035872" y="1183808"/>
            <a:ext cx="10120256" cy="5355104"/>
          </a:xfrm>
        </p:spPr>
        <p:txBody>
          <a:bodyPr>
            <a:normAutofit/>
          </a:bodyPr>
          <a:lstStyle/>
          <a:p>
            <a:r>
              <a:rPr lang="en-US" dirty="0" err="1"/>
              <a:t>Birunda</a:t>
            </a:r>
            <a:r>
              <a:rPr lang="en-US" dirty="0"/>
              <a:t> S. S., &amp; Devi R. K. (2021). A Novel Score-Based Multi-Source Fake News Detection using Gradient Boosting Algorithm</a:t>
            </a:r>
            <a:endParaRPr lang="en-US" b="1" dirty="0"/>
          </a:p>
          <a:p>
            <a:r>
              <a:rPr lang="en-US" b="1" dirty="0"/>
              <a:t>Objectives of Reviewed Project:</a:t>
            </a:r>
            <a:endParaRPr lang="en-US" dirty="0"/>
          </a:p>
          <a:p>
            <a:pPr lvl="1"/>
            <a:r>
              <a:rPr lang="en-US" sz="2800" dirty="0"/>
              <a:t>To develop a score-based multi-source fake news detection system using the Gradient Boosting Algorithm.</a:t>
            </a:r>
          </a:p>
          <a:p>
            <a:r>
              <a:rPr lang="en-US" b="1" dirty="0"/>
              <a:t>Final Findings of Reviewed Project:</a:t>
            </a:r>
            <a:endParaRPr lang="en-US" dirty="0"/>
          </a:p>
          <a:p>
            <a:pPr lvl="1"/>
            <a:r>
              <a:rPr lang="en-US" sz="2800" dirty="0"/>
              <a:t>The system improved accuracy by combining information from multiple sources, making it more reliable in detecting fake news</a:t>
            </a:r>
            <a:r>
              <a:rPr lang="en-US" dirty="0"/>
              <a:t>.</a:t>
            </a:r>
          </a:p>
          <a:p>
            <a:pPr marL="457200" lvl="1" indent="0">
              <a:buNone/>
            </a:pPr>
            <a:endParaRPr lang="en-US" dirty="0"/>
          </a:p>
        </p:txBody>
      </p:sp>
      <p:sp>
        <p:nvSpPr>
          <p:cNvPr id="4" name="Footer Placeholder 3">
            <a:extLst>
              <a:ext uri="{FF2B5EF4-FFF2-40B4-BE49-F238E27FC236}">
                <a16:creationId xmlns:a16="http://schemas.microsoft.com/office/drawing/2014/main" id="{C4229236-E1EE-48BB-AF94-D2D8500201D9}"/>
              </a:ext>
            </a:extLst>
          </p:cNvPr>
          <p:cNvSpPr>
            <a:spLocks noGrp="1"/>
          </p:cNvSpPr>
          <p:nvPr>
            <p:ph type="ftr" sz="quarter" idx="11"/>
          </p:nvPr>
        </p:nvSpPr>
        <p:spPr/>
        <p:txBody>
          <a:bodyPr/>
          <a:lstStyle/>
          <a:p>
            <a:r>
              <a:rPr lang="en-US" dirty="0"/>
              <a:t>BE Computer</a:t>
            </a:r>
          </a:p>
        </p:txBody>
      </p:sp>
      <p:sp>
        <p:nvSpPr>
          <p:cNvPr id="5" name="Slide Number Placeholder 4">
            <a:extLst>
              <a:ext uri="{FF2B5EF4-FFF2-40B4-BE49-F238E27FC236}">
                <a16:creationId xmlns:a16="http://schemas.microsoft.com/office/drawing/2014/main" id="{C4F1BCBE-62A8-470F-86B8-C0D41D145D21}"/>
              </a:ext>
            </a:extLst>
          </p:cNvPr>
          <p:cNvSpPr>
            <a:spLocks noGrp="1"/>
          </p:cNvSpPr>
          <p:nvPr>
            <p:ph type="sldNum" sz="quarter" idx="12"/>
          </p:nvPr>
        </p:nvSpPr>
        <p:spPr/>
        <p:txBody>
          <a:bodyPr/>
          <a:lstStyle/>
          <a:p>
            <a:fld id="{3CABB901-FEEF-48CB-BA25-4A4DC10CE0F8}" type="slidenum">
              <a:rPr lang="en-US" smtClean="0"/>
              <a:pPr/>
              <a:t>7</a:t>
            </a:fld>
            <a:endParaRPr lang="en-US" dirty="0"/>
          </a:p>
        </p:txBody>
      </p:sp>
    </p:spTree>
    <p:extLst>
      <p:ext uri="{BB962C8B-B14F-4D97-AF65-F5344CB8AC3E}">
        <p14:creationId xmlns:p14="http://schemas.microsoft.com/office/powerpoint/2010/main" val="256823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D4ADD-0CC1-48EB-A6B6-5168788E1F88}"/>
              </a:ext>
            </a:extLst>
          </p:cNvPr>
          <p:cNvSpPr>
            <a:spLocks noGrp="1"/>
          </p:cNvSpPr>
          <p:nvPr>
            <p:ph idx="1"/>
          </p:nvPr>
        </p:nvSpPr>
        <p:spPr>
          <a:xfrm>
            <a:off x="838199" y="1366371"/>
            <a:ext cx="10882745" cy="4652044"/>
          </a:xfrm>
        </p:spPr>
        <p:txBody>
          <a:bodyPr>
            <a:normAutofit/>
          </a:bodyPr>
          <a:lstStyle/>
          <a:p>
            <a:r>
              <a:rPr lang="en-US" dirty="0" err="1"/>
              <a:t>Sathyabama</a:t>
            </a:r>
            <a:r>
              <a:rPr lang="en-US" dirty="0"/>
              <a:t> (2021). Fake news detection using machine learning techniques.</a:t>
            </a:r>
            <a:endParaRPr lang="en-US" b="1" dirty="0"/>
          </a:p>
          <a:p>
            <a:r>
              <a:rPr lang="en-US" b="1" dirty="0"/>
              <a:t>Objectives of Reviewed Project:</a:t>
            </a:r>
            <a:endParaRPr lang="en-US" dirty="0"/>
          </a:p>
          <a:p>
            <a:pPr lvl="1"/>
            <a:r>
              <a:rPr lang="en-US" sz="2800" dirty="0"/>
              <a:t>To develop a machine learning model that can effectively detect fake news.</a:t>
            </a:r>
          </a:p>
          <a:p>
            <a:r>
              <a:rPr lang="en-US" b="1" dirty="0"/>
              <a:t>Final Findings of Reviewed Project:</a:t>
            </a:r>
            <a:endParaRPr lang="en-US" dirty="0"/>
          </a:p>
          <a:p>
            <a:pPr lvl="1"/>
            <a:r>
              <a:rPr lang="en-US" sz="2800" dirty="0"/>
              <a:t>The project successfully utilized ML algorithms to detect fake news but provided limited details on model scalability and real-world application.</a:t>
            </a:r>
          </a:p>
        </p:txBody>
      </p:sp>
      <p:sp>
        <p:nvSpPr>
          <p:cNvPr id="4" name="Footer Placeholder 3">
            <a:extLst>
              <a:ext uri="{FF2B5EF4-FFF2-40B4-BE49-F238E27FC236}">
                <a16:creationId xmlns:a16="http://schemas.microsoft.com/office/drawing/2014/main" id="{C4229236-E1EE-48BB-AF94-D2D8500201D9}"/>
              </a:ext>
            </a:extLst>
          </p:cNvPr>
          <p:cNvSpPr>
            <a:spLocks noGrp="1"/>
          </p:cNvSpPr>
          <p:nvPr>
            <p:ph type="ftr" sz="quarter" idx="11"/>
          </p:nvPr>
        </p:nvSpPr>
        <p:spPr/>
        <p:txBody>
          <a:bodyPr/>
          <a:lstStyle/>
          <a:p>
            <a:r>
              <a:rPr lang="en-US" dirty="0"/>
              <a:t>BE Computer</a:t>
            </a:r>
          </a:p>
        </p:txBody>
      </p:sp>
      <p:sp>
        <p:nvSpPr>
          <p:cNvPr id="5" name="Slide Number Placeholder 4">
            <a:extLst>
              <a:ext uri="{FF2B5EF4-FFF2-40B4-BE49-F238E27FC236}">
                <a16:creationId xmlns:a16="http://schemas.microsoft.com/office/drawing/2014/main" id="{C4F1BCBE-62A8-470F-86B8-C0D41D145D21}"/>
              </a:ext>
            </a:extLst>
          </p:cNvPr>
          <p:cNvSpPr>
            <a:spLocks noGrp="1"/>
          </p:cNvSpPr>
          <p:nvPr>
            <p:ph type="sldNum" sz="quarter" idx="12"/>
          </p:nvPr>
        </p:nvSpPr>
        <p:spPr/>
        <p:txBody>
          <a:bodyPr/>
          <a:lstStyle/>
          <a:p>
            <a:fld id="{3CABB901-FEEF-48CB-BA25-4A4DC10CE0F8}" type="slidenum">
              <a:rPr lang="en-US" smtClean="0"/>
              <a:pPr/>
              <a:t>8</a:t>
            </a:fld>
            <a:endParaRPr lang="en-US" dirty="0"/>
          </a:p>
        </p:txBody>
      </p:sp>
    </p:spTree>
    <p:extLst>
      <p:ext uri="{BB962C8B-B14F-4D97-AF65-F5344CB8AC3E}">
        <p14:creationId xmlns:p14="http://schemas.microsoft.com/office/powerpoint/2010/main" val="135030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29E4-4E6B-4FFB-858D-463A93F3F389}"/>
              </a:ext>
            </a:extLst>
          </p:cNvPr>
          <p:cNvSpPr>
            <a:spLocks noGrp="1"/>
          </p:cNvSpPr>
          <p:nvPr>
            <p:ph type="title"/>
          </p:nvPr>
        </p:nvSpPr>
        <p:spPr>
          <a:xfrm>
            <a:off x="646111" y="452718"/>
            <a:ext cx="9404723" cy="995082"/>
          </a:xfrm>
        </p:spPr>
        <p:txBody>
          <a:bodyPr>
            <a:normAutofit/>
          </a:bodyPr>
          <a:lstStyle/>
          <a:p>
            <a:r>
              <a:rPr lang="en-US" sz="3600" b="1" dirty="0">
                <a:latin typeface="Arial" panose="020B0604020202020204" pitchFamily="34" charset="0"/>
                <a:cs typeface="Arial" panose="020B0604020202020204" pitchFamily="34" charset="0"/>
              </a:rPr>
              <a:t>Methodology</a:t>
            </a:r>
          </a:p>
        </p:txBody>
      </p:sp>
      <p:sp>
        <p:nvSpPr>
          <p:cNvPr id="4" name="Footer Placeholder 3">
            <a:extLst>
              <a:ext uri="{FF2B5EF4-FFF2-40B4-BE49-F238E27FC236}">
                <a16:creationId xmlns:a16="http://schemas.microsoft.com/office/drawing/2014/main" id="{C4229236-E1EE-48BB-AF94-D2D8500201D9}"/>
              </a:ext>
            </a:extLst>
          </p:cNvPr>
          <p:cNvSpPr>
            <a:spLocks noGrp="1"/>
          </p:cNvSpPr>
          <p:nvPr>
            <p:ph type="ftr" sz="quarter" idx="11"/>
          </p:nvPr>
        </p:nvSpPr>
        <p:spPr/>
        <p:txBody>
          <a:bodyPr/>
          <a:lstStyle/>
          <a:p>
            <a:r>
              <a:rPr lang="en-US" dirty="0"/>
              <a:t>BE Computer</a:t>
            </a:r>
          </a:p>
        </p:txBody>
      </p:sp>
      <p:sp>
        <p:nvSpPr>
          <p:cNvPr id="5" name="Slide Number Placeholder 4">
            <a:extLst>
              <a:ext uri="{FF2B5EF4-FFF2-40B4-BE49-F238E27FC236}">
                <a16:creationId xmlns:a16="http://schemas.microsoft.com/office/drawing/2014/main" id="{C4F1BCBE-62A8-470F-86B8-C0D41D145D21}"/>
              </a:ext>
            </a:extLst>
          </p:cNvPr>
          <p:cNvSpPr>
            <a:spLocks noGrp="1"/>
          </p:cNvSpPr>
          <p:nvPr>
            <p:ph type="sldNum" sz="quarter" idx="12"/>
          </p:nvPr>
        </p:nvSpPr>
        <p:spPr/>
        <p:txBody>
          <a:bodyPr/>
          <a:lstStyle/>
          <a:p>
            <a:fld id="{3CABB901-FEEF-48CB-BA25-4A4DC10CE0F8}" type="slidenum">
              <a:rPr lang="en-US" smtClean="0"/>
              <a:pPr/>
              <a:t>9</a:t>
            </a:fld>
            <a:endParaRPr lang="en-US" dirty="0"/>
          </a:p>
        </p:txBody>
      </p:sp>
      <p:pic>
        <p:nvPicPr>
          <p:cNvPr id="3" name="Picture 2">
            <a:extLst>
              <a:ext uri="{FF2B5EF4-FFF2-40B4-BE49-F238E27FC236}">
                <a16:creationId xmlns:a16="http://schemas.microsoft.com/office/drawing/2014/main" id="{6C6D87A0-0A74-4328-F391-8A8B94B7EBD6}"/>
              </a:ext>
            </a:extLst>
          </p:cNvPr>
          <p:cNvPicPr/>
          <p:nvPr/>
        </p:nvPicPr>
        <p:blipFill>
          <a:blip r:embed="rId2"/>
          <a:stretch>
            <a:fillRect/>
          </a:stretch>
        </p:blipFill>
        <p:spPr>
          <a:xfrm>
            <a:off x="2826327" y="1299028"/>
            <a:ext cx="5327073" cy="4930457"/>
          </a:xfrm>
          <a:prstGeom prst="rect">
            <a:avLst/>
          </a:prstGeom>
        </p:spPr>
      </p:pic>
    </p:spTree>
    <p:extLst>
      <p:ext uri="{BB962C8B-B14F-4D97-AF65-F5344CB8AC3E}">
        <p14:creationId xmlns:p14="http://schemas.microsoft.com/office/powerpoint/2010/main" val="284625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4402</TotalTime>
  <Words>814</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Times New Roman</vt:lpstr>
      <vt:lpstr>Office Theme</vt:lpstr>
      <vt:lpstr>PowerPoint Presentation</vt:lpstr>
      <vt:lpstr>Contents</vt:lpstr>
      <vt:lpstr>Introduction/Background</vt:lpstr>
      <vt:lpstr>Problem Statement</vt:lpstr>
      <vt:lpstr>Objective</vt:lpstr>
      <vt:lpstr>Literature Review</vt:lpstr>
      <vt:lpstr>PowerPoint Presentation</vt:lpstr>
      <vt:lpstr>PowerPoint Presentation</vt:lpstr>
      <vt:lpstr>Methodology</vt:lpstr>
      <vt:lpstr>Machine Learning Algorithm</vt:lpstr>
      <vt:lpstr>Reason for Choosing Logistic regression</vt:lpstr>
      <vt:lpstr>Expected Outcome</vt:lpstr>
      <vt:lpstr>Confusion matrix and ROC curve of our Project </vt:lpstr>
      <vt:lpstr>Conclusion</vt:lpstr>
      <vt:lpstr>Future Extension: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dibas timilsena</cp:lastModifiedBy>
  <cp:revision>49</cp:revision>
  <dcterms:created xsi:type="dcterms:W3CDTF">2023-12-23T12:32:36Z</dcterms:created>
  <dcterms:modified xsi:type="dcterms:W3CDTF">2025-02-24T14:32:25Z</dcterms:modified>
</cp:coreProperties>
</file>