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5"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PC" initials="L" lastIdx="0" clrIdx="0">
    <p:extLst>
      <p:ext uri="{19B8F6BF-5375-455C-9EA6-DF929625EA0E}">
        <p15:presenceInfo xmlns:p15="http://schemas.microsoft.com/office/powerpoint/2012/main" userId="LENOVO-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4" Type="http://schemas.openxmlformats.org/officeDocument/2006/relationships/image" Target="../media/image4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 Id="rId4" Type="http://schemas.openxmlformats.org/officeDocument/2006/relationships/image" Target="../media/image4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BC3953-84C0-4BF7-85DA-F6F572C16F0F}" type="datetimeFigureOut">
              <a:rPr lang="en-IN" smtClean="0"/>
              <a:t>18-02-2020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0DE9-1C66-4DE9-973C-00FA2AB02E08}" type="slidenum">
              <a:rPr lang="en-IN" smtClean="0"/>
              <a:t>‹#›</a:t>
            </a:fld>
            <a:endParaRPr lang="en-IN"/>
          </a:p>
        </p:txBody>
      </p:sp>
    </p:spTree>
    <p:extLst>
      <p:ext uri="{BB962C8B-B14F-4D97-AF65-F5344CB8AC3E}">
        <p14:creationId xmlns:p14="http://schemas.microsoft.com/office/powerpoint/2010/main" val="461634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8030DE9-1C66-4DE9-973C-00FA2AB02E08}" type="slidenum">
              <a:rPr lang="en-IN" smtClean="0"/>
              <a:t>19</a:t>
            </a:fld>
            <a:endParaRPr lang="en-IN"/>
          </a:p>
        </p:txBody>
      </p:sp>
    </p:spTree>
    <p:extLst>
      <p:ext uri="{BB962C8B-B14F-4D97-AF65-F5344CB8AC3E}">
        <p14:creationId xmlns:p14="http://schemas.microsoft.com/office/powerpoint/2010/main" val="3677867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F57B778-BA85-4A26-9C9D-30A4BC64991D}" type="datetime1">
              <a:rPr lang="en-IN" smtClean="0"/>
              <a:t>18-02-2020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35F46-CB28-426B-B9FE-A55DEBCB9B4B}" type="slidenum">
              <a:rPr lang="en-IN" smtClean="0"/>
              <a:t>‹#›</a:t>
            </a:fld>
            <a:endParaRPr lang="en-IN"/>
          </a:p>
        </p:txBody>
      </p:sp>
    </p:spTree>
    <p:extLst>
      <p:ext uri="{BB962C8B-B14F-4D97-AF65-F5344CB8AC3E}">
        <p14:creationId xmlns:p14="http://schemas.microsoft.com/office/powerpoint/2010/main" val="3728806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455DAAE-4E17-46E4-BACC-69412BD3F754}" type="datetime1">
              <a:rPr lang="en-IN" smtClean="0"/>
              <a:t>18-02-2020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35F46-CB28-426B-B9FE-A55DEBCB9B4B}" type="slidenum">
              <a:rPr lang="en-IN" smtClean="0"/>
              <a:t>‹#›</a:t>
            </a:fld>
            <a:endParaRPr lang="en-IN"/>
          </a:p>
        </p:txBody>
      </p:sp>
    </p:spTree>
    <p:extLst>
      <p:ext uri="{BB962C8B-B14F-4D97-AF65-F5344CB8AC3E}">
        <p14:creationId xmlns:p14="http://schemas.microsoft.com/office/powerpoint/2010/main" val="4228027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A04F5C-F773-4685-BA60-11C38D41F048}" type="datetime1">
              <a:rPr lang="en-IN" smtClean="0"/>
              <a:t>18-02-2020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35F46-CB28-426B-B9FE-A55DEBCB9B4B}" type="slidenum">
              <a:rPr lang="en-IN" smtClean="0"/>
              <a:t>‹#›</a:t>
            </a:fld>
            <a:endParaRPr lang="en-IN"/>
          </a:p>
        </p:txBody>
      </p:sp>
    </p:spTree>
    <p:extLst>
      <p:ext uri="{BB962C8B-B14F-4D97-AF65-F5344CB8AC3E}">
        <p14:creationId xmlns:p14="http://schemas.microsoft.com/office/powerpoint/2010/main" val="186559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D2D1D8-EB66-47AB-9D5B-B2155E06A180}" type="datetime1">
              <a:rPr lang="en-IN" smtClean="0"/>
              <a:t>18-02-2020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35F46-CB28-426B-B9FE-A55DEBCB9B4B}" type="slidenum">
              <a:rPr lang="en-IN" smtClean="0"/>
              <a:t>‹#›</a:t>
            </a:fld>
            <a:endParaRPr lang="en-IN"/>
          </a:p>
        </p:txBody>
      </p:sp>
    </p:spTree>
    <p:extLst>
      <p:ext uri="{BB962C8B-B14F-4D97-AF65-F5344CB8AC3E}">
        <p14:creationId xmlns:p14="http://schemas.microsoft.com/office/powerpoint/2010/main" val="917452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20A939-0908-4766-A02A-4C13C693D260}" type="datetime1">
              <a:rPr lang="en-IN" smtClean="0"/>
              <a:t>18-02-2020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35F46-CB28-426B-B9FE-A55DEBCB9B4B}" type="slidenum">
              <a:rPr lang="en-IN" smtClean="0"/>
              <a:t>‹#›</a:t>
            </a:fld>
            <a:endParaRPr lang="en-IN"/>
          </a:p>
        </p:txBody>
      </p:sp>
    </p:spTree>
    <p:extLst>
      <p:ext uri="{BB962C8B-B14F-4D97-AF65-F5344CB8AC3E}">
        <p14:creationId xmlns:p14="http://schemas.microsoft.com/office/powerpoint/2010/main" val="86880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ECF7CFE-2149-4D9F-8963-66166F169AC2}" type="datetime1">
              <a:rPr lang="en-IN" smtClean="0"/>
              <a:t>18-02-2020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35F46-CB28-426B-B9FE-A55DEBCB9B4B}" type="slidenum">
              <a:rPr lang="en-IN" smtClean="0"/>
              <a:t>‹#›</a:t>
            </a:fld>
            <a:endParaRPr lang="en-IN"/>
          </a:p>
        </p:txBody>
      </p:sp>
    </p:spTree>
    <p:extLst>
      <p:ext uri="{BB962C8B-B14F-4D97-AF65-F5344CB8AC3E}">
        <p14:creationId xmlns:p14="http://schemas.microsoft.com/office/powerpoint/2010/main" val="53302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9BADB70-6C88-49F3-AA0D-4E250CA787EB}" type="datetime1">
              <a:rPr lang="en-IN" smtClean="0"/>
              <a:t>18-02-2020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835F46-CB28-426B-B9FE-A55DEBCB9B4B}" type="slidenum">
              <a:rPr lang="en-IN" smtClean="0"/>
              <a:t>‹#›</a:t>
            </a:fld>
            <a:endParaRPr lang="en-IN"/>
          </a:p>
        </p:txBody>
      </p:sp>
    </p:spTree>
    <p:extLst>
      <p:ext uri="{BB962C8B-B14F-4D97-AF65-F5344CB8AC3E}">
        <p14:creationId xmlns:p14="http://schemas.microsoft.com/office/powerpoint/2010/main" val="1199919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44DEC7B-AC2B-4565-B503-027AF2DBD341}" type="datetime1">
              <a:rPr lang="en-IN" smtClean="0"/>
              <a:t>18-02-2020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835F46-CB28-426B-B9FE-A55DEBCB9B4B}" type="slidenum">
              <a:rPr lang="en-IN" smtClean="0"/>
              <a:t>‹#›</a:t>
            </a:fld>
            <a:endParaRPr lang="en-IN"/>
          </a:p>
        </p:txBody>
      </p:sp>
    </p:spTree>
    <p:extLst>
      <p:ext uri="{BB962C8B-B14F-4D97-AF65-F5344CB8AC3E}">
        <p14:creationId xmlns:p14="http://schemas.microsoft.com/office/powerpoint/2010/main" val="342680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2ED1C-93C7-4BAD-A525-9D868E81AFD1}" type="datetime1">
              <a:rPr lang="en-IN" smtClean="0"/>
              <a:t>18-02-2020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835F46-CB28-426B-B9FE-A55DEBCB9B4B}" type="slidenum">
              <a:rPr lang="en-IN" smtClean="0"/>
              <a:t>‹#›</a:t>
            </a:fld>
            <a:endParaRPr lang="en-IN"/>
          </a:p>
        </p:txBody>
      </p:sp>
    </p:spTree>
    <p:extLst>
      <p:ext uri="{BB962C8B-B14F-4D97-AF65-F5344CB8AC3E}">
        <p14:creationId xmlns:p14="http://schemas.microsoft.com/office/powerpoint/2010/main" val="219883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B3F15D-7CEC-4FE3-8943-FB004C33B501}" type="datetime1">
              <a:rPr lang="en-IN" smtClean="0"/>
              <a:t>18-02-2020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35F46-CB28-426B-B9FE-A55DEBCB9B4B}" type="slidenum">
              <a:rPr lang="en-IN" smtClean="0"/>
              <a:t>‹#›</a:t>
            </a:fld>
            <a:endParaRPr lang="en-IN"/>
          </a:p>
        </p:txBody>
      </p:sp>
    </p:spTree>
    <p:extLst>
      <p:ext uri="{BB962C8B-B14F-4D97-AF65-F5344CB8AC3E}">
        <p14:creationId xmlns:p14="http://schemas.microsoft.com/office/powerpoint/2010/main" val="42429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CF17D-9F6A-432F-B59E-6D31252C040F}" type="datetime1">
              <a:rPr lang="en-IN" smtClean="0"/>
              <a:t>18-02-2020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35F46-CB28-426B-B9FE-A55DEBCB9B4B}" type="slidenum">
              <a:rPr lang="en-IN" smtClean="0"/>
              <a:t>‹#›</a:t>
            </a:fld>
            <a:endParaRPr lang="en-IN"/>
          </a:p>
        </p:txBody>
      </p:sp>
    </p:spTree>
    <p:extLst>
      <p:ext uri="{BB962C8B-B14F-4D97-AF65-F5344CB8AC3E}">
        <p14:creationId xmlns:p14="http://schemas.microsoft.com/office/powerpoint/2010/main" val="1886106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21E05-C20F-4ACF-9D9E-9D9EBA365C04}" type="datetime1">
              <a:rPr lang="en-IN" smtClean="0"/>
              <a:t>18-02-2020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35F46-CB28-426B-B9FE-A55DEBCB9B4B}" type="slidenum">
              <a:rPr lang="en-IN" smtClean="0"/>
              <a:t>‹#›</a:t>
            </a:fld>
            <a:endParaRPr lang="en-IN"/>
          </a:p>
        </p:txBody>
      </p:sp>
    </p:spTree>
    <p:extLst>
      <p:ext uri="{BB962C8B-B14F-4D97-AF65-F5344CB8AC3E}">
        <p14:creationId xmlns:p14="http://schemas.microsoft.com/office/powerpoint/2010/main" val="948907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package" Target="../embeddings/Microsoft_Excel_Worksheet12.xlsx"/><Relationship Id="rId7" Type="http://schemas.openxmlformats.org/officeDocument/2006/relationships/package" Target="../embeddings/Microsoft_Excel_Worksheet14.xlsx"/><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30.emf"/><Relationship Id="rId5" Type="http://schemas.openxmlformats.org/officeDocument/2006/relationships/package" Target="../embeddings/Microsoft_Excel_Worksheet13.xlsx"/><Relationship Id="rId4" Type="http://schemas.openxmlformats.org/officeDocument/2006/relationships/image" Target="../media/image29.emf"/></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35.png"/><Relationship Id="rId4" Type="http://schemas.openxmlformats.org/officeDocument/2006/relationships/image" Target="../media/image34.emf"/></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39.emf"/><Relationship Id="rId5" Type="http://schemas.openxmlformats.org/officeDocument/2006/relationships/package" Target="../embeddings/Microsoft_Excel_Worksheet17.xlsx"/><Relationship Id="rId4" Type="http://schemas.openxmlformats.org/officeDocument/2006/relationships/image" Target="../media/image38.emf"/></Relationships>
</file>

<file path=ppt/slides/_rels/slide17.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package" Target="../embeddings/Microsoft_Excel_Worksheet18.xlsx"/><Relationship Id="rId7" Type="http://schemas.openxmlformats.org/officeDocument/2006/relationships/package" Target="../embeddings/Microsoft_Excel_Worksheet20.xlsx"/><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41.emf"/><Relationship Id="rId5" Type="http://schemas.openxmlformats.org/officeDocument/2006/relationships/package" Target="../embeddings/Microsoft_Excel_Worksheet19.xlsx"/><Relationship Id="rId10" Type="http://schemas.openxmlformats.org/officeDocument/2006/relationships/image" Target="../media/image43.emf"/><Relationship Id="rId4" Type="http://schemas.openxmlformats.org/officeDocument/2006/relationships/image" Target="../media/image40.emf"/><Relationship Id="rId9" Type="http://schemas.openxmlformats.org/officeDocument/2006/relationships/package" Target="../embeddings/Microsoft_Excel_Worksheet21.xlsx"/></Relationships>
</file>

<file path=ppt/slides/_rels/slide18.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package" Target="../embeddings/Microsoft_Excel_Worksheet22.xlsx"/><Relationship Id="rId7" Type="http://schemas.openxmlformats.org/officeDocument/2006/relationships/package" Target="../embeddings/Microsoft_Excel_Worksheet24.xlsx"/><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45.emf"/><Relationship Id="rId5" Type="http://schemas.openxmlformats.org/officeDocument/2006/relationships/package" Target="../embeddings/Microsoft_Excel_Worksheet23.xlsx"/><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package" Target="../embeddings/Microsoft_Excel_Worksheet25.xlsx"/></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48.emf"/><Relationship Id="rId4" Type="http://schemas.openxmlformats.org/officeDocument/2006/relationships/package" Target="../embeddings/Microsoft_Excel_Worksheet26.xlsx"/></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package" Target="../embeddings/Microsoft_Excel_Worksheet1.xlsx"/><Relationship Id="rId7" Type="http://schemas.openxmlformats.org/officeDocument/2006/relationships/package" Target="../embeddings/Microsoft_Excel_Worksheet3.xlsx"/><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Excel_Worksheet2.xlsx"/><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package" Target="../embeddings/Microsoft_Excel_Worksheet5.xlsx"/><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8.png"/><Relationship Id="rId7" Type="http://schemas.openxmlformats.org/officeDocument/2006/relationships/package" Target="../embeddings/Microsoft_Excel_Worksheet7.xlsx"/><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9.png"/><Relationship Id="rId5" Type="http://schemas.openxmlformats.org/officeDocument/2006/relationships/image" Target="../media/image16.emf"/><Relationship Id="rId4" Type="http://schemas.openxmlformats.org/officeDocument/2006/relationships/package" Target="../embeddings/Microsoft_Excel_Worksheet6.xlsx"/></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package" Target="../embeddings/Microsoft_Excel_Worksheet8.xlsx"/><Relationship Id="rId7" Type="http://schemas.openxmlformats.org/officeDocument/2006/relationships/image" Target="../media/image21.e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package" Target="../embeddings/Microsoft_Excel_Worksheet9.xlsx"/><Relationship Id="rId5" Type="http://schemas.openxmlformats.org/officeDocument/2006/relationships/image" Target="../media/image22.png"/><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package" Target="../embeddings/Microsoft_Excel_Worksheet10.xlsx"/><Relationship Id="rId7" Type="http://schemas.openxmlformats.org/officeDocument/2006/relationships/image" Target="../media/image25.e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package" Target="../embeddings/Microsoft_Excel_Worksheet11.xlsx"/><Relationship Id="rId5" Type="http://schemas.openxmlformats.org/officeDocument/2006/relationships/image" Target="../media/image26.png"/><Relationship Id="rId4" Type="http://schemas.openxmlformats.org/officeDocument/2006/relationships/image" Target="../media/image24.emf"/></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Telecom Customer Churn Prediction</a:t>
            </a:r>
            <a:endParaRPr lang="en-IN" dirty="0"/>
          </a:p>
        </p:txBody>
      </p:sp>
      <p:sp>
        <p:nvSpPr>
          <p:cNvPr id="3" name="Subtitle 2"/>
          <p:cNvSpPr>
            <a:spLocks noGrp="1"/>
          </p:cNvSpPr>
          <p:nvPr>
            <p:ph type="subTitle" idx="1"/>
          </p:nvPr>
        </p:nvSpPr>
        <p:spPr/>
        <p:txBody>
          <a:bodyPr/>
          <a:lstStyle/>
          <a:p>
            <a:r>
              <a:rPr lang="en-IN" dirty="0" smtClean="0"/>
              <a:t>By</a:t>
            </a:r>
          </a:p>
          <a:p>
            <a:r>
              <a:rPr lang="en-IN" dirty="0" smtClean="0"/>
              <a:t>DIBENDU SAHA</a:t>
            </a:r>
            <a:endParaRPr lang="en-IN" dirty="0"/>
          </a:p>
        </p:txBody>
      </p:sp>
      <p:sp>
        <p:nvSpPr>
          <p:cNvPr id="4" name="Slide Number Placeholder 3"/>
          <p:cNvSpPr>
            <a:spLocks noGrp="1"/>
          </p:cNvSpPr>
          <p:nvPr>
            <p:ph type="sldNum" sz="quarter" idx="12"/>
          </p:nvPr>
        </p:nvSpPr>
        <p:spPr/>
        <p:txBody>
          <a:bodyPr/>
          <a:lstStyle/>
          <a:p>
            <a:fld id="{E9835F46-CB28-426B-B9FE-A55DEBCB9B4B}" type="slidenum">
              <a:rPr lang="en-IN" smtClean="0"/>
              <a:t>1</a:t>
            </a:fld>
            <a:endParaRPr lang="en-IN"/>
          </a:p>
        </p:txBody>
      </p:sp>
    </p:spTree>
    <p:extLst>
      <p:ext uri="{BB962C8B-B14F-4D97-AF65-F5344CB8AC3E}">
        <p14:creationId xmlns:p14="http://schemas.microsoft.com/office/powerpoint/2010/main" val="2983459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824" y="215001"/>
            <a:ext cx="10515600" cy="808582"/>
          </a:xfrm>
        </p:spPr>
        <p:txBody>
          <a:bodyPr/>
          <a:lstStyle/>
          <a:p>
            <a:r>
              <a:rPr lang="en-IN" dirty="0" smtClean="0"/>
              <a:t>Data Separation And Statistical Details</a:t>
            </a:r>
            <a:endParaRPr lang="en-IN" dirty="0"/>
          </a:p>
        </p:txBody>
      </p:sp>
      <p:graphicFrame>
        <p:nvGraphicFramePr>
          <p:cNvPr id="3" name="Object 2"/>
          <p:cNvGraphicFramePr>
            <a:graphicFrameLocks noChangeAspect="1"/>
          </p:cNvGraphicFramePr>
          <p:nvPr>
            <p:extLst>
              <p:ext uri="{D42A27DB-BD31-4B8C-83A1-F6EECF244321}">
                <p14:modId xmlns:p14="http://schemas.microsoft.com/office/powerpoint/2010/main" val="838893183"/>
              </p:ext>
            </p:extLst>
          </p:nvPr>
        </p:nvGraphicFramePr>
        <p:xfrm>
          <a:off x="524301" y="1222430"/>
          <a:ext cx="3161093" cy="5449228"/>
        </p:xfrm>
        <a:graphic>
          <a:graphicData uri="http://schemas.openxmlformats.org/presentationml/2006/ole">
            <mc:AlternateContent xmlns:mc="http://schemas.openxmlformats.org/markup-compatibility/2006">
              <mc:Choice xmlns:v="urn:schemas-microsoft-com:vml" Requires="v">
                <p:oleObj spid="_x0000_s6312" name="Worksheet" r:id="rId3" imgW="2314396" imgH="3619516" progId="Excel.Sheet.12">
                  <p:embed/>
                </p:oleObj>
              </mc:Choice>
              <mc:Fallback>
                <p:oleObj name="Worksheet" r:id="rId3" imgW="2314396" imgH="3619516" progId="Excel.Sheet.12">
                  <p:embed/>
                  <p:pic>
                    <p:nvPicPr>
                      <p:cNvPr id="0" name=""/>
                      <p:cNvPicPr/>
                      <p:nvPr/>
                    </p:nvPicPr>
                    <p:blipFill>
                      <a:blip r:embed="rId4"/>
                      <a:stretch>
                        <a:fillRect/>
                      </a:stretch>
                    </p:blipFill>
                    <p:spPr>
                      <a:xfrm>
                        <a:off x="524301" y="1222430"/>
                        <a:ext cx="3161093" cy="5449228"/>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307345697"/>
              </p:ext>
            </p:extLst>
          </p:nvPr>
        </p:nvGraphicFramePr>
        <p:xfrm>
          <a:off x="6141493" y="1222430"/>
          <a:ext cx="2688609" cy="2225390"/>
        </p:xfrm>
        <a:graphic>
          <a:graphicData uri="http://schemas.openxmlformats.org/presentationml/2006/ole">
            <mc:AlternateContent xmlns:mc="http://schemas.openxmlformats.org/markup-compatibility/2006">
              <mc:Choice xmlns:v="urn:schemas-microsoft-com:vml" Requires="v">
                <p:oleObj spid="_x0000_s6313" name="Worksheet" r:id="rId5" imgW="1828747" imgH="1019226" progId="Excel.Sheet.12">
                  <p:embed/>
                </p:oleObj>
              </mc:Choice>
              <mc:Fallback>
                <p:oleObj name="Worksheet" r:id="rId5" imgW="1828747" imgH="1019226" progId="Excel.Sheet.12">
                  <p:embed/>
                  <p:pic>
                    <p:nvPicPr>
                      <p:cNvPr id="0" name=""/>
                      <p:cNvPicPr/>
                      <p:nvPr/>
                    </p:nvPicPr>
                    <p:blipFill>
                      <a:blip r:embed="rId6"/>
                      <a:stretch>
                        <a:fillRect/>
                      </a:stretch>
                    </p:blipFill>
                    <p:spPr>
                      <a:xfrm>
                        <a:off x="6141493" y="1222430"/>
                        <a:ext cx="2688609" cy="222539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063204731"/>
              </p:ext>
            </p:extLst>
          </p:nvPr>
        </p:nvGraphicFramePr>
        <p:xfrm>
          <a:off x="4051376" y="3597717"/>
          <a:ext cx="7562869" cy="3073941"/>
        </p:xfrm>
        <a:graphic>
          <a:graphicData uri="http://schemas.openxmlformats.org/presentationml/2006/ole">
            <mc:AlternateContent xmlns:mc="http://schemas.openxmlformats.org/markup-compatibility/2006">
              <mc:Choice xmlns:v="urn:schemas-microsoft-com:vml" Requires="v">
                <p:oleObj spid="_x0000_s6314" name="Worksheet" r:id="rId7" imgW="4429086" imgH="1800143" progId="Excel.Sheet.12">
                  <p:embed/>
                </p:oleObj>
              </mc:Choice>
              <mc:Fallback>
                <p:oleObj name="Worksheet" r:id="rId7" imgW="4429086" imgH="1800143" progId="Excel.Sheet.12">
                  <p:embed/>
                  <p:pic>
                    <p:nvPicPr>
                      <p:cNvPr id="0" name=""/>
                      <p:cNvPicPr/>
                      <p:nvPr/>
                    </p:nvPicPr>
                    <p:blipFill>
                      <a:blip r:embed="rId8"/>
                      <a:stretch>
                        <a:fillRect/>
                      </a:stretch>
                    </p:blipFill>
                    <p:spPr>
                      <a:xfrm>
                        <a:off x="4051376" y="3597717"/>
                        <a:ext cx="7562869" cy="3073941"/>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fld id="{E9835F46-CB28-426B-B9FE-A55DEBCB9B4B}" type="slidenum">
              <a:rPr lang="en-IN" smtClean="0"/>
              <a:t>10</a:t>
            </a:fld>
            <a:endParaRPr lang="en-IN"/>
          </a:p>
        </p:txBody>
      </p:sp>
    </p:spTree>
    <p:extLst>
      <p:ext uri="{BB962C8B-B14F-4D97-AF65-F5344CB8AC3E}">
        <p14:creationId xmlns:p14="http://schemas.microsoft.com/office/powerpoint/2010/main" val="3013624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 Matrix</a:t>
            </a:r>
            <a:endParaRPr lang="en-IN" dirty="0"/>
          </a:p>
        </p:txBody>
      </p:sp>
      <p:pic>
        <p:nvPicPr>
          <p:cNvPr id="3" name="Picture 2"/>
          <p:cNvPicPr>
            <a:picLocks noChangeAspect="1"/>
          </p:cNvPicPr>
          <p:nvPr/>
        </p:nvPicPr>
        <p:blipFill>
          <a:blip r:embed="rId2"/>
          <a:stretch>
            <a:fillRect/>
          </a:stretch>
        </p:blipFill>
        <p:spPr>
          <a:xfrm>
            <a:off x="1405720" y="1581506"/>
            <a:ext cx="8346564" cy="495577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pic>
      <p:sp>
        <p:nvSpPr>
          <p:cNvPr id="4" name="Slide Number Placeholder 3"/>
          <p:cNvSpPr>
            <a:spLocks noGrp="1"/>
          </p:cNvSpPr>
          <p:nvPr>
            <p:ph type="sldNum" sz="quarter" idx="12"/>
          </p:nvPr>
        </p:nvSpPr>
        <p:spPr/>
        <p:txBody>
          <a:bodyPr/>
          <a:lstStyle/>
          <a:p>
            <a:fld id="{E9835F46-CB28-426B-B9FE-A55DEBCB9B4B}" type="slidenum">
              <a:rPr lang="en-IN" smtClean="0"/>
              <a:t>11</a:t>
            </a:fld>
            <a:endParaRPr lang="en-IN"/>
          </a:p>
        </p:txBody>
      </p:sp>
    </p:spTree>
    <p:extLst>
      <p:ext uri="{BB962C8B-B14F-4D97-AF65-F5344CB8AC3E}">
        <p14:creationId xmlns:p14="http://schemas.microsoft.com/office/powerpoint/2010/main" val="2120258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581" y="174057"/>
            <a:ext cx="10515600" cy="699400"/>
          </a:xfrm>
        </p:spPr>
        <p:txBody>
          <a:bodyPr/>
          <a:lstStyle/>
          <a:p>
            <a:r>
              <a:rPr lang="en-IN" dirty="0" smtClean="0"/>
              <a:t>Outliers</a:t>
            </a:r>
            <a:endParaRPr lang="en-IN" dirty="0"/>
          </a:p>
        </p:txBody>
      </p:sp>
      <p:pic>
        <p:nvPicPr>
          <p:cNvPr id="3" name="Picture 2"/>
          <p:cNvPicPr>
            <a:picLocks noChangeAspect="1"/>
          </p:cNvPicPr>
          <p:nvPr/>
        </p:nvPicPr>
        <p:blipFill>
          <a:blip r:embed="rId2"/>
          <a:stretch>
            <a:fillRect/>
          </a:stretch>
        </p:blipFill>
        <p:spPr>
          <a:xfrm>
            <a:off x="613581" y="873457"/>
            <a:ext cx="10797334" cy="5800298"/>
          </a:xfrm>
          <a:prstGeom prst="rect">
            <a:avLst/>
          </a:prstGeom>
        </p:spPr>
      </p:pic>
      <p:sp>
        <p:nvSpPr>
          <p:cNvPr id="4" name="Slide Number Placeholder 3"/>
          <p:cNvSpPr>
            <a:spLocks noGrp="1"/>
          </p:cNvSpPr>
          <p:nvPr>
            <p:ph type="sldNum" sz="quarter" idx="12"/>
          </p:nvPr>
        </p:nvSpPr>
        <p:spPr/>
        <p:txBody>
          <a:bodyPr/>
          <a:lstStyle/>
          <a:p>
            <a:fld id="{E9835F46-CB28-426B-B9FE-A55DEBCB9B4B}" type="slidenum">
              <a:rPr lang="en-IN" smtClean="0"/>
              <a:t>12</a:t>
            </a:fld>
            <a:endParaRPr lang="en-IN"/>
          </a:p>
        </p:txBody>
      </p:sp>
    </p:spTree>
    <p:extLst>
      <p:ext uri="{BB962C8B-B14F-4D97-AF65-F5344CB8AC3E}">
        <p14:creationId xmlns:p14="http://schemas.microsoft.com/office/powerpoint/2010/main" val="1313742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586" y="160408"/>
            <a:ext cx="10515600" cy="535627"/>
          </a:xfrm>
        </p:spPr>
        <p:txBody>
          <a:bodyPr>
            <a:normAutofit fontScale="90000"/>
          </a:bodyPr>
          <a:lstStyle/>
          <a:p>
            <a:r>
              <a:rPr lang="en-IN" dirty="0" smtClean="0"/>
              <a:t>Missing Values And Pre-processing</a:t>
            </a:r>
            <a:endParaRPr lang="en-IN" dirty="0"/>
          </a:p>
        </p:txBody>
      </p:sp>
      <p:graphicFrame>
        <p:nvGraphicFramePr>
          <p:cNvPr id="3" name="Object 2"/>
          <p:cNvGraphicFramePr>
            <a:graphicFrameLocks noChangeAspect="1"/>
          </p:cNvGraphicFramePr>
          <p:nvPr>
            <p:extLst>
              <p:ext uri="{D42A27DB-BD31-4B8C-83A1-F6EECF244321}">
                <p14:modId xmlns:p14="http://schemas.microsoft.com/office/powerpoint/2010/main" val="3335797755"/>
              </p:ext>
            </p:extLst>
          </p:nvPr>
        </p:nvGraphicFramePr>
        <p:xfrm>
          <a:off x="578890" y="832513"/>
          <a:ext cx="3897575" cy="5854890"/>
        </p:xfrm>
        <a:graphic>
          <a:graphicData uri="http://schemas.openxmlformats.org/presentationml/2006/ole">
            <mc:AlternateContent xmlns:mc="http://schemas.openxmlformats.org/markup-compatibility/2006">
              <mc:Choice xmlns:v="urn:schemas-microsoft-com:vml" Requires="v">
                <p:oleObj spid="_x0000_s7226" name="Worksheet" r:id="rId3" imgW="2924105" imgH="4457747" progId="Excel.Sheet.12">
                  <p:embed/>
                </p:oleObj>
              </mc:Choice>
              <mc:Fallback>
                <p:oleObj name="Worksheet" r:id="rId3" imgW="2924105" imgH="4457747" progId="Excel.Sheet.12">
                  <p:embed/>
                  <p:pic>
                    <p:nvPicPr>
                      <p:cNvPr id="0" name=""/>
                      <p:cNvPicPr/>
                      <p:nvPr/>
                    </p:nvPicPr>
                    <p:blipFill>
                      <a:blip r:embed="rId4"/>
                      <a:stretch>
                        <a:fillRect/>
                      </a:stretch>
                    </p:blipFill>
                    <p:spPr>
                      <a:xfrm>
                        <a:off x="578890" y="832513"/>
                        <a:ext cx="3897575" cy="5854890"/>
                      </a:xfrm>
                      <a:prstGeom prst="rect">
                        <a:avLst/>
                      </a:prstGeom>
                    </p:spPr>
                  </p:pic>
                </p:oleObj>
              </mc:Fallback>
            </mc:AlternateContent>
          </a:graphicData>
        </a:graphic>
      </p:graphicFrame>
      <p:sp>
        <p:nvSpPr>
          <p:cNvPr id="8" name="TextBox 7"/>
          <p:cNvSpPr txBox="1"/>
          <p:nvPr/>
        </p:nvSpPr>
        <p:spPr>
          <a:xfrm>
            <a:off x="4893289" y="5043942"/>
            <a:ext cx="7137779" cy="1754326"/>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Courier New" panose="02070309020205020404" pitchFamily="49" charset="0"/>
                <a:cs typeface="Courier New" panose="02070309020205020404" pitchFamily="49" charset="0"/>
              </a:rPr>
              <a:t>Replacing </a:t>
            </a:r>
            <a:r>
              <a:rPr lang="en-IN" b="1" dirty="0">
                <a:latin typeface="Courier New" panose="02070309020205020404" pitchFamily="49" charset="0"/>
                <a:cs typeface="Courier New" panose="02070309020205020404" pitchFamily="49" charset="0"/>
              </a:rPr>
              <a:t>spaces with null values in </a:t>
            </a:r>
            <a:r>
              <a:rPr lang="en-IN" b="1" dirty="0" smtClean="0">
                <a:latin typeface="Courier New" panose="02070309020205020404" pitchFamily="49" charset="0"/>
                <a:cs typeface="Courier New" panose="02070309020205020404" pitchFamily="49" charset="0"/>
              </a:rPr>
              <a:t>“</a:t>
            </a:r>
            <a:r>
              <a:rPr lang="en-IN" b="1" dirty="0" err="1" smtClean="0">
                <a:latin typeface="Courier New" panose="02070309020205020404" pitchFamily="49" charset="0"/>
                <a:cs typeface="Courier New" panose="02070309020205020404" pitchFamily="49" charset="0"/>
              </a:rPr>
              <a:t>TotalCharges</a:t>
            </a:r>
            <a:r>
              <a:rPr lang="en-IN" b="1" dirty="0" smtClean="0">
                <a:latin typeface="Courier New" panose="02070309020205020404" pitchFamily="49" charset="0"/>
                <a:cs typeface="Courier New" panose="02070309020205020404" pitchFamily="49" charset="0"/>
              </a:rPr>
              <a:t>” column.</a:t>
            </a:r>
          </a:p>
          <a:p>
            <a:pPr marL="285750" indent="-285750">
              <a:buFont typeface="Arial" panose="020B0604020202020204" pitchFamily="34" charset="0"/>
              <a:buChar char="•"/>
            </a:pPr>
            <a:r>
              <a:rPr lang="en-IN" b="1" dirty="0" smtClean="0">
                <a:latin typeface="Courier New" panose="02070309020205020404" pitchFamily="49" charset="0"/>
                <a:cs typeface="Courier New" panose="02070309020205020404" pitchFamily="49" charset="0"/>
              </a:rPr>
              <a:t>Replacing 0 with null values in “tenure” column.</a:t>
            </a:r>
          </a:p>
          <a:p>
            <a:pPr marL="285750" indent="-285750">
              <a:buFont typeface="Arial" panose="020B0604020202020204" pitchFamily="34" charset="0"/>
              <a:buChar char="•"/>
            </a:pPr>
            <a:r>
              <a:rPr lang="en-IN" b="1" dirty="0" smtClean="0">
                <a:latin typeface="Courier New" panose="02070309020205020404" pitchFamily="49" charset="0"/>
                <a:cs typeface="Courier New" panose="02070309020205020404" pitchFamily="49" charset="0"/>
              </a:rPr>
              <a:t>Dropping </a:t>
            </a:r>
            <a:r>
              <a:rPr lang="en-IN" b="1" dirty="0">
                <a:latin typeface="Courier New" panose="02070309020205020404" pitchFamily="49" charset="0"/>
                <a:cs typeface="Courier New" panose="02070309020205020404" pitchFamily="49" charset="0"/>
              </a:rPr>
              <a:t>null values from </a:t>
            </a:r>
            <a:r>
              <a:rPr lang="en-IN" b="1" dirty="0" smtClean="0">
                <a:latin typeface="Courier New" panose="02070309020205020404" pitchFamily="49" charset="0"/>
                <a:cs typeface="Courier New" panose="02070309020205020404" pitchFamily="49" charset="0"/>
              </a:rPr>
              <a:t>“</a:t>
            </a:r>
            <a:r>
              <a:rPr lang="en-IN" b="1" dirty="0" err="1" smtClean="0">
                <a:latin typeface="Courier New" panose="02070309020205020404" pitchFamily="49" charset="0"/>
                <a:cs typeface="Courier New" panose="02070309020205020404" pitchFamily="49" charset="0"/>
              </a:rPr>
              <a:t>TotalCharges</a:t>
            </a:r>
            <a:r>
              <a:rPr lang="en-IN" b="1" dirty="0" smtClean="0">
                <a:latin typeface="Courier New" panose="02070309020205020404" pitchFamily="49" charset="0"/>
                <a:cs typeface="Courier New" panose="02070309020205020404" pitchFamily="49" charset="0"/>
              </a:rPr>
              <a:t>” and “tenure” columns </a:t>
            </a:r>
            <a:r>
              <a:rPr lang="en-IN" b="1" dirty="0">
                <a:latin typeface="Courier New" panose="02070309020205020404" pitchFamily="49" charset="0"/>
                <a:cs typeface="Courier New" panose="02070309020205020404" pitchFamily="49" charset="0"/>
              </a:rPr>
              <a:t>which contain .15% missing </a:t>
            </a:r>
            <a:r>
              <a:rPr lang="en-IN" b="1" dirty="0" smtClean="0">
                <a:latin typeface="Courier New" panose="02070309020205020404" pitchFamily="49" charset="0"/>
                <a:cs typeface="Courier New" panose="02070309020205020404" pitchFamily="49" charset="0"/>
              </a:rPr>
              <a:t>data.</a:t>
            </a:r>
            <a:endParaRPr lang="en-IN" b="1" dirty="0">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3289" y="832513"/>
            <a:ext cx="6202341" cy="4211429"/>
          </a:xfrm>
          <a:prstGeom prst="rect">
            <a:avLst/>
          </a:prstGeom>
        </p:spPr>
      </p:pic>
      <p:sp>
        <p:nvSpPr>
          <p:cNvPr id="4" name="Slide Number Placeholder 3"/>
          <p:cNvSpPr>
            <a:spLocks noGrp="1"/>
          </p:cNvSpPr>
          <p:nvPr>
            <p:ph type="sldNum" sz="quarter" idx="12"/>
          </p:nvPr>
        </p:nvSpPr>
        <p:spPr/>
        <p:txBody>
          <a:bodyPr/>
          <a:lstStyle/>
          <a:p>
            <a:fld id="{E9835F46-CB28-426B-B9FE-A55DEBCB9B4B}" type="slidenum">
              <a:rPr lang="en-IN" smtClean="0"/>
              <a:t>13</a:t>
            </a:fld>
            <a:endParaRPr lang="en-IN"/>
          </a:p>
        </p:txBody>
      </p:sp>
    </p:spTree>
    <p:extLst>
      <p:ext uri="{BB962C8B-B14F-4D97-AF65-F5344CB8AC3E}">
        <p14:creationId xmlns:p14="http://schemas.microsoft.com/office/powerpoint/2010/main" val="2549779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71" y="255944"/>
            <a:ext cx="10515600" cy="849526"/>
          </a:xfrm>
        </p:spPr>
        <p:txBody>
          <a:bodyPr/>
          <a:lstStyle/>
          <a:p>
            <a:r>
              <a:rPr lang="en-IN" dirty="0" smtClean="0"/>
              <a:t>Scaling And Standardization</a:t>
            </a:r>
            <a:endParaRPr lang="en-IN" dirty="0"/>
          </a:p>
        </p:txBody>
      </p:sp>
      <p:sp>
        <p:nvSpPr>
          <p:cNvPr id="3" name="TextBox 2"/>
          <p:cNvSpPr txBox="1"/>
          <p:nvPr/>
        </p:nvSpPr>
        <p:spPr>
          <a:xfrm>
            <a:off x="401471" y="1385668"/>
            <a:ext cx="11008057" cy="4247317"/>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Courier New" panose="02070309020205020404" pitchFamily="49" charset="0"/>
                <a:cs typeface="Courier New" panose="02070309020205020404" pitchFamily="49" charset="0"/>
              </a:rPr>
              <a:t>Standardizing the numerical columns</a:t>
            </a:r>
            <a:r>
              <a:rPr lang="en-US" altLang="en-US" b="1" dirty="0" smtClean="0">
                <a:solidFill>
                  <a:srgbClr val="000000"/>
                </a:solidFill>
                <a:latin typeface="Courier New" panose="02070309020205020404" pitchFamily="49" charset="0"/>
                <a:cs typeface="Courier New" panose="02070309020205020404" pitchFamily="49" charset="0"/>
              </a:rPr>
              <a:t>[</a:t>
            </a:r>
            <a:r>
              <a:rPr lang="en-US" altLang="en-US" b="1" dirty="0">
                <a:solidFill>
                  <a:srgbClr val="000000"/>
                </a:solidFill>
                <a:latin typeface="Courier New" panose="02070309020205020404" pitchFamily="49" charset="0"/>
                <a:cs typeface="Courier New" panose="02070309020205020404" pitchFamily="49" charset="0"/>
              </a:rPr>
              <a:t>'tenure', '</a:t>
            </a:r>
            <a:r>
              <a:rPr lang="en-US" altLang="en-US" b="1" dirty="0" err="1">
                <a:solidFill>
                  <a:srgbClr val="000000"/>
                </a:solidFill>
                <a:latin typeface="Courier New" panose="02070309020205020404" pitchFamily="49" charset="0"/>
                <a:cs typeface="Courier New" panose="02070309020205020404" pitchFamily="49" charset="0"/>
              </a:rPr>
              <a:t>MonthlyCharges</a:t>
            </a: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err="1">
                <a:solidFill>
                  <a:srgbClr val="000000"/>
                </a:solidFill>
                <a:latin typeface="Courier New" panose="02070309020205020404" pitchFamily="49" charset="0"/>
                <a:cs typeface="Courier New" panose="02070309020205020404" pitchFamily="49" charset="0"/>
              </a:rPr>
              <a:t>TotalCharges</a:t>
            </a:r>
            <a:r>
              <a:rPr lang="en-US" altLang="en-US" b="1" dirty="0" smtClean="0">
                <a:solidFill>
                  <a:srgbClr val="000000"/>
                </a:solidFill>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endParaRPr lang="en-US" altLang="en-US" b="1" dirty="0">
              <a:solidFill>
                <a:srgbClr val="00000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US" altLang="en-US" b="1" dirty="0" smtClean="0">
              <a:solidFill>
                <a:srgbClr val="00000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US" altLang="en-US" b="1" dirty="0">
              <a:solidFill>
                <a:srgbClr val="00000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US" altLang="en-US" b="1" dirty="0" smtClean="0">
              <a:solidFill>
                <a:srgbClr val="00000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US" altLang="en-US" b="1" dirty="0">
              <a:solidFill>
                <a:srgbClr val="00000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US" altLang="en-US" b="1" dirty="0" smtClean="0">
              <a:solidFill>
                <a:srgbClr val="00000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US" altLang="en-US" b="1" dirty="0">
              <a:solidFill>
                <a:srgbClr val="000000"/>
              </a:solidFill>
              <a:latin typeface="Courier New" panose="02070309020205020404" pitchFamily="49" charset="0"/>
              <a:cs typeface="Courier New" panose="02070309020205020404" pitchFamily="49" charset="0"/>
            </a:endParaRPr>
          </a:p>
          <a:p>
            <a:endParaRPr lang="en-US" altLang="en-US" b="1" dirty="0" smtClean="0">
              <a:latin typeface="Courier New" panose="02070309020205020404" pitchFamily="49" charset="0"/>
              <a:cs typeface="Courier New" panose="02070309020205020404" pitchFamily="49" charset="0"/>
            </a:endParaRPr>
          </a:p>
          <a:p>
            <a:endParaRPr lang="en-US" altLang="en-US" b="1" dirty="0">
              <a:latin typeface="Courier New" panose="02070309020205020404" pitchFamily="49" charset="0"/>
              <a:cs typeface="Courier New" panose="02070309020205020404" pitchFamily="49" charset="0"/>
            </a:endParaRPr>
          </a:p>
          <a:p>
            <a:endParaRPr lang="en-US" altLang="en-US" b="1" dirty="0" smtClean="0">
              <a:latin typeface="Courier New" panose="02070309020205020404" pitchFamily="49" charset="0"/>
              <a:cs typeface="Courier New" panose="02070309020205020404" pitchFamily="49" charset="0"/>
            </a:endParaRPr>
          </a:p>
          <a:p>
            <a:endParaRPr lang="en-US" altLang="en-US" b="1" dirty="0" smtClean="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altLang="en-US" b="1" dirty="0" smtClean="0">
                <a:latin typeface="Courier New" panose="02070309020205020404" pitchFamily="49" charset="0"/>
                <a:cs typeface="Courier New" panose="02070309020205020404" pitchFamily="49" charset="0"/>
              </a:rPr>
              <a:t>Converting all the categorical columns to numerical and getting it ready for modelling.</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312" t="45824" r="62466" b="33662"/>
          <a:stretch/>
        </p:blipFill>
        <p:spPr>
          <a:xfrm>
            <a:off x="3257265" y="2320451"/>
            <a:ext cx="4804011" cy="2377749"/>
          </a:xfrm>
          <a:prstGeom prst="rect">
            <a:avLst/>
          </a:prstGeom>
        </p:spPr>
      </p:pic>
      <p:sp>
        <p:nvSpPr>
          <p:cNvPr id="4" name="Slide Number Placeholder 3"/>
          <p:cNvSpPr>
            <a:spLocks noGrp="1"/>
          </p:cNvSpPr>
          <p:nvPr>
            <p:ph type="sldNum" sz="quarter" idx="12"/>
          </p:nvPr>
        </p:nvSpPr>
        <p:spPr/>
        <p:txBody>
          <a:bodyPr/>
          <a:lstStyle/>
          <a:p>
            <a:fld id="{E9835F46-CB28-426B-B9FE-A55DEBCB9B4B}" type="slidenum">
              <a:rPr lang="en-IN" smtClean="0"/>
              <a:t>14</a:t>
            </a:fld>
            <a:endParaRPr lang="en-IN"/>
          </a:p>
        </p:txBody>
      </p:sp>
    </p:spTree>
    <p:extLst>
      <p:ext uri="{BB962C8B-B14F-4D97-AF65-F5344CB8AC3E}">
        <p14:creationId xmlns:p14="http://schemas.microsoft.com/office/powerpoint/2010/main" val="1711997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699" y="122830"/>
            <a:ext cx="10515600" cy="753991"/>
          </a:xfrm>
        </p:spPr>
        <p:txBody>
          <a:bodyPr/>
          <a:lstStyle/>
          <a:p>
            <a:r>
              <a:rPr lang="en-IN" dirty="0" smtClean="0"/>
              <a:t>Data Selection for Modelling</a:t>
            </a:r>
            <a:endParaRPr lang="en-IN" dirty="0"/>
          </a:p>
        </p:txBody>
      </p:sp>
      <p:sp>
        <p:nvSpPr>
          <p:cNvPr id="3" name="TextBox 2"/>
          <p:cNvSpPr txBox="1"/>
          <p:nvPr/>
        </p:nvSpPr>
        <p:spPr>
          <a:xfrm>
            <a:off x="237699" y="876821"/>
            <a:ext cx="11341290" cy="369332"/>
          </a:xfrm>
          <a:prstGeom prst="rect">
            <a:avLst/>
          </a:prstGeom>
          <a:noFill/>
        </p:spPr>
        <p:txBody>
          <a:bodyPr wrap="square" rtlCol="0">
            <a:spAutoFit/>
          </a:bodyPr>
          <a:lstStyle/>
          <a:p>
            <a:r>
              <a:rPr lang="en-IN" b="1" dirty="0" smtClean="0">
                <a:latin typeface="Courier New" panose="02070309020205020404" pitchFamily="49" charset="0"/>
                <a:cs typeface="Courier New" panose="02070309020205020404" pitchFamily="49" charset="0"/>
              </a:rPr>
              <a:t>We’ll be using the following data for modelling:-</a:t>
            </a:r>
            <a:endParaRPr lang="en-IN" b="1"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1842223" y="1246153"/>
            <a:ext cx="8132241" cy="5495841"/>
          </a:xfrm>
          <a:prstGeom prst="rect">
            <a:avLst/>
          </a:prstGeom>
          <a:scene3d>
            <a:camera prst="obliqueTopLeft"/>
            <a:lightRig rig="threePt" dir="t"/>
          </a:scene3d>
        </p:spPr>
      </p:pic>
      <p:sp>
        <p:nvSpPr>
          <p:cNvPr id="4" name="Slide Number Placeholder 3"/>
          <p:cNvSpPr>
            <a:spLocks noGrp="1"/>
          </p:cNvSpPr>
          <p:nvPr>
            <p:ph type="sldNum" sz="quarter" idx="12"/>
          </p:nvPr>
        </p:nvSpPr>
        <p:spPr/>
        <p:txBody>
          <a:bodyPr/>
          <a:lstStyle/>
          <a:p>
            <a:fld id="{E9835F46-CB28-426B-B9FE-A55DEBCB9B4B}" type="slidenum">
              <a:rPr lang="en-IN" smtClean="0"/>
              <a:t>15</a:t>
            </a:fld>
            <a:endParaRPr lang="en-IN"/>
          </a:p>
        </p:txBody>
      </p:sp>
    </p:spTree>
    <p:extLst>
      <p:ext uri="{BB962C8B-B14F-4D97-AF65-F5344CB8AC3E}">
        <p14:creationId xmlns:p14="http://schemas.microsoft.com/office/powerpoint/2010/main" val="3907094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233" y="187704"/>
            <a:ext cx="10515600" cy="767639"/>
          </a:xfrm>
        </p:spPr>
        <p:txBody>
          <a:bodyPr/>
          <a:lstStyle/>
          <a:p>
            <a:r>
              <a:rPr lang="en-IN" dirty="0" smtClean="0"/>
              <a:t>Modelling &amp; Accuracy Matrix</a:t>
            </a:r>
            <a:endParaRPr lang="en-IN" dirty="0"/>
          </a:p>
        </p:txBody>
      </p:sp>
      <p:graphicFrame>
        <p:nvGraphicFramePr>
          <p:cNvPr id="3" name="Object 2"/>
          <p:cNvGraphicFramePr>
            <a:graphicFrameLocks noChangeAspect="1"/>
          </p:cNvGraphicFramePr>
          <p:nvPr>
            <p:extLst>
              <p:ext uri="{D42A27DB-BD31-4B8C-83A1-F6EECF244321}">
                <p14:modId xmlns:p14="http://schemas.microsoft.com/office/powerpoint/2010/main" val="1917938807"/>
              </p:ext>
            </p:extLst>
          </p:nvPr>
        </p:nvGraphicFramePr>
        <p:xfrm>
          <a:off x="1787857" y="2070456"/>
          <a:ext cx="7794016" cy="2122884"/>
        </p:xfrm>
        <a:graphic>
          <a:graphicData uri="http://schemas.openxmlformats.org/presentationml/2006/ole">
            <mc:AlternateContent xmlns:mc="http://schemas.openxmlformats.org/markup-compatibility/2006">
              <mc:Choice xmlns:v="urn:schemas-microsoft-com:vml" Requires="v">
                <p:oleObj spid="_x0000_s8260" name="Worksheet" r:id="rId3" imgW="2447912" imgH="666664" progId="Excel.Sheet.12">
                  <p:embed/>
                </p:oleObj>
              </mc:Choice>
              <mc:Fallback>
                <p:oleObj name="Worksheet" r:id="rId3" imgW="2447912" imgH="666664" progId="Excel.Sheet.12">
                  <p:embed/>
                  <p:pic>
                    <p:nvPicPr>
                      <p:cNvPr id="0" name=""/>
                      <p:cNvPicPr/>
                      <p:nvPr/>
                    </p:nvPicPr>
                    <p:blipFill>
                      <a:blip r:embed="rId4"/>
                      <a:stretch>
                        <a:fillRect/>
                      </a:stretch>
                    </p:blipFill>
                    <p:spPr>
                      <a:xfrm>
                        <a:off x="1787857" y="2070456"/>
                        <a:ext cx="7794016" cy="2122884"/>
                      </a:xfrm>
                      <a:prstGeom prst="rect">
                        <a:avLst/>
                      </a:prstGeom>
                    </p:spPr>
                  </p:pic>
                </p:oleObj>
              </mc:Fallback>
            </mc:AlternateContent>
          </a:graphicData>
        </a:graphic>
      </p:graphicFrame>
      <p:sp>
        <p:nvSpPr>
          <p:cNvPr id="5" name="TextBox 4"/>
          <p:cNvSpPr txBox="1"/>
          <p:nvPr/>
        </p:nvSpPr>
        <p:spPr>
          <a:xfrm>
            <a:off x="477672" y="1269242"/>
            <a:ext cx="5595582" cy="461665"/>
          </a:xfrm>
          <a:prstGeom prst="rect">
            <a:avLst/>
          </a:prstGeom>
          <a:solidFill>
            <a:schemeClr val="bg1"/>
          </a:solidFill>
        </p:spPr>
        <p:txBody>
          <a:bodyPr wrap="square" rtlCol="0">
            <a:spAutoFit/>
          </a:bodyPr>
          <a:lstStyle/>
          <a:p>
            <a:r>
              <a:rPr lang="en-IN" sz="2400" dirty="0" smtClean="0"/>
              <a:t>Validating the Logistic Regression model.</a:t>
            </a:r>
            <a:endParaRPr lang="en-IN"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1361126931"/>
              </p:ext>
            </p:extLst>
          </p:nvPr>
        </p:nvGraphicFramePr>
        <p:xfrm>
          <a:off x="2115403" y="4507629"/>
          <a:ext cx="7137779" cy="1601647"/>
        </p:xfrm>
        <a:graphic>
          <a:graphicData uri="http://schemas.openxmlformats.org/presentationml/2006/ole">
            <mc:AlternateContent xmlns:mc="http://schemas.openxmlformats.org/markup-compatibility/2006">
              <mc:Choice xmlns:v="urn:schemas-microsoft-com:vml" Requires="v">
                <p:oleObj spid="_x0000_s8261" name="Worksheet" r:id="rId5" imgW="1952807" imgH="438158" progId="Excel.Sheet.12">
                  <p:embed/>
                </p:oleObj>
              </mc:Choice>
              <mc:Fallback>
                <p:oleObj name="Worksheet" r:id="rId5" imgW="1952807" imgH="438158" progId="Excel.Sheet.12">
                  <p:embed/>
                  <p:pic>
                    <p:nvPicPr>
                      <p:cNvPr id="0" name=""/>
                      <p:cNvPicPr/>
                      <p:nvPr/>
                    </p:nvPicPr>
                    <p:blipFill>
                      <a:blip r:embed="rId6"/>
                      <a:stretch>
                        <a:fillRect/>
                      </a:stretch>
                    </p:blipFill>
                    <p:spPr>
                      <a:xfrm>
                        <a:off x="2115403" y="4507629"/>
                        <a:ext cx="7137779" cy="1601647"/>
                      </a:xfrm>
                      <a:prstGeom prst="rect">
                        <a:avLst/>
                      </a:prstGeom>
                    </p:spPr>
                  </p:pic>
                </p:oleObj>
              </mc:Fallback>
            </mc:AlternateContent>
          </a:graphicData>
        </a:graphic>
      </p:graphicFrame>
      <p:sp>
        <p:nvSpPr>
          <p:cNvPr id="7" name="Slide Number Placeholder 6"/>
          <p:cNvSpPr>
            <a:spLocks noGrp="1"/>
          </p:cNvSpPr>
          <p:nvPr>
            <p:ph type="sldNum" sz="quarter" idx="12"/>
          </p:nvPr>
        </p:nvSpPr>
        <p:spPr/>
        <p:txBody>
          <a:bodyPr/>
          <a:lstStyle/>
          <a:p>
            <a:fld id="{E9835F46-CB28-426B-B9FE-A55DEBCB9B4B}" type="slidenum">
              <a:rPr lang="en-IN" smtClean="0"/>
              <a:t>16</a:t>
            </a:fld>
            <a:endParaRPr lang="en-IN"/>
          </a:p>
        </p:txBody>
      </p:sp>
    </p:spTree>
    <p:extLst>
      <p:ext uri="{BB962C8B-B14F-4D97-AF65-F5344CB8AC3E}">
        <p14:creationId xmlns:p14="http://schemas.microsoft.com/office/powerpoint/2010/main" val="291857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71" y="215000"/>
            <a:ext cx="9015484" cy="740344"/>
          </a:xfrm>
        </p:spPr>
        <p:txBody>
          <a:bodyPr/>
          <a:lstStyle/>
          <a:p>
            <a:r>
              <a:rPr lang="en-IN" dirty="0"/>
              <a:t>Modelling &amp; Accuracy Matrix</a:t>
            </a:r>
          </a:p>
        </p:txBody>
      </p:sp>
      <p:sp>
        <p:nvSpPr>
          <p:cNvPr id="3" name="TextBox 2"/>
          <p:cNvSpPr txBox="1"/>
          <p:nvPr/>
        </p:nvSpPr>
        <p:spPr>
          <a:xfrm>
            <a:off x="401471" y="1132764"/>
            <a:ext cx="6496335" cy="461665"/>
          </a:xfrm>
          <a:prstGeom prst="rect">
            <a:avLst/>
          </a:prstGeom>
          <a:noFill/>
        </p:spPr>
        <p:txBody>
          <a:bodyPr wrap="square" rtlCol="0">
            <a:spAutoFit/>
          </a:bodyPr>
          <a:lstStyle/>
          <a:p>
            <a:r>
              <a:rPr lang="en-IN" sz="2400" dirty="0" smtClean="0"/>
              <a:t>Validating the Random Forest Classifier model.</a:t>
            </a:r>
            <a:endParaRPr lang="en-IN"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208661120"/>
              </p:ext>
            </p:extLst>
          </p:nvPr>
        </p:nvGraphicFramePr>
        <p:xfrm>
          <a:off x="401638" y="1987550"/>
          <a:ext cx="5380037" cy="1260475"/>
        </p:xfrm>
        <a:graphic>
          <a:graphicData uri="http://schemas.openxmlformats.org/presentationml/2006/ole">
            <mc:AlternateContent xmlns:mc="http://schemas.openxmlformats.org/markup-compatibility/2006">
              <mc:Choice xmlns:v="urn:schemas-microsoft-com:vml" Requires="v">
                <p:oleObj spid="_x0000_s9350" name="Worksheet" r:id="rId3" imgW="2848080" imgH="666664" progId="Excel.Sheet.12">
                  <p:embed/>
                </p:oleObj>
              </mc:Choice>
              <mc:Fallback>
                <p:oleObj name="Worksheet" r:id="rId3" imgW="2848080" imgH="666664" progId="Excel.Sheet.12">
                  <p:embed/>
                  <p:pic>
                    <p:nvPicPr>
                      <p:cNvPr id="0" name=""/>
                      <p:cNvPicPr/>
                      <p:nvPr/>
                    </p:nvPicPr>
                    <p:blipFill>
                      <a:blip r:embed="rId4"/>
                      <a:stretch>
                        <a:fillRect/>
                      </a:stretch>
                    </p:blipFill>
                    <p:spPr>
                      <a:xfrm>
                        <a:off x="401638" y="1987550"/>
                        <a:ext cx="5380037" cy="12604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59508042"/>
              </p:ext>
            </p:extLst>
          </p:nvPr>
        </p:nvGraphicFramePr>
        <p:xfrm>
          <a:off x="6225064" y="1988569"/>
          <a:ext cx="5493992" cy="1259598"/>
        </p:xfrm>
        <a:graphic>
          <a:graphicData uri="http://schemas.openxmlformats.org/presentationml/2006/ole">
            <mc:AlternateContent xmlns:mc="http://schemas.openxmlformats.org/markup-compatibility/2006">
              <mc:Choice xmlns:v="urn:schemas-microsoft-com:vml" Requires="v">
                <p:oleObj spid="_x0000_s9351" name="Worksheet" r:id="rId5" imgW="1952807" imgH="447585" progId="Excel.Sheet.12">
                  <p:embed/>
                </p:oleObj>
              </mc:Choice>
              <mc:Fallback>
                <p:oleObj name="Worksheet" r:id="rId5" imgW="1952807" imgH="447585" progId="Excel.Sheet.12">
                  <p:embed/>
                  <p:pic>
                    <p:nvPicPr>
                      <p:cNvPr id="0" name=""/>
                      <p:cNvPicPr/>
                      <p:nvPr/>
                    </p:nvPicPr>
                    <p:blipFill>
                      <a:blip r:embed="rId6"/>
                      <a:stretch>
                        <a:fillRect/>
                      </a:stretch>
                    </p:blipFill>
                    <p:spPr>
                      <a:xfrm>
                        <a:off x="6225064" y="1988569"/>
                        <a:ext cx="5493992" cy="125959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17432049"/>
              </p:ext>
            </p:extLst>
          </p:nvPr>
        </p:nvGraphicFramePr>
        <p:xfrm>
          <a:off x="401471" y="4053385"/>
          <a:ext cx="5380283" cy="1310185"/>
        </p:xfrm>
        <a:graphic>
          <a:graphicData uri="http://schemas.openxmlformats.org/presentationml/2006/ole">
            <mc:AlternateContent xmlns:mc="http://schemas.openxmlformats.org/markup-compatibility/2006">
              <mc:Choice xmlns:v="urn:schemas-microsoft-com:vml" Requires="v">
                <p:oleObj spid="_x0000_s9352" name="Worksheet" r:id="rId7" imgW="3009963" imgH="666664" progId="Excel.Sheet.12">
                  <p:embed/>
                </p:oleObj>
              </mc:Choice>
              <mc:Fallback>
                <p:oleObj name="Worksheet" r:id="rId7" imgW="3009963" imgH="666664" progId="Excel.Sheet.12">
                  <p:embed/>
                  <p:pic>
                    <p:nvPicPr>
                      <p:cNvPr id="0" name=""/>
                      <p:cNvPicPr/>
                      <p:nvPr/>
                    </p:nvPicPr>
                    <p:blipFill>
                      <a:blip r:embed="rId8"/>
                      <a:stretch>
                        <a:fillRect/>
                      </a:stretch>
                    </p:blipFill>
                    <p:spPr>
                      <a:xfrm>
                        <a:off x="401471" y="4053385"/>
                        <a:ext cx="5380283" cy="131018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25824529"/>
              </p:ext>
            </p:extLst>
          </p:nvPr>
        </p:nvGraphicFramePr>
        <p:xfrm>
          <a:off x="6225064" y="4057554"/>
          <a:ext cx="5493992" cy="1259598"/>
        </p:xfrm>
        <a:graphic>
          <a:graphicData uri="http://schemas.openxmlformats.org/presentationml/2006/ole">
            <mc:AlternateContent xmlns:mc="http://schemas.openxmlformats.org/markup-compatibility/2006">
              <mc:Choice xmlns:v="urn:schemas-microsoft-com:vml" Requires="v">
                <p:oleObj spid="_x0000_s9353" name="Worksheet" r:id="rId9" imgW="1952807" imgH="447585" progId="Excel.Sheet.12">
                  <p:embed/>
                </p:oleObj>
              </mc:Choice>
              <mc:Fallback>
                <p:oleObj name="Worksheet" r:id="rId9" imgW="1952807" imgH="447585" progId="Excel.Sheet.12">
                  <p:embed/>
                  <p:pic>
                    <p:nvPicPr>
                      <p:cNvPr id="0" name=""/>
                      <p:cNvPicPr/>
                      <p:nvPr/>
                    </p:nvPicPr>
                    <p:blipFill>
                      <a:blip r:embed="rId10"/>
                      <a:stretch>
                        <a:fillRect/>
                      </a:stretch>
                    </p:blipFill>
                    <p:spPr>
                      <a:xfrm>
                        <a:off x="6225064" y="4057554"/>
                        <a:ext cx="5493992" cy="1259598"/>
                      </a:xfrm>
                      <a:prstGeom prst="rect">
                        <a:avLst/>
                      </a:prstGeom>
                    </p:spPr>
                  </p:pic>
                </p:oleObj>
              </mc:Fallback>
            </mc:AlternateContent>
          </a:graphicData>
        </a:graphic>
      </p:graphicFrame>
      <p:sp>
        <p:nvSpPr>
          <p:cNvPr id="8" name="TextBox 7"/>
          <p:cNvSpPr txBox="1"/>
          <p:nvPr/>
        </p:nvSpPr>
        <p:spPr>
          <a:xfrm>
            <a:off x="401470" y="5711040"/>
            <a:ext cx="11317585" cy="830997"/>
          </a:xfrm>
          <a:prstGeom prst="rect">
            <a:avLst/>
          </a:prstGeom>
          <a:noFill/>
        </p:spPr>
        <p:txBody>
          <a:bodyPr wrap="square" rtlCol="0">
            <a:spAutoFit/>
          </a:bodyPr>
          <a:lstStyle/>
          <a:p>
            <a:r>
              <a:rPr lang="en-IN" sz="2400" dirty="0" smtClean="0"/>
              <a:t>So, from the above two matrices we can see that there is not much difference between the criterions. </a:t>
            </a:r>
            <a:endParaRPr lang="en-IN" sz="2400" dirty="0"/>
          </a:p>
        </p:txBody>
      </p:sp>
      <p:sp>
        <p:nvSpPr>
          <p:cNvPr id="9" name="Slide Number Placeholder 8"/>
          <p:cNvSpPr>
            <a:spLocks noGrp="1"/>
          </p:cNvSpPr>
          <p:nvPr>
            <p:ph type="sldNum" sz="quarter" idx="12"/>
          </p:nvPr>
        </p:nvSpPr>
        <p:spPr/>
        <p:txBody>
          <a:bodyPr/>
          <a:lstStyle/>
          <a:p>
            <a:fld id="{E9835F46-CB28-426B-B9FE-A55DEBCB9B4B}" type="slidenum">
              <a:rPr lang="en-IN" smtClean="0"/>
              <a:t>17</a:t>
            </a:fld>
            <a:endParaRPr lang="en-IN"/>
          </a:p>
        </p:txBody>
      </p:sp>
      <p:sp>
        <p:nvSpPr>
          <p:cNvPr id="10" name="TextBox 9"/>
          <p:cNvSpPr txBox="1"/>
          <p:nvPr/>
        </p:nvSpPr>
        <p:spPr>
          <a:xfrm>
            <a:off x="401470" y="1594429"/>
            <a:ext cx="5380205" cy="369332"/>
          </a:xfrm>
          <a:prstGeom prst="rect">
            <a:avLst/>
          </a:prstGeom>
          <a:solidFill>
            <a:schemeClr val="accent5">
              <a:lumMod val="60000"/>
              <a:lumOff val="40000"/>
            </a:schemeClr>
          </a:solidFill>
        </p:spPr>
        <p:txBody>
          <a:bodyPr wrap="square" rtlCol="0">
            <a:spAutoFit/>
          </a:bodyPr>
          <a:lstStyle/>
          <a:p>
            <a:pPr marL="285750" indent="-285750">
              <a:buFont typeface="Arial" panose="020B0604020202020204" pitchFamily="34" charset="0"/>
              <a:buChar char="•"/>
            </a:pPr>
            <a:r>
              <a:rPr lang="en-IN" b="1" dirty="0" err="1" smtClean="0"/>
              <a:t>max_depth</a:t>
            </a:r>
            <a:r>
              <a:rPr lang="en-IN" b="1" dirty="0" smtClean="0"/>
              <a:t> = 5, </a:t>
            </a:r>
            <a:r>
              <a:rPr lang="en-IN" b="1" dirty="0" err="1" smtClean="0"/>
              <a:t>n_jobs</a:t>
            </a:r>
            <a:r>
              <a:rPr lang="en-IN" b="1" dirty="0" smtClean="0"/>
              <a:t> = 5, </a:t>
            </a:r>
            <a:r>
              <a:rPr lang="en-IN" b="1" dirty="0" err="1" smtClean="0"/>
              <a:t>n_estimators</a:t>
            </a:r>
            <a:r>
              <a:rPr lang="en-IN" b="1" dirty="0" smtClean="0"/>
              <a:t> = 500</a:t>
            </a:r>
            <a:endParaRPr lang="en-IN" b="1" dirty="0"/>
          </a:p>
        </p:txBody>
      </p:sp>
      <p:sp>
        <p:nvSpPr>
          <p:cNvPr id="11" name="TextBox 10"/>
          <p:cNvSpPr txBox="1"/>
          <p:nvPr/>
        </p:nvSpPr>
        <p:spPr>
          <a:xfrm>
            <a:off x="401470" y="3595495"/>
            <a:ext cx="5380205" cy="369332"/>
          </a:xfrm>
          <a:prstGeom prst="rect">
            <a:avLst/>
          </a:prstGeom>
          <a:solidFill>
            <a:schemeClr val="accent5">
              <a:lumMod val="60000"/>
              <a:lumOff val="40000"/>
            </a:schemeClr>
          </a:solidFill>
        </p:spPr>
        <p:txBody>
          <a:bodyPr wrap="square" rtlCol="0">
            <a:spAutoFit/>
          </a:bodyPr>
          <a:lstStyle/>
          <a:p>
            <a:pPr marL="285750" indent="-285750">
              <a:buFont typeface="Arial" panose="020B0604020202020204" pitchFamily="34" charset="0"/>
              <a:buChar char="•"/>
            </a:pPr>
            <a:r>
              <a:rPr lang="en-IN" b="1" dirty="0" err="1" smtClean="0"/>
              <a:t>max_depth</a:t>
            </a:r>
            <a:r>
              <a:rPr lang="en-IN" b="1" dirty="0" smtClean="0"/>
              <a:t> = 5, </a:t>
            </a:r>
            <a:r>
              <a:rPr lang="en-IN" b="1" dirty="0" err="1" smtClean="0"/>
              <a:t>n_jobs</a:t>
            </a:r>
            <a:r>
              <a:rPr lang="en-IN" b="1" dirty="0" smtClean="0"/>
              <a:t> = 5, </a:t>
            </a:r>
            <a:r>
              <a:rPr lang="en-IN" b="1" dirty="0" err="1" smtClean="0"/>
              <a:t>n_estimators</a:t>
            </a:r>
            <a:r>
              <a:rPr lang="en-IN" b="1" dirty="0" smtClean="0"/>
              <a:t> = 500</a:t>
            </a:r>
            <a:endParaRPr lang="en-IN" b="1" dirty="0"/>
          </a:p>
        </p:txBody>
      </p:sp>
    </p:spTree>
    <p:extLst>
      <p:ext uri="{BB962C8B-B14F-4D97-AF65-F5344CB8AC3E}">
        <p14:creationId xmlns:p14="http://schemas.microsoft.com/office/powerpoint/2010/main" val="3084164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823" y="228649"/>
            <a:ext cx="10515600" cy="822230"/>
          </a:xfrm>
        </p:spPr>
        <p:txBody>
          <a:bodyPr/>
          <a:lstStyle/>
          <a:p>
            <a:r>
              <a:rPr lang="en-IN" dirty="0"/>
              <a:t>Modelling &amp; Accuracy </a:t>
            </a:r>
            <a:r>
              <a:rPr lang="en-IN" dirty="0" smtClean="0"/>
              <a:t>Matrix</a:t>
            </a:r>
            <a:endParaRPr lang="en-IN" dirty="0"/>
          </a:p>
        </p:txBody>
      </p:sp>
      <p:graphicFrame>
        <p:nvGraphicFramePr>
          <p:cNvPr id="3" name="Object 2"/>
          <p:cNvGraphicFramePr>
            <a:graphicFrameLocks noChangeAspect="1"/>
          </p:cNvGraphicFramePr>
          <p:nvPr>
            <p:extLst>
              <p:ext uri="{D42A27DB-BD31-4B8C-83A1-F6EECF244321}">
                <p14:modId xmlns:p14="http://schemas.microsoft.com/office/powerpoint/2010/main" val="2371325851"/>
              </p:ext>
            </p:extLst>
          </p:nvPr>
        </p:nvGraphicFramePr>
        <p:xfrm>
          <a:off x="387822" y="2072834"/>
          <a:ext cx="5686181" cy="1259597"/>
        </p:xfrm>
        <a:graphic>
          <a:graphicData uri="http://schemas.openxmlformats.org/presentationml/2006/ole">
            <mc:AlternateContent xmlns:mc="http://schemas.openxmlformats.org/markup-compatibility/2006">
              <mc:Choice xmlns:v="urn:schemas-microsoft-com:vml" Requires="v">
                <p:oleObj spid="_x0000_s10364" name="Worksheet" r:id="rId3" imgW="3009963" imgH="666664" progId="Excel.Sheet.12">
                  <p:embed/>
                </p:oleObj>
              </mc:Choice>
              <mc:Fallback>
                <p:oleObj name="Worksheet" r:id="rId3" imgW="3009963" imgH="666664" progId="Excel.Sheet.12">
                  <p:embed/>
                  <p:pic>
                    <p:nvPicPr>
                      <p:cNvPr id="0" name=""/>
                      <p:cNvPicPr/>
                      <p:nvPr/>
                    </p:nvPicPr>
                    <p:blipFill>
                      <a:blip r:embed="rId4"/>
                      <a:stretch>
                        <a:fillRect/>
                      </a:stretch>
                    </p:blipFill>
                    <p:spPr>
                      <a:xfrm>
                        <a:off x="387822" y="2072834"/>
                        <a:ext cx="5686181" cy="1259597"/>
                      </a:xfrm>
                      <a:prstGeom prst="rect">
                        <a:avLst/>
                      </a:prstGeom>
                    </p:spPr>
                  </p:pic>
                </p:oleObj>
              </mc:Fallback>
            </mc:AlternateContent>
          </a:graphicData>
        </a:graphic>
      </p:graphicFrame>
      <p:sp>
        <p:nvSpPr>
          <p:cNvPr id="4" name="TextBox 3"/>
          <p:cNvSpPr txBox="1"/>
          <p:nvPr/>
        </p:nvSpPr>
        <p:spPr>
          <a:xfrm>
            <a:off x="387822" y="1172885"/>
            <a:ext cx="5589896" cy="461665"/>
          </a:xfrm>
          <a:prstGeom prst="rect">
            <a:avLst/>
          </a:prstGeom>
          <a:noFill/>
        </p:spPr>
        <p:txBody>
          <a:bodyPr wrap="square" rtlCol="0">
            <a:spAutoFit/>
          </a:bodyPr>
          <a:lstStyle/>
          <a:p>
            <a:r>
              <a:rPr lang="en-IN" sz="2400" dirty="0" smtClean="0"/>
              <a:t>Validating the Decision Tree model.</a:t>
            </a:r>
            <a:endParaRPr lang="en-IN"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1085213191"/>
              </p:ext>
            </p:extLst>
          </p:nvPr>
        </p:nvGraphicFramePr>
        <p:xfrm>
          <a:off x="6284030" y="2072463"/>
          <a:ext cx="5493987" cy="1259597"/>
        </p:xfrm>
        <a:graphic>
          <a:graphicData uri="http://schemas.openxmlformats.org/presentationml/2006/ole">
            <mc:AlternateContent xmlns:mc="http://schemas.openxmlformats.org/markup-compatibility/2006">
              <mc:Choice xmlns:v="urn:schemas-microsoft-com:vml" Requires="v">
                <p:oleObj spid="_x0000_s10365" name="Worksheet" r:id="rId5" imgW="1952807" imgH="447585" progId="Excel.Sheet.12">
                  <p:embed/>
                </p:oleObj>
              </mc:Choice>
              <mc:Fallback>
                <p:oleObj name="Worksheet" r:id="rId5" imgW="1952807" imgH="447585" progId="Excel.Sheet.12">
                  <p:embed/>
                  <p:pic>
                    <p:nvPicPr>
                      <p:cNvPr id="0" name=""/>
                      <p:cNvPicPr/>
                      <p:nvPr/>
                    </p:nvPicPr>
                    <p:blipFill>
                      <a:blip r:embed="rId6"/>
                      <a:stretch>
                        <a:fillRect/>
                      </a:stretch>
                    </p:blipFill>
                    <p:spPr>
                      <a:xfrm>
                        <a:off x="6284030" y="2072463"/>
                        <a:ext cx="5493987" cy="125959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2228261"/>
              </p:ext>
            </p:extLst>
          </p:nvPr>
        </p:nvGraphicFramePr>
        <p:xfrm>
          <a:off x="387822" y="4103971"/>
          <a:ext cx="5686181" cy="1259597"/>
        </p:xfrm>
        <a:graphic>
          <a:graphicData uri="http://schemas.openxmlformats.org/presentationml/2006/ole">
            <mc:AlternateContent xmlns:mc="http://schemas.openxmlformats.org/markup-compatibility/2006">
              <mc:Choice xmlns:v="urn:schemas-microsoft-com:vml" Requires="v">
                <p:oleObj spid="_x0000_s10366" name="Worksheet" r:id="rId7" imgW="3009963" imgH="666664" progId="Excel.Sheet.12">
                  <p:embed/>
                </p:oleObj>
              </mc:Choice>
              <mc:Fallback>
                <p:oleObj name="Worksheet" r:id="rId7" imgW="3009963" imgH="666664" progId="Excel.Sheet.12">
                  <p:embed/>
                  <p:pic>
                    <p:nvPicPr>
                      <p:cNvPr id="0" name=""/>
                      <p:cNvPicPr/>
                      <p:nvPr/>
                    </p:nvPicPr>
                    <p:blipFill>
                      <a:blip r:embed="rId8"/>
                      <a:stretch>
                        <a:fillRect/>
                      </a:stretch>
                    </p:blipFill>
                    <p:spPr>
                      <a:xfrm>
                        <a:off x="387822" y="4103971"/>
                        <a:ext cx="5686181" cy="125959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7923107"/>
              </p:ext>
            </p:extLst>
          </p:nvPr>
        </p:nvGraphicFramePr>
        <p:xfrm>
          <a:off x="6284030" y="4103971"/>
          <a:ext cx="5493987" cy="1259597"/>
        </p:xfrm>
        <a:graphic>
          <a:graphicData uri="http://schemas.openxmlformats.org/presentationml/2006/ole">
            <mc:AlternateContent xmlns:mc="http://schemas.openxmlformats.org/markup-compatibility/2006">
              <mc:Choice xmlns:v="urn:schemas-microsoft-com:vml" Requires="v">
                <p:oleObj spid="_x0000_s10367" name="Worksheet" r:id="rId9" imgW="1952807" imgH="447585" progId="Excel.Sheet.12">
                  <p:embed/>
                </p:oleObj>
              </mc:Choice>
              <mc:Fallback>
                <p:oleObj name="Worksheet" r:id="rId9" imgW="1952807" imgH="447585" progId="Excel.Sheet.12">
                  <p:embed/>
                  <p:pic>
                    <p:nvPicPr>
                      <p:cNvPr id="0" name=""/>
                      <p:cNvPicPr/>
                      <p:nvPr/>
                    </p:nvPicPr>
                    <p:blipFill>
                      <a:blip r:embed="rId10"/>
                      <a:stretch>
                        <a:fillRect/>
                      </a:stretch>
                    </p:blipFill>
                    <p:spPr>
                      <a:xfrm>
                        <a:off x="6284030" y="4103971"/>
                        <a:ext cx="5493987" cy="1259597"/>
                      </a:xfrm>
                      <a:prstGeom prst="rect">
                        <a:avLst/>
                      </a:prstGeom>
                    </p:spPr>
                  </p:pic>
                </p:oleObj>
              </mc:Fallback>
            </mc:AlternateContent>
          </a:graphicData>
        </a:graphic>
      </p:graphicFrame>
      <p:sp>
        <p:nvSpPr>
          <p:cNvPr id="8" name="Rectangle 7"/>
          <p:cNvSpPr/>
          <p:nvPr/>
        </p:nvSpPr>
        <p:spPr>
          <a:xfrm>
            <a:off x="387821" y="5613984"/>
            <a:ext cx="11390195" cy="830997"/>
          </a:xfrm>
          <a:prstGeom prst="rect">
            <a:avLst/>
          </a:prstGeom>
        </p:spPr>
        <p:txBody>
          <a:bodyPr wrap="square">
            <a:spAutoFit/>
          </a:bodyPr>
          <a:lstStyle/>
          <a:p>
            <a:r>
              <a:rPr lang="en-IN" sz="2400" dirty="0"/>
              <a:t>So, from the above two matrices we can see that </a:t>
            </a:r>
            <a:r>
              <a:rPr lang="en-IN" sz="2400" dirty="0" smtClean="0"/>
              <a:t>the </a:t>
            </a:r>
            <a:r>
              <a:rPr lang="en-IN" sz="2400" dirty="0" err="1" smtClean="0"/>
              <a:t>Decision_Tree_GINI</a:t>
            </a:r>
            <a:r>
              <a:rPr lang="en-IN" sz="2400" dirty="0" smtClean="0"/>
              <a:t> matrix is slightly better than the </a:t>
            </a:r>
            <a:r>
              <a:rPr lang="en-IN" sz="2400" dirty="0" err="1" smtClean="0"/>
              <a:t>Decision_Tree_ENTROPY</a:t>
            </a:r>
            <a:r>
              <a:rPr lang="en-IN" sz="2400" dirty="0" smtClean="0"/>
              <a:t> matrix. </a:t>
            </a:r>
            <a:endParaRPr lang="en-IN" sz="2400" dirty="0"/>
          </a:p>
        </p:txBody>
      </p:sp>
      <p:sp>
        <p:nvSpPr>
          <p:cNvPr id="9" name="Slide Number Placeholder 8"/>
          <p:cNvSpPr>
            <a:spLocks noGrp="1"/>
          </p:cNvSpPr>
          <p:nvPr>
            <p:ph type="sldNum" sz="quarter" idx="12"/>
          </p:nvPr>
        </p:nvSpPr>
        <p:spPr/>
        <p:txBody>
          <a:bodyPr/>
          <a:lstStyle/>
          <a:p>
            <a:fld id="{E9835F46-CB28-426B-B9FE-A55DEBCB9B4B}" type="slidenum">
              <a:rPr lang="en-IN" smtClean="0"/>
              <a:t>18</a:t>
            </a:fld>
            <a:endParaRPr lang="en-IN"/>
          </a:p>
        </p:txBody>
      </p:sp>
      <p:sp>
        <p:nvSpPr>
          <p:cNvPr id="10" name="TextBox 9"/>
          <p:cNvSpPr txBox="1"/>
          <p:nvPr/>
        </p:nvSpPr>
        <p:spPr>
          <a:xfrm>
            <a:off x="387821" y="1634550"/>
            <a:ext cx="5686182" cy="369332"/>
          </a:xfrm>
          <a:prstGeom prst="rect">
            <a:avLst/>
          </a:prstGeom>
          <a:solidFill>
            <a:schemeClr val="accent5">
              <a:lumMod val="60000"/>
              <a:lumOff val="40000"/>
            </a:schemeClr>
          </a:solidFill>
        </p:spPr>
        <p:txBody>
          <a:bodyPr wrap="square" rtlCol="0">
            <a:spAutoFit/>
          </a:bodyPr>
          <a:lstStyle/>
          <a:p>
            <a:pPr marL="285750" indent="-285750">
              <a:buFont typeface="Arial" panose="020B0604020202020204" pitchFamily="34" charset="0"/>
              <a:buChar char="•"/>
            </a:pPr>
            <a:r>
              <a:rPr lang="en-IN" b="1" dirty="0" err="1" smtClean="0"/>
              <a:t>max_depth</a:t>
            </a:r>
            <a:r>
              <a:rPr lang="en-IN" b="1" dirty="0" smtClean="0"/>
              <a:t> = 7</a:t>
            </a:r>
            <a:endParaRPr lang="en-IN" b="1" dirty="0"/>
          </a:p>
        </p:txBody>
      </p:sp>
      <p:sp>
        <p:nvSpPr>
          <p:cNvPr id="11" name="TextBox 10"/>
          <p:cNvSpPr txBox="1"/>
          <p:nvPr/>
        </p:nvSpPr>
        <p:spPr>
          <a:xfrm>
            <a:off x="396736" y="3624267"/>
            <a:ext cx="5686182" cy="369332"/>
          </a:xfrm>
          <a:prstGeom prst="rect">
            <a:avLst/>
          </a:prstGeom>
          <a:solidFill>
            <a:schemeClr val="accent5">
              <a:lumMod val="60000"/>
              <a:lumOff val="40000"/>
            </a:schemeClr>
          </a:solidFill>
        </p:spPr>
        <p:txBody>
          <a:bodyPr wrap="square" rtlCol="0">
            <a:spAutoFit/>
          </a:bodyPr>
          <a:lstStyle/>
          <a:p>
            <a:pPr marL="285750" indent="-285750">
              <a:buFont typeface="Arial" panose="020B0604020202020204" pitchFamily="34" charset="0"/>
              <a:buChar char="•"/>
            </a:pPr>
            <a:r>
              <a:rPr lang="en-IN" b="1" dirty="0" err="1" smtClean="0"/>
              <a:t>max_depth</a:t>
            </a:r>
            <a:r>
              <a:rPr lang="en-IN" b="1" dirty="0" smtClean="0"/>
              <a:t> = 5</a:t>
            </a:r>
            <a:endParaRPr lang="en-IN" b="1" dirty="0"/>
          </a:p>
        </p:txBody>
      </p:sp>
    </p:spTree>
    <p:extLst>
      <p:ext uri="{BB962C8B-B14F-4D97-AF65-F5344CB8AC3E}">
        <p14:creationId xmlns:p14="http://schemas.microsoft.com/office/powerpoint/2010/main" val="3992320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76" y="201351"/>
            <a:ext cx="10515600" cy="767640"/>
          </a:xfrm>
        </p:spPr>
        <p:txBody>
          <a:bodyPr>
            <a:normAutofit/>
          </a:bodyPr>
          <a:lstStyle/>
          <a:p>
            <a:r>
              <a:rPr lang="en-IN" dirty="0" smtClean="0"/>
              <a:t>Conclusion</a:t>
            </a:r>
            <a:endParaRPr lang="en-IN" dirty="0"/>
          </a:p>
        </p:txBody>
      </p:sp>
      <p:graphicFrame>
        <p:nvGraphicFramePr>
          <p:cNvPr id="3" name="Object 2"/>
          <p:cNvGraphicFramePr>
            <a:graphicFrameLocks noChangeAspect="1"/>
          </p:cNvGraphicFramePr>
          <p:nvPr>
            <p:extLst>
              <p:ext uri="{D42A27DB-BD31-4B8C-83A1-F6EECF244321}">
                <p14:modId xmlns:p14="http://schemas.microsoft.com/office/powerpoint/2010/main" val="1385756941"/>
              </p:ext>
            </p:extLst>
          </p:nvPr>
        </p:nvGraphicFramePr>
        <p:xfrm>
          <a:off x="374175" y="1125560"/>
          <a:ext cx="11490291" cy="1917890"/>
        </p:xfrm>
        <a:graphic>
          <a:graphicData uri="http://schemas.openxmlformats.org/presentationml/2006/ole">
            <mc:AlternateContent xmlns:mc="http://schemas.openxmlformats.org/markup-compatibility/2006">
              <mc:Choice xmlns:v="urn:schemas-microsoft-com:vml" Requires="v">
                <p:oleObj spid="_x0000_s11294" name="Worksheet" r:id="rId4" imgW="5676871" imgH="809574" progId="Excel.Sheet.12">
                  <p:embed/>
                </p:oleObj>
              </mc:Choice>
              <mc:Fallback>
                <p:oleObj name="Worksheet" r:id="rId4" imgW="5676871" imgH="809574" progId="Excel.Sheet.12">
                  <p:embed/>
                  <p:pic>
                    <p:nvPicPr>
                      <p:cNvPr id="0" name=""/>
                      <p:cNvPicPr/>
                      <p:nvPr/>
                    </p:nvPicPr>
                    <p:blipFill>
                      <a:blip r:embed="rId5"/>
                      <a:stretch>
                        <a:fillRect/>
                      </a:stretch>
                    </p:blipFill>
                    <p:spPr>
                      <a:xfrm>
                        <a:off x="374175" y="1125560"/>
                        <a:ext cx="11490291" cy="1917890"/>
                      </a:xfrm>
                      <a:prstGeom prst="rect">
                        <a:avLst/>
                      </a:prstGeom>
                    </p:spPr>
                  </p:pic>
                </p:oleObj>
              </mc:Fallback>
            </mc:AlternateContent>
          </a:graphicData>
        </a:graphic>
      </p:graphicFrame>
      <p:sp>
        <p:nvSpPr>
          <p:cNvPr id="4" name="TextBox 3"/>
          <p:cNvSpPr txBox="1"/>
          <p:nvPr/>
        </p:nvSpPr>
        <p:spPr>
          <a:xfrm>
            <a:off x="374175" y="3391089"/>
            <a:ext cx="11490291" cy="3046988"/>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smtClean="0"/>
              <a:t>Out of the above models, Random Forest and Logistic Regression model best suits the business case. Both the models are almost similar w.r.t each other. The accuracy for both the models are almost same i.e., 80%. The only difference between there performance is, RF is able to correctly predict 45% of the customer to be churned as true and LR is able to correctly predict 55% of the customer to be churned as true, but also with the false out ratio of 8% and 10% respectively. That means  apart from predicting 45% and 55% correctly it is also predicting incorrectly for some 8% and 10% customer as churned (which is not true).</a:t>
            </a:r>
            <a:endParaRPr lang="en-IN" sz="2400" dirty="0"/>
          </a:p>
        </p:txBody>
      </p:sp>
      <p:sp>
        <p:nvSpPr>
          <p:cNvPr id="5" name="Slide Number Placeholder 4"/>
          <p:cNvSpPr>
            <a:spLocks noGrp="1"/>
          </p:cNvSpPr>
          <p:nvPr>
            <p:ph type="sldNum" sz="quarter" idx="12"/>
          </p:nvPr>
        </p:nvSpPr>
        <p:spPr/>
        <p:txBody>
          <a:bodyPr/>
          <a:lstStyle/>
          <a:p>
            <a:fld id="{E9835F46-CB28-426B-B9FE-A55DEBCB9B4B}" type="slidenum">
              <a:rPr lang="en-IN" smtClean="0"/>
              <a:t>19</a:t>
            </a:fld>
            <a:endParaRPr lang="en-IN"/>
          </a:p>
        </p:txBody>
      </p:sp>
    </p:spTree>
    <p:extLst>
      <p:ext uri="{BB962C8B-B14F-4D97-AF65-F5344CB8AC3E}">
        <p14:creationId xmlns:p14="http://schemas.microsoft.com/office/powerpoint/2010/main" val="2196352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10" y="146762"/>
            <a:ext cx="11226421" cy="822229"/>
          </a:xfrm>
        </p:spPr>
        <p:txBody>
          <a:bodyPr/>
          <a:lstStyle/>
          <a:p>
            <a:r>
              <a:rPr lang="en-IN" dirty="0" smtClean="0"/>
              <a:t>Dataset Overview</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566559547"/>
              </p:ext>
            </p:extLst>
          </p:nvPr>
        </p:nvGraphicFramePr>
        <p:xfrm>
          <a:off x="1226806" y="968991"/>
          <a:ext cx="3399785" cy="5595582"/>
        </p:xfrm>
        <a:graphic>
          <a:graphicData uri="http://schemas.openxmlformats.org/presentationml/2006/ole">
            <mc:AlternateContent xmlns:mc="http://schemas.openxmlformats.org/markup-compatibility/2006">
              <mc:Choice xmlns:v="urn:schemas-microsoft-com:vml" Requires="v">
                <p:oleObj spid="_x0000_s1294" name="Worksheet" r:id="rId3" imgW="2505025" imgH="4448320" progId="Excel.Sheet.12">
                  <p:embed/>
                </p:oleObj>
              </mc:Choice>
              <mc:Fallback>
                <p:oleObj name="Worksheet" r:id="rId3" imgW="2505025" imgH="4448320" progId="Excel.Sheet.12">
                  <p:embed/>
                  <p:pic>
                    <p:nvPicPr>
                      <p:cNvPr id="0" name=""/>
                      <p:cNvPicPr/>
                      <p:nvPr/>
                    </p:nvPicPr>
                    <p:blipFill>
                      <a:blip r:embed="rId4"/>
                      <a:stretch>
                        <a:fillRect/>
                      </a:stretch>
                    </p:blipFill>
                    <p:spPr>
                      <a:xfrm>
                        <a:off x="1226806" y="968991"/>
                        <a:ext cx="3399785" cy="559558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90895658"/>
              </p:ext>
            </p:extLst>
          </p:nvPr>
        </p:nvGraphicFramePr>
        <p:xfrm>
          <a:off x="5303838" y="974725"/>
          <a:ext cx="3036887" cy="5583238"/>
        </p:xfrm>
        <a:graphic>
          <a:graphicData uri="http://schemas.openxmlformats.org/presentationml/2006/ole">
            <mc:AlternateContent xmlns:mc="http://schemas.openxmlformats.org/markup-compatibility/2006">
              <mc:Choice xmlns:v="urn:schemas-microsoft-com:vml" Requires="v">
                <p:oleObj spid="_x0000_s1295" name="Worksheet" r:id="rId5" imgW="2162347" imgH="4448320" progId="Excel.Sheet.12">
                  <p:embed/>
                </p:oleObj>
              </mc:Choice>
              <mc:Fallback>
                <p:oleObj name="Worksheet" r:id="rId5" imgW="2162347" imgH="4448320" progId="Excel.Sheet.12">
                  <p:embed/>
                  <p:pic>
                    <p:nvPicPr>
                      <p:cNvPr id="0" name=""/>
                      <p:cNvPicPr/>
                      <p:nvPr/>
                    </p:nvPicPr>
                    <p:blipFill>
                      <a:blip r:embed="rId6"/>
                      <a:stretch>
                        <a:fillRect/>
                      </a:stretch>
                    </p:blipFill>
                    <p:spPr>
                      <a:xfrm>
                        <a:off x="5303838" y="974725"/>
                        <a:ext cx="3036887" cy="558323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61284248"/>
              </p:ext>
            </p:extLst>
          </p:nvPr>
        </p:nvGraphicFramePr>
        <p:xfrm>
          <a:off x="9017580" y="1610436"/>
          <a:ext cx="2081639" cy="982639"/>
        </p:xfrm>
        <a:graphic>
          <a:graphicData uri="http://schemas.openxmlformats.org/presentationml/2006/ole">
            <mc:AlternateContent xmlns:mc="http://schemas.openxmlformats.org/markup-compatibility/2006">
              <mc:Choice xmlns:v="urn:schemas-microsoft-com:vml" Requires="v">
                <p:oleObj spid="_x0000_s1296" name="Worksheet" r:id="rId7" imgW="1276530" imgH="657237" progId="Excel.Sheet.12">
                  <p:embed/>
                </p:oleObj>
              </mc:Choice>
              <mc:Fallback>
                <p:oleObj name="Worksheet" r:id="rId7" imgW="1276530" imgH="657237" progId="Excel.Sheet.12">
                  <p:embed/>
                  <p:pic>
                    <p:nvPicPr>
                      <p:cNvPr id="0" name=""/>
                      <p:cNvPicPr/>
                      <p:nvPr/>
                    </p:nvPicPr>
                    <p:blipFill>
                      <a:blip r:embed="rId8"/>
                      <a:stretch>
                        <a:fillRect/>
                      </a:stretch>
                    </p:blipFill>
                    <p:spPr>
                      <a:xfrm>
                        <a:off x="9017580" y="1610436"/>
                        <a:ext cx="2081639" cy="982639"/>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E9835F46-CB28-426B-B9FE-A55DEBCB9B4B}" type="slidenum">
              <a:rPr lang="en-IN" smtClean="0"/>
              <a:t>2</a:t>
            </a:fld>
            <a:endParaRPr lang="en-IN"/>
          </a:p>
        </p:txBody>
      </p:sp>
    </p:spTree>
    <p:extLst>
      <p:ext uri="{BB962C8B-B14F-4D97-AF65-F5344CB8AC3E}">
        <p14:creationId xmlns:p14="http://schemas.microsoft.com/office/powerpoint/2010/main" val="1295207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6597" y="2606722"/>
            <a:ext cx="7246961" cy="1015663"/>
          </a:xfrm>
          <a:prstGeom prst="rect">
            <a:avLst/>
          </a:prstGeom>
          <a:noFill/>
        </p:spPr>
        <p:txBody>
          <a:bodyPr wrap="square" rtlCol="0">
            <a:spAutoFit/>
          </a:bodyPr>
          <a:lstStyle/>
          <a:p>
            <a:r>
              <a:rPr lang="en-IN" sz="6000" dirty="0" smtClean="0"/>
              <a:t>Thank You!!</a:t>
            </a:r>
            <a:endParaRPr lang="en-IN" sz="6000" dirty="0"/>
          </a:p>
        </p:txBody>
      </p:sp>
      <p:sp>
        <p:nvSpPr>
          <p:cNvPr id="3" name="Slide Number Placeholder 2"/>
          <p:cNvSpPr>
            <a:spLocks noGrp="1"/>
          </p:cNvSpPr>
          <p:nvPr>
            <p:ph type="sldNum" sz="quarter" idx="12"/>
          </p:nvPr>
        </p:nvSpPr>
        <p:spPr/>
        <p:txBody>
          <a:bodyPr/>
          <a:lstStyle/>
          <a:p>
            <a:fld id="{E9835F46-CB28-426B-B9FE-A55DEBCB9B4B}" type="slidenum">
              <a:rPr lang="en-IN" smtClean="0"/>
              <a:t>20</a:t>
            </a:fld>
            <a:endParaRPr lang="en-IN"/>
          </a:p>
        </p:txBody>
      </p:sp>
    </p:spTree>
    <p:extLst>
      <p:ext uri="{BB962C8B-B14F-4D97-AF65-F5344CB8AC3E}">
        <p14:creationId xmlns:p14="http://schemas.microsoft.com/office/powerpoint/2010/main" val="2489129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89" y="201353"/>
            <a:ext cx="10515600" cy="813773"/>
          </a:xfrm>
        </p:spPr>
        <p:txBody>
          <a:bodyPr/>
          <a:lstStyle/>
          <a:p>
            <a:r>
              <a:rPr lang="en-IN" dirty="0" smtClean="0"/>
              <a:t>Data Manipulation</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2923686890"/>
              </p:ext>
            </p:extLst>
          </p:nvPr>
        </p:nvGraphicFramePr>
        <p:xfrm>
          <a:off x="585719" y="1042421"/>
          <a:ext cx="3146946" cy="5535802"/>
        </p:xfrm>
        <a:graphic>
          <a:graphicData uri="http://schemas.openxmlformats.org/presentationml/2006/ole">
            <mc:AlternateContent xmlns:mc="http://schemas.openxmlformats.org/markup-compatibility/2006">
              <mc:Choice xmlns:v="urn:schemas-microsoft-com:vml" Requires="v">
                <p:oleObj spid="_x0000_s2215" name="Worksheet" r:id="rId3" imgW="2505025" imgH="4457747" progId="Excel.Sheet.12">
                  <p:embed/>
                </p:oleObj>
              </mc:Choice>
              <mc:Fallback>
                <p:oleObj name="Worksheet" r:id="rId3" imgW="2505025" imgH="4457747" progId="Excel.Sheet.12">
                  <p:embed/>
                  <p:pic>
                    <p:nvPicPr>
                      <p:cNvPr id="0" name=""/>
                      <p:cNvPicPr/>
                      <p:nvPr/>
                    </p:nvPicPr>
                    <p:blipFill>
                      <a:blip r:embed="rId4"/>
                      <a:stretch>
                        <a:fillRect/>
                      </a:stretch>
                    </p:blipFill>
                    <p:spPr>
                      <a:xfrm>
                        <a:off x="585719" y="1042421"/>
                        <a:ext cx="3146946" cy="5535802"/>
                      </a:xfrm>
                      <a:prstGeom prst="rect">
                        <a:avLst/>
                      </a:prstGeom>
                    </p:spPr>
                  </p:pic>
                </p:oleObj>
              </mc:Fallback>
            </mc:AlternateContent>
          </a:graphicData>
        </a:graphic>
      </p:graphicFrame>
      <p:sp>
        <p:nvSpPr>
          <p:cNvPr id="5" name="Right Arrow 4"/>
          <p:cNvSpPr/>
          <p:nvPr/>
        </p:nvSpPr>
        <p:spPr>
          <a:xfrm>
            <a:off x="3800904" y="3237116"/>
            <a:ext cx="709682" cy="5732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1037601888"/>
              </p:ext>
            </p:extLst>
          </p:nvPr>
        </p:nvGraphicFramePr>
        <p:xfrm>
          <a:off x="4578825" y="1042421"/>
          <a:ext cx="3152629" cy="5535802"/>
        </p:xfrm>
        <a:graphic>
          <a:graphicData uri="http://schemas.openxmlformats.org/presentationml/2006/ole">
            <mc:AlternateContent xmlns:mc="http://schemas.openxmlformats.org/markup-compatibility/2006">
              <mc:Choice xmlns:v="urn:schemas-microsoft-com:vml" Requires="v">
                <p:oleObj spid="_x0000_s2216" name="Worksheet" r:id="rId5" imgW="2505025" imgH="4457747" progId="Excel.Sheet.12">
                  <p:embed/>
                </p:oleObj>
              </mc:Choice>
              <mc:Fallback>
                <p:oleObj name="Worksheet" r:id="rId5" imgW="2505025" imgH="4457747" progId="Excel.Sheet.12">
                  <p:embed/>
                  <p:pic>
                    <p:nvPicPr>
                      <p:cNvPr id="0" name=""/>
                      <p:cNvPicPr/>
                      <p:nvPr/>
                    </p:nvPicPr>
                    <p:blipFill>
                      <a:blip r:embed="rId6"/>
                      <a:stretch>
                        <a:fillRect/>
                      </a:stretch>
                    </p:blipFill>
                    <p:spPr>
                      <a:xfrm>
                        <a:off x="4578825" y="1042421"/>
                        <a:ext cx="3152629" cy="5535802"/>
                      </a:xfrm>
                      <a:prstGeom prst="rect">
                        <a:avLst/>
                      </a:prstGeom>
                    </p:spPr>
                  </p:pic>
                </p:oleObj>
              </mc:Fallback>
            </mc:AlternateContent>
          </a:graphicData>
        </a:graphic>
      </p:graphicFrame>
      <p:sp>
        <p:nvSpPr>
          <p:cNvPr id="7" name="TextBox 6"/>
          <p:cNvSpPr txBox="1"/>
          <p:nvPr/>
        </p:nvSpPr>
        <p:spPr>
          <a:xfrm>
            <a:off x="8024884" y="2379902"/>
            <a:ext cx="3725838" cy="1938992"/>
          </a:xfrm>
          <a:prstGeom prst="rect">
            <a:avLst/>
          </a:prstGeom>
          <a:noFill/>
          <a:ln>
            <a:solidFill>
              <a:schemeClr val="tx1"/>
            </a:solidFill>
          </a:ln>
        </p:spPr>
        <p:txBody>
          <a:bodyPr wrap="square" rtlCol="0">
            <a:spAutoFit/>
          </a:bodyPr>
          <a:lstStyle/>
          <a:p>
            <a:r>
              <a:rPr lang="en-IN" sz="2000" b="1" dirty="0" smtClean="0"/>
              <a:t>Replacing the data “</a:t>
            </a:r>
            <a:r>
              <a:rPr lang="en-IN" sz="2000" b="1" dirty="0" smtClean="0">
                <a:solidFill>
                  <a:schemeClr val="accent5"/>
                </a:solidFill>
              </a:rPr>
              <a:t>No Internet Service</a:t>
            </a:r>
            <a:r>
              <a:rPr lang="en-IN" sz="2000" b="1" dirty="0" smtClean="0"/>
              <a:t>” from columns like '</a:t>
            </a:r>
            <a:r>
              <a:rPr lang="en-IN" sz="2000" b="1" dirty="0" err="1" smtClean="0"/>
              <a:t>OnlineSecurity</a:t>
            </a:r>
            <a:r>
              <a:rPr lang="en-IN" sz="2000" b="1" dirty="0" smtClean="0"/>
              <a:t>', '</a:t>
            </a:r>
            <a:r>
              <a:rPr lang="en-IN" sz="2000" b="1" dirty="0" err="1" smtClean="0"/>
              <a:t>OnlineBackup</a:t>
            </a:r>
            <a:r>
              <a:rPr lang="en-IN" sz="2000" b="1" dirty="0" smtClean="0"/>
              <a:t>', '</a:t>
            </a:r>
            <a:r>
              <a:rPr lang="en-IN" sz="2000" b="1" dirty="0" err="1" smtClean="0"/>
              <a:t>DeviceProtection</a:t>
            </a:r>
            <a:r>
              <a:rPr lang="en-IN" sz="2000" b="1" dirty="0" smtClean="0"/>
              <a:t>',            </a:t>
            </a:r>
            <a:r>
              <a:rPr lang="en-IN" sz="2000" b="1" dirty="0" err="1" smtClean="0"/>
              <a:t>TechSupport</a:t>
            </a:r>
            <a:r>
              <a:rPr lang="en-IN" sz="2000" b="1" dirty="0" smtClean="0"/>
              <a:t>','</a:t>
            </a:r>
            <a:r>
              <a:rPr lang="en-IN" sz="2000" b="1" dirty="0" err="1" smtClean="0"/>
              <a:t>StreamingTV</a:t>
            </a:r>
            <a:r>
              <a:rPr lang="en-IN" sz="2000" b="1" dirty="0" smtClean="0"/>
              <a:t>', '</a:t>
            </a:r>
            <a:r>
              <a:rPr lang="en-IN" sz="2000" b="1" dirty="0" err="1" smtClean="0"/>
              <a:t>StreamingMovies</a:t>
            </a:r>
            <a:r>
              <a:rPr lang="en-IN" sz="2000" b="1" dirty="0" smtClean="0"/>
              <a:t>‘ with “</a:t>
            </a:r>
            <a:r>
              <a:rPr lang="en-IN" sz="2000" b="1" dirty="0" smtClean="0">
                <a:solidFill>
                  <a:schemeClr val="accent5"/>
                </a:solidFill>
              </a:rPr>
              <a:t>No</a:t>
            </a:r>
            <a:r>
              <a:rPr lang="en-IN" sz="2000" b="1" dirty="0" smtClean="0"/>
              <a:t>”</a:t>
            </a:r>
            <a:endParaRPr lang="en-IN" sz="2000" b="1" dirty="0"/>
          </a:p>
        </p:txBody>
      </p:sp>
      <p:sp>
        <p:nvSpPr>
          <p:cNvPr id="3" name="Slide Number Placeholder 2"/>
          <p:cNvSpPr>
            <a:spLocks noGrp="1"/>
          </p:cNvSpPr>
          <p:nvPr>
            <p:ph type="sldNum" sz="quarter" idx="12"/>
          </p:nvPr>
        </p:nvSpPr>
        <p:spPr/>
        <p:txBody>
          <a:bodyPr/>
          <a:lstStyle/>
          <a:p>
            <a:fld id="{E9835F46-CB28-426B-B9FE-A55DEBCB9B4B}" type="slidenum">
              <a:rPr lang="en-IN" smtClean="0"/>
              <a:t>3</a:t>
            </a:fld>
            <a:endParaRPr lang="en-IN"/>
          </a:p>
        </p:txBody>
      </p:sp>
    </p:spTree>
    <p:extLst>
      <p:ext uri="{BB962C8B-B14F-4D97-AF65-F5344CB8AC3E}">
        <p14:creationId xmlns:p14="http://schemas.microsoft.com/office/powerpoint/2010/main" val="811763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614" y="119465"/>
            <a:ext cx="10515600" cy="781288"/>
          </a:xfrm>
        </p:spPr>
        <p:txBody>
          <a:bodyPr/>
          <a:lstStyle/>
          <a:p>
            <a:r>
              <a:rPr lang="en-IN" dirty="0" smtClean="0"/>
              <a:t>Data Analysis</a:t>
            </a:r>
            <a:endParaRPr lang="en-IN" dirty="0"/>
          </a:p>
        </p:txBody>
      </p:sp>
      <p:pic>
        <p:nvPicPr>
          <p:cNvPr id="3" name="Picture 2"/>
          <p:cNvPicPr>
            <a:picLocks noChangeAspect="1"/>
          </p:cNvPicPr>
          <p:nvPr/>
        </p:nvPicPr>
        <p:blipFill>
          <a:blip r:embed="rId2"/>
          <a:stretch>
            <a:fillRect/>
          </a:stretch>
        </p:blipFill>
        <p:spPr>
          <a:xfrm>
            <a:off x="562614" y="900753"/>
            <a:ext cx="3613601" cy="2476500"/>
          </a:xfrm>
          <a:prstGeom prst="rect">
            <a:avLst/>
          </a:prstGeom>
        </p:spPr>
      </p:pic>
      <p:pic>
        <p:nvPicPr>
          <p:cNvPr id="4" name="Picture 3"/>
          <p:cNvPicPr>
            <a:picLocks noChangeAspect="1"/>
          </p:cNvPicPr>
          <p:nvPr/>
        </p:nvPicPr>
        <p:blipFill>
          <a:blip r:embed="rId3"/>
          <a:stretch>
            <a:fillRect/>
          </a:stretch>
        </p:blipFill>
        <p:spPr>
          <a:xfrm>
            <a:off x="4176215" y="900753"/>
            <a:ext cx="3507473" cy="2476500"/>
          </a:xfrm>
          <a:prstGeom prst="rect">
            <a:avLst/>
          </a:prstGeom>
        </p:spPr>
      </p:pic>
      <p:pic>
        <p:nvPicPr>
          <p:cNvPr id="5" name="Picture 4"/>
          <p:cNvPicPr>
            <a:picLocks noChangeAspect="1"/>
          </p:cNvPicPr>
          <p:nvPr/>
        </p:nvPicPr>
        <p:blipFill>
          <a:blip r:embed="rId4"/>
          <a:stretch>
            <a:fillRect/>
          </a:stretch>
        </p:blipFill>
        <p:spPr>
          <a:xfrm>
            <a:off x="7683688" y="900753"/>
            <a:ext cx="3724275" cy="2476500"/>
          </a:xfrm>
          <a:prstGeom prst="rect">
            <a:avLst/>
          </a:prstGeom>
        </p:spPr>
      </p:pic>
      <p:pic>
        <p:nvPicPr>
          <p:cNvPr id="6" name="Picture 5"/>
          <p:cNvPicPr>
            <a:picLocks noChangeAspect="1"/>
          </p:cNvPicPr>
          <p:nvPr/>
        </p:nvPicPr>
        <p:blipFill>
          <a:blip r:embed="rId5"/>
          <a:stretch>
            <a:fillRect/>
          </a:stretch>
        </p:blipFill>
        <p:spPr>
          <a:xfrm>
            <a:off x="562614" y="3377253"/>
            <a:ext cx="10845349" cy="3296502"/>
          </a:xfrm>
          <a:prstGeom prst="rect">
            <a:avLst/>
          </a:prstGeom>
        </p:spPr>
      </p:pic>
      <p:sp>
        <p:nvSpPr>
          <p:cNvPr id="7" name="Slide Number Placeholder 6"/>
          <p:cNvSpPr>
            <a:spLocks noGrp="1"/>
          </p:cNvSpPr>
          <p:nvPr>
            <p:ph type="sldNum" sz="quarter" idx="12"/>
          </p:nvPr>
        </p:nvSpPr>
        <p:spPr/>
        <p:txBody>
          <a:bodyPr/>
          <a:lstStyle/>
          <a:p>
            <a:fld id="{E9835F46-CB28-426B-B9FE-A55DEBCB9B4B}" type="slidenum">
              <a:rPr lang="en-IN" smtClean="0"/>
              <a:t>4</a:t>
            </a:fld>
            <a:endParaRPr lang="en-IN"/>
          </a:p>
        </p:txBody>
      </p:sp>
    </p:spTree>
    <p:extLst>
      <p:ext uri="{BB962C8B-B14F-4D97-AF65-F5344CB8AC3E}">
        <p14:creationId xmlns:p14="http://schemas.microsoft.com/office/powerpoint/2010/main" val="2912318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152" y="187705"/>
            <a:ext cx="11144534" cy="808582"/>
          </a:xfrm>
        </p:spPr>
        <p:txBody>
          <a:bodyPr/>
          <a:lstStyle/>
          <a:p>
            <a:r>
              <a:rPr lang="en-IN" dirty="0" smtClean="0"/>
              <a:t>Data Analysis</a:t>
            </a:r>
            <a:endParaRPr lang="en-IN" dirty="0"/>
          </a:p>
        </p:txBody>
      </p:sp>
      <p:pic>
        <p:nvPicPr>
          <p:cNvPr id="3" name="Picture 2"/>
          <p:cNvPicPr>
            <a:picLocks noChangeAspect="1"/>
          </p:cNvPicPr>
          <p:nvPr/>
        </p:nvPicPr>
        <p:blipFill>
          <a:blip r:embed="rId2"/>
          <a:stretch>
            <a:fillRect/>
          </a:stretch>
        </p:blipFill>
        <p:spPr>
          <a:xfrm>
            <a:off x="497006" y="996287"/>
            <a:ext cx="3724275" cy="2476500"/>
          </a:xfrm>
          <a:prstGeom prst="rect">
            <a:avLst/>
          </a:prstGeom>
        </p:spPr>
      </p:pic>
      <p:pic>
        <p:nvPicPr>
          <p:cNvPr id="4" name="Picture 3"/>
          <p:cNvPicPr>
            <a:picLocks noChangeAspect="1"/>
          </p:cNvPicPr>
          <p:nvPr/>
        </p:nvPicPr>
        <p:blipFill>
          <a:blip r:embed="rId3"/>
          <a:stretch>
            <a:fillRect/>
          </a:stretch>
        </p:blipFill>
        <p:spPr>
          <a:xfrm>
            <a:off x="4221281" y="996287"/>
            <a:ext cx="3724275" cy="2476500"/>
          </a:xfrm>
          <a:prstGeom prst="rect">
            <a:avLst/>
          </a:prstGeom>
        </p:spPr>
      </p:pic>
      <p:pic>
        <p:nvPicPr>
          <p:cNvPr id="5" name="Picture 4"/>
          <p:cNvPicPr>
            <a:picLocks noChangeAspect="1"/>
          </p:cNvPicPr>
          <p:nvPr/>
        </p:nvPicPr>
        <p:blipFill>
          <a:blip r:embed="rId4"/>
          <a:stretch>
            <a:fillRect/>
          </a:stretch>
        </p:blipFill>
        <p:spPr>
          <a:xfrm>
            <a:off x="7945556" y="996287"/>
            <a:ext cx="3724275" cy="2476500"/>
          </a:xfrm>
          <a:prstGeom prst="rect">
            <a:avLst/>
          </a:prstGeom>
        </p:spPr>
      </p:pic>
      <p:pic>
        <p:nvPicPr>
          <p:cNvPr id="6" name="Picture 5"/>
          <p:cNvPicPr>
            <a:picLocks noChangeAspect="1"/>
          </p:cNvPicPr>
          <p:nvPr/>
        </p:nvPicPr>
        <p:blipFill>
          <a:blip r:embed="rId5"/>
          <a:stretch>
            <a:fillRect/>
          </a:stretch>
        </p:blipFill>
        <p:spPr>
          <a:xfrm>
            <a:off x="511152" y="3773889"/>
            <a:ext cx="3724275" cy="2476500"/>
          </a:xfrm>
          <a:prstGeom prst="rect">
            <a:avLst/>
          </a:prstGeom>
        </p:spPr>
      </p:pic>
      <p:pic>
        <p:nvPicPr>
          <p:cNvPr id="7" name="Picture 6"/>
          <p:cNvPicPr>
            <a:picLocks noChangeAspect="1"/>
          </p:cNvPicPr>
          <p:nvPr/>
        </p:nvPicPr>
        <p:blipFill>
          <a:blip r:embed="rId6"/>
          <a:stretch>
            <a:fillRect/>
          </a:stretch>
        </p:blipFill>
        <p:spPr>
          <a:xfrm>
            <a:off x="4235427" y="3773889"/>
            <a:ext cx="4089707" cy="2476501"/>
          </a:xfrm>
          <a:prstGeom prst="rect">
            <a:avLst/>
          </a:prstGeom>
        </p:spPr>
      </p:pic>
      <p:pic>
        <p:nvPicPr>
          <p:cNvPr id="8" name="Picture 7"/>
          <p:cNvPicPr>
            <a:picLocks noChangeAspect="1"/>
          </p:cNvPicPr>
          <p:nvPr/>
        </p:nvPicPr>
        <p:blipFill>
          <a:blip r:embed="rId7"/>
          <a:stretch>
            <a:fillRect/>
          </a:stretch>
        </p:blipFill>
        <p:spPr>
          <a:xfrm>
            <a:off x="8325134" y="3773889"/>
            <a:ext cx="3344697" cy="2476500"/>
          </a:xfrm>
          <a:prstGeom prst="rect">
            <a:avLst/>
          </a:prstGeom>
          <a:ln>
            <a:noFill/>
          </a:ln>
          <a:effectLst>
            <a:glow rad="228600">
              <a:schemeClr val="accent5">
                <a:satMod val="175000"/>
                <a:alpha val="40000"/>
              </a:schemeClr>
            </a:glow>
            <a:outerShdw blurRad="190500" dist="228600" dir="2700000" algn="ctr">
              <a:srgbClr val="000000">
                <a:alpha val="30000"/>
              </a:srgbClr>
            </a:outerShdw>
          </a:effectLst>
          <a:scene3d>
            <a:camera prst="obliqueBottomLeft"/>
            <a:lightRig rig="glow" dir="t">
              <a:rot lat="0" lon="0" rev="4800000"/>
            </a:lightRig>
          </a:scene3d>
          <a:sp3d prstMaterial="matte">
            <a:bevelT w="127000" h="63500"/>
          </a:sp3d>
        </p:spPr>
      </p:pic>
      <p:sp>
        <p:nvSpPr>
          <p:cNvPr id="10" name="TextBox 9"/>
          <p:cNvSpPr txBox="1"/>
          <p:nvPr/>
        </p:nvSpPr>
        <p:spPr>
          <a:xfrm>
            <a:off x="9062113" y="6346209"/>
            <a:ext cx="1897039" cy="369332"/>
          </a:xfrm>
          <a:prstGeom prst="rect">
            <a:avLst/>
          </a:prstGeom>
          <a:noFill/>
        </p:spPr>
        <p:txBody>
          <a:bodyPr wrap="square" rtlCol="0">
            <a:spAutoFit/>
          </a:bodyPr>
          <a:lstStyle/>
          <a:p>
            <a:r>
              <a:rPr lang="en-IN" i="1" dirty="0" smtClean="0">
                <a:solidFill>
                  <a:schemeClr val="tx1">
                    <a:lumMod val="95000"/>
                    <a:lumOff val="5000"/>
                  </a:schemeClr>
                </a:solidFill>
              </a:rPr>
              <a:t>Target Variable</a:t>
            </a:r>
            <a:endParaRPr lang="en-IN" i="1" dirty="0">
              <a:solidFill>
                <a:schemeClr val="tx1">
                  <a:lumMod val="95000"/>
                  <a:lumOff val="5000"/>
                </a:schemeClr>
              </a:solidFill>
            </a:endParaRPr>
          </a:p>
        </p:txBody>
      </p:sp>
      <p:sp>
        <p:nvSpPr>
          <p:cNvPr id="9" name="Slide Number Placeholder 8"/>
          <p:cNvSpPr>
            <a:spLocks noGrp="1"/>
          </p:cNvSpPr>
          <p:nvPr>
            <p:ph type="sldNum" sz="quarter" idx="12"/>
          </p:nvPr>
        </p:nvSpPr>
        <p:spPr/>
        <p:txBody>
          <a:bodyPr/>
          <a:lstStyle/>
          <a:p>
            <a:fld id="{E9835F46-CB28-426B-B9FE-A55DEBCB9B4B}" type="slidenum">
              <a:rPr lang="en-IN" smtClean="0"/>
              <a:t>5</a:t>
            </a:fld>
            <a:endParaRPr lang="en-IN"/>
          </a:p>
        </p:txBody>
      </p:sp>
    </p:spTree>
    <p:extLst>
      <p:ext uri="{BB962C8B-B14F-4D97-AF65-F5344CB8AC3E}">
        <p14:creationId xmlns:p14="http://schemas.microsoft.com/office/powerpoint/2010/main" val="2566999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37" y="187705"/>
            <a:ext cx="10515600" cy="849526"/>
          </a:xfrm>
        </p:spPr>
        <p:txBody>
          <a:bodyPr/>
          <a:lstStyle/>
          <a:p>
            <a:r>
              <a:rPr lang="en-IN" dirty="0" smtClean="0"/>
              <a:t>Data Analysis w.r.t Target Variable</a:t>
            </a:r>
            <a:endParaRPr lang="en-IN" dirty="0"/>
          </a:p>
        </p:txBody>
      </p:sp>
      <p:pic>
        <p:nvPicPr>
          <p:cNvPr id="3" name="Picture 2"/>
          <p:cNvPicPr>
            <a:picLocks noChangeAspect="1"/>
          </p:cNvPicPr>
          <p:nvPr/>
        </p:nvPicPr>
        <p:blipFill>
          <a:blip r:embed="rId3"/>
          <a:stretch>
            <a:fillRect/>
          </a:stretch>
        </p:blipFill>
        <p:spPr>
          <a:xfrm>
            <a:off x="1394345" y="1200436"/>
            <a:ext cx="4501488" cy="2728596"/>
          </a:xfrm>
          <a:prstGeom prst="rect">
            <a:avLst/>
          </a:prstGeom>
          <a:ln>
            <a:solidFill>
              <a:schemeClr val="bg1"/>
            </a:solidFill>
          </a:ln>
        </p:spPr>
      </p:pic>
      <p:graphicFrame>
        <p:nvGraphicFramePr>
          <p:cNvPr id="5" name="Object 4"/>
          <p:cNvGraphicFramePr>
            <a:graphicFrameLocks noChangeAspect="1"/>
          </p:cNvGraphicFramePr>
          <p:nvPr>
            <p:extLst>
              <p:ext uri="{D42A27DB-BD31-4B8C-83A1-F6EECF244321}">
                <p14:modId xmlns:p14="http://schemas.microsoft.com/office/powerpoint/2010/main" val="3599476289"/>
              </p:ext>
            </p:extLst>
          </p:nvPr>
        </p:nvGraphicFramePr>
        <p:xfrm>
          <a:off x="6306401" y="1200436"/>
          <a:ext cx="4515136" cy="2518409"/>
        </p:xfrm>
        <a:graphic>
          <a:graphicData uri="http://schemas.openxmlformats.org/presentationml/2006/ole">
            <mc:AlternateContent xmlns:mc="http://schemas.openxmlformats.org/markup-compatibility/2006">
              <mc:Choice xmlns:v="urn:schemas-microsoft-com:vml" Requires="v">
                <p:oleObj spid="_x0000_s3232" name="Worksheet" r:id="rId4" imgW="2447912" imgH="1057310" progId="Excel.Sheet.12">
                  <p:embed/>
                </p:oleObj>
              </mc:Choice>
              <mc:Fallback>
                <p:oleObj name="Worksheet" r:id="rId4" imgW="2447912" imgH="1057310" progId="Excel.Sheet.12">
                  <p:embed/>
                  <p:pic>
                    <p:nvPicPr>
                      <p:cNvPr id="0" name=""/>
                      <p:cNvPicPr/>
                      <p:nvPr/>
                    </p:nvPicPr>
                    <p:blipFill>
                      <a:blip r:embed="rId5"/>
                      <a:stretch>
                        <a:fillRect/>
                      </a:stretch>
                    </p:blipFill>
                    <p:spPr>
                      <a:xfrm>
                        <a:off x="6306401" y="1200436"/>
                        <a:ext cx="4515136" cy="2518409"/>
                      </a:xfrm>
                      <a:prstGeom prst="rect">
                        <a:avLst/>
                      </a:prstGeom>
                    </p:spPr>
                  </p:pic>
                </p:oleObj>
              </mc:Fallback>
            </mc:AlternateContent>
          </a:graphicData>
        </a:graphic>
      </p:graphicFrame>
      <p:pic>
        <p:nvPicPr>
          <p:cNvPr id="9" name="Picture 8"/>
          <p:cNvPicPr>
            <a:picLocks noChangeAspect="1"/>
          </p:cNvPicPr>
          <p:nvPr/>
        </p:nvPicPr>
        <p:blipFill>
          <a:blip r:embed="rId6"/>
          <a:stretch>
            <a:fillRect/>
          </a:stretch>
        </p:blipFill>
        <p:spPr>
          <a:xfrm>
            <a:off x="1302727" y="3929032"/>
            <a:ext cx="4593106" cy="275045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pic>
      <p:graphicFrame>
        <p:nvGraphicFramePr>
          <p:cNvPr id="10" name="Object 9"/>
          <p:cNvGraphicFramePr>
            <a:graphicFrameLocks noChangeAspect="1"/>
          </p:cNvGraphicFramePr>
          <p:nvPr>
            <p:extLst>
              <p:ext uri="{D42A27DB-BD31-4B8C-83A1-F6EECF244321}">
                <p14:modId xmlns:p14="http://schemas.microsoft.com/office/powerpoint/2010/main" val="3910499942"/>
              </p:ext>
            </p:extLst>
          </p:nvPr>
        </p:nvGraphicFramePr>
        <p:xfrm>
          <a:off x="6306401" y="3986070"/>
          <a:ext cx="4515136" cy="2442025"/>
        </p:xfrm>
        <a:graphic>
          <a:graphicData uri="http://schemas.openxmlformats.org/presentationml/2006/ole">
            <mc:AlternateContent xmlns:mc="http://schemas.openxmlformats.org/markup-compatibility/2006">
              <mc:Choice xmlns:v="urn:schemas-microsoft-com:vml" Requires="v">
                <p:oleObj spid="_x0000_s3233" name="Worksheet" r:id="rId7" imgW="3457411" imgH="1209648" progId="Excel.Sheet.12">
                  <p:embed/>
                </p:oleObj>
              </mc:Choice>
              <mc:Fallback>
                <p:oleObj name="Worksheet" r:id="rId7" imgW="3457411" imgH="1209648" progId="Excel.Sheet.12">
                  <p:embed/>
                  <p:pic>
                    <p:nvPicPr>
                      <p:cNvPr id="0" name=""/>
                      <p:cNvPicPr/>
                      <p:nvPr/>
                    </p:nvPicPr>
                    <p:blipFill>
                      <a:blip r:embed="rId8"/>
                      <a:stretch>
                        <a:fillRect/>
                      </a:stretch>
                    </p:blipFill>
                    <p:spPr>
                      <a:xfrm>
                        <a:off x="6306401" y="3986070"/>
                        <a:ext cx="4515136" cy="2442025"/>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E9835F46-CB28-426B-B9FE-A55DEBCB9B4B}" type="slidenum">
              <a:rPr lang="en-IN" smtClean="0"/>
              <a:t>6</a:t>
            </a:fld>
            <a:endParaRPr lang="en-IN"/>
          </a:p>
        </p:txBody>
      </p:sp>
    </p:spTree>
    <p:extLst>
      <p:ext uri="{BB962C8B-B14F-4D97-AF65-F5344CB8AC3E}">
        <p14:creationId xmlns:p14="http://schemas.microsoft.com/office/powerpoint/2010/main" val="3489586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824" y="201351"/>
            <a:ext cx="10515600" cy="781287"/>
          </a:xfrm>
        </p:spPr>
        <p:txBody>
          <a:bodyPr/>
          <a:lstStyle/>
          <a:p>
            <a:r>
              <a:rPr lang="en-IN" dirty="0"/>
              <a:t>Data Analysis w.r.t Target </a:t>
            </a:r>
            <a:r>
              <a:rPr lang="en-IN" dirty="0" smtClean="0"/>
              <a:t>Variable</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1165328407"/>
              </p:ext>
            </p:extLst>
          </p:nvPr>
        </p:nvGraphicFramePr>
        <p:xfrm>
          <a:off x="5859226" y="1160060"/>
          <a:ext cx="5233387" cy="2456283"/>
        </p:xfrm>
        <a:graphic>
          <a:graphicData uri="http://schemas.openxmlformats.org/presentationml/2006/ole">
            <mc:AlternateContent xmlns:mc="http://schemas.openxmlformats.org/markup-compatibility/2006">
              <mc:Choice xmlns:v="urn:schemas-microsoft-com:vml" Requires="v">
                <p:oleObj spid="_x0000_s4227" name="Worksheet" r:id="rId3" imgW="4181345" imgH="1209648" progId="Excel.Sheet.12">
                  <p:embed/>
                </p:oleObj>
              </mc:Choice>
              <mc:Fallback>
                <p:oleObj name="Worksheet" r:id="rId3" imgW="4181345" imgH="1209648" progId="Excel.Sheet.12">
                  <p:embed/>
                  <p:pic>
                    <p:nvPicPr>
                      <p:cNvPr id="0" name=""/>
                      <p:cNvPicPr/>
                      <p:nvPr/>
                    </p:nvPicPr>
                    <p:blipFill>
                      <a:blip r:embed="rId4"/>
                      <a:stretch>
                        <a:fillRect/>
                      </a:stretch>
                    </p:blipFill>
                    <p:spPr>
                      <a:xfrm>
                        <a:off x="5859226" y="1160060"/>
                        <a:ext cx="5233387" cy="2456283"/>
                      </a:xfrm>
                      <a:prstGeom prst="rect">
                        <a:avLst/>
                      </a:prstGeom>
                    </p:spPr>
                  </p:pic>
                </p:oleObj>
              </mc:Fallback>
            </mc:AlternateContent>
          </a:graphicData>
        </a:graphic>
      </p:graphicFrame>
      <p:pic>
        <p:nvPicPr>
          <p:cNvPr id="5" name="Picture 4"/>
          <p:cNvPicPr>
            <a:picLocks noChangeAspect="1"/>
          </p:cNvPicPr>
          <p:nvPr/>
        </p:nvPicPr>
        <p:blipFill>
          <a:blip r:embed="rId5"/>
          <a:stretch>
            <a:fillRect/>
          </a:stretch>
        </p:blipFill>
        <p:spPr>
          <a:xfrm>
            <a:off x="665439" y="1160060"/>
            <a:ext cx="4752721" cy="2579113"/>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306087445"/>
              </p:ext>
            </p:extLst>
          </p:nvPr>
        </p:nvGraphicFramePr>
        <p:xfrm>
          <a:off x="5859226" y="3872256"/>
          <a:ext cx="5233387" cy="2624078"/>
        </p:xfrm>
        <a:graphic>
          <a:graphicData uri="http://schemas.openxmlformats.org/presentationml/2006/ole">
            <mc:AlternateContent xmlns:mc="http://schemas.openxmlformats.org/markup-compatibility/2006">
              <mc:Choice xmlns:v="urn:schemas-microsoft-com:vml" Requires="v">
                <p:oleObj spid="_x0000_s4228" name="Worksheet" r:id="rId6" imgW="3057620" imgH="809574" progId="Excel.Sheet.12">
                  <p:embed/>
                </p:oleObj>
              </mc:Choice>
              <mc:Fallback>
                <p:oleObj name="Worksheet" r:id="rId6" imgW="3057620" imgH="809574" progId="Excel.Sheet.12">
                  <p:embed/>
                  <p:pic>
                    <p:nvPicPr>
                      <p:cNvPr id="0" name=""/>
                      <p:cNvPicPr/>
                      <p:nvPr/>
                    </p:nvPicPr>
                    <p:blipFill>
                      <a:blip r:embed="rId7"/>
                      <a:stretch>
                        <a:fillRect/>
                      </a:stretch>
                    </p:blipFill>
                    <p:spPr>
                      <a:xfrm>
                        <a:off x="5859226" y="3872256"/>
                        <a:ext cx="5233387" cy="2624078"/>
                      </a:xfrm>
                      <a:prstGeom prst="rect">
                        <a:avLst/>
                      </a:prstGeom>
                    </p:spPr>
                  </p:pic>
                </p:oleObj>
              </mc:Fallback>
            </mc:AlternateContent>
          </a:graphicData>
        </a:graphic>
      </p:graphicFrame>
      <p:pic>
        <p:nvPicPr>
          <p:cNvPr id="8" name="Picture 7"/>
          <p:cNvPicPr>
            <a:picLocks noChangeAspect="1"/>
          </p:cNvPicPr>
          <p:nvPr/>
        </p:nvPicPr>
        <p:blipFill>
          <a:blip r:embed="rId8"/>
          <a:stretch>
            <a:fillRect/>
          </a:stretch>
        </p:blipFill>
        <p:spPr>
          <a:xfrm>
            <a:off x="781760" y="3739173"/>
            <a:ext cx="4636399" cy="2782801"/>
          </a:xfrm>
          <a:prstGeom prst="rect">
            <a:avLst/>
          </a:prstGeom>
        </p:spPr>
      </p:pic>
      <p:sp>
        <p:nvSpPr>
          <p:cNvPr id="3" name="Slide Number Placeholder 2"/>
          <p:cNvSpPr>
            <a:spLocks noGrp="1"/>
          </p:cNvSpPr>
          <p:nvPr>
            <p:ph type="sldNum" sz="quarter" idx="12"/>
          </p:nvPr>
        </p:nvSpPr>
        <p:spPr/>
        <p:txBody>
          <a:bodyPr/>
          <a:lstStyle/>
          <a:p>
            <a:fld id="{E9835F46-CB28-426B-B9FE-A55DEBCB9B4B}" type="slidenum">
              <a:rPr lang="en-IN" smtClean="0"/>
              <a:t>7</a:t>
            </a:fld>
            <a:endParaRPr lang="en-IN"/>
          </a:p>
        </p:txBody>
      </p:sp>
    </p:spTree>
    <p:extLst>
      <p:ext uri="{BB962C8B-B14F-4D97-AF65-F5344CB8AC3E}">
        <p14:creationId xmlns:p14="http://schemas.microsoft.com/office/powerpoint/2010/main" val="3046499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2" y="136479"/>
            <a:ext cx="10515600" cy="1009934"/>
          </a:xfrm>
        </p:spPr>
        <p:txBody>
          <a:bodyPr/>
          <a:lstStyle/>
          <a:p>
            <a:r>
              <a:rPr lang="en-IN" dirty="0"/>
              <a:t>Data Analysis w.r.t </a:t>
            </a:r>
            <a:r>
              <a:rPr lang="en-IN" dirty="0" smtClean="0"/>
              <a:t>Target </a:t>
            </a:r>
            <a:r>
              <a:rPr lang="en-IN" dirty="0"/>
              <a:t>Variable</a:t>
            </a:r>
          </a:p>
        </p:txBody>
      </p:sp>
      <p:graphicFrame>
        <p:nvGraphicFramePr>
          <p:cNvPr id="3" name="Object 2"/>
          <p:cNvGraphicFramePr>
            <a:graphicFrameLocks noChangeAspect="1"/>
          </p:cNvGraphicFramePr>
          <p:nvPr>
            <p:extLst>
              <p:ext uri="{D42A27DB-BD31-4B8C-83A1-F6EECF244321}">
                <p14:modId xmlns:p14="http://schemas.microsoft.com/office/powerpoint/2010/main" val="1426834818"/>
              </p:ext>
            </p:extLst>
          </p:nvPr>
        </p:nvGraphicFramePr>
        <p:xfrm>
          <a:off x="5663821" y="1146413"/>
          <a:ext cx="5441121" cy="2497539"/>
        </p:xfrm>
        <a:graphic>
          <a:graphicData uri="http://schemas.openxmlformats.org/presentationml/2006/ole">
            <mc:AlternateContent xmlns:mc="http://schemas.openxmlformats.org/markup-compatibility/2006">
              <mc:Choice xmlns:v="urn:schemas-microsoft-com:vml" Requires="v">
                <p:oleObj spid="_x0000_s5241" name="Worksheet" r:id="rId3" imgW="3057620" imgH="1009799" progId="Excel.Sheet.12">
                  <p:embed/>
                </p:oleObj>
              </mc:Choice>
              <mc:Fallback>
                <p:oleObj name="Worksheet" r:id="rId3" imgW="3057620" imgH="1009799" progId="Excel.Sheet.12">
                  <p:embed/>
                  <p:pic>
                    <p:nvPicPr>
                      <p:cNvPr id="0" name=""/>
                      <p:cNvPicPr/>
                      <p:nvPr/>
                    </p:nvPicPr>
                    <p:blipFill>
                      <a:blip r:embed="rId4"/>
                      <a:stretch>
                        <a:fillRect/>
                      </a:stretch>
                    </p:blipFill>
                    <p:spPr>
                      <a:xfrm>
                        <a:off x="5663821" y="1146413"/>
                        <a:ext cx="5441121" cy="2497539"/>
                      </a:xfrm>
                      <a:prstGeom prst="rect">
                        <a:avLst/>
                      </a:prstGeom>
                    </p:spPr>
                  </p:pic>
                </p:oleObj>
              </mc:Fallback>
            </mc:AlternateContent>
          </a:graphicData>
        </a:graphic>
      </p:graphicFrame>
      <p:pic>
        <p:nvPicPr>
          <p:cNvPr id="4" name="Picture 3"/>
          <p:cNvPicPr>
            <a:picLocks noChangeAspect="1"/>
          </p:cNvPicPr>
          <p:nvPr/>
        </p:nvPicPr>
        <p:blipFill>
          <a:blip r:embed="rId5"/>
          <a:stretch>
            <a:fillRect/>
          </a:stretch>
        </p:blipFill>
        <p:spPr>
          <a:xfrm>
            <a:off x="776071" y="1146413"/>
            <a:ext cx="4705781" cy="2851642"/>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882697832"/>
              </p:ext>
            </p:extLst>
          </p:nvPr>
        </p:nvGraphicFramePr>
        <p:xfrm>
          <a:off x="5663821" y="3998054"/>
          <a:ext cx="5441121" cy="2375449"/>
        </p:xfrm>
        <a:graphic>
          <a:graphicData uri="http://schemas.openxmlformats.org/presentationml/2006/ole">
            <mc:AlternateContent xmlns:mc="http://schemas.openxmlformats.org/markup-compatibility/2006">
              <mc:Choice xmlns:v="urn:schemas-microsoft-com:vml" Requires="v">
                <p:oleObj spid="_x0000_s5242" name="Worksheet" r:id="rId6" imgW="4181345" imgH="1009799" progId="Excel.Sheet.12">
                  <p:embed/>
                </p:oleObj>
              </mc:Choice>
              <mc:Fallback>
                <p:oleObj name="Worksheet" r:id="rId6" imgW="4181345" imgH="1009799" progId="Excel.Sheet.12">
                  <p:embed/>
                  <p:pic>
                    <p:nvPicPr>
                      <p:cNvPr id="0" name=""/>
                      <p:cNvPicPr/>
                      <p:nvPr/>
                    </p:nvPicPr>
                    <p:blipFill>
                      <a:blip r:embed="rId7"/>
                      <a:stretch>
                        <a:fillRect/>
                      </a:stretch>
                    </p:blipFill>
                    <p:spPr>
                      <a:xfrm>
                        <a:off x="5663821" y="3998054"/>
                        <a:ext cx="5441121" cy="2375449"/>
                      </a:xfrm>
                      <a:prstGeom prst="rect">
                        <a:avLst/>
                      </a:prstGeom>
                    </p:spPr>
                  </p:pic>
                </p:oleObj>
              </mc:Fallback>
            </mc:AlternateContent>
          </a:graphicData>
        </a:graphic>
      </p:graphicFrame>
      <p:pic>
        <p:nvPicPr>
          <p:cNvPr id="6" name="Picture 5"/>
          <p:cNvPicPr>
            <a:picLocks noChangeAspect="1"/>
          </p:cNvPicPr>
          <p:nvPr/>
        </p:nvPicPr>
        <p:blipFill>
          <a:blip r:embed="rId8"/>
          <a:stretch>
            <a:fillRect/>
          </a:stretch>
        </p:blipFill>
        <p:spPr>
          <a:xfrm>
            <a:off x="776070" y="3929816"/>
            <a:ext cx="4705781" cy="2730292"/>
          </a:xfrm>
          <a:prstGeom prst="rect">
            <a:avLst/>
          </a:prstGeom>
        </p:spPr>
      </p:pic>
      <p:sp>
        <p:nvSpPr>
          <p:cNvPr id="7" name="Slide Number Placeholder 6"/>
          <p:cNvSpPr>
            <a:spLocks noGrp="1"/>
          </p:cNvSpPr>
          <p:nvPr>
            <p:ph type="sldNum" sz="quarter" idx="12"/>
          </p:nvPr>
        </p:nvSpPr>
        <p:spPr/>
        <p:txBody>
          <a:bodyPr/>
          <a:lstStyle/>
          <a:p>
            <a:fld id="{E9835F46-CB28-426B-B9FE-A55DEBCB9B4B}" type="slidenum">
              <a:rPr lang="en-IN" smtClean="0"/>
              <a:t>8</a:t>
            </a:fld>
            <a:endParaRPr lang="en-IN"/>
          </a:p>
        </p:txBody>
      </p:sp>
    </p:spTree>
    <p:extLst>
      <p:ext uri="{BB962C8B-B14F-4D97-AF65-F5344CB8AC3E}">
        <p14:creationId xmlns:p14="http://schemas.microsoft.com/office/powerpoint/2010/main" val="3543167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063" y="283239"/>
            <a:ext cx="10515600" cy="863174"/>
          </a:xfrm>
        </p:spPr>
        <p:txBody>
          <a:bodyPr/>
          <a:lstStyle/>
          <a:p>
            <a:r>
              <a:rPr lang="en-IN" dirty="0"/>
              <a:t>Data Analysis w.r.t Target </a:t>
            </a:r>
            <a:r>
              <a:rPr lang="en-IN" dirty="0" smtClean="0"/>
              <a:t>Variable</a:t>
            </a:r>
            <a:endParaRPr lang="en-IN" dirty="0"/>
          </a:p>
        </p:txBody>
      </p:sp>
      <p:pic>
        <p:nvPicPr>
          <p:cNvPr id="3" name="Picture 2"/>
          <p:cNvPicPr>
            <a:picLocks noChangeAspect="1"/>
          </p:cNvPicPr>
          <p:nvPr/>
        </p:nvPicPr>
        <p:blipFill>
          <a:blip r:embed="rId2"/>
          <a:stretch>
            <a:fillRect/>
          </a:stretch>
        </p:blipFill>
        <p:spPr>
          <a:xfrm>
            <a:off x="109182" y="1569493"/>
            <a:ext cx="11955439" cy="5104262"/>
          </a:xfrm>
          <a:prstGeom prst="rect">
            <a:avLst/>
          </a:prstGeom>
        </p:spPr>
      </p:pic>
      <p:sp>
        <p:nvSpPr>
          <p:cNvPr id="4" name="TextBox 3"/>
          <p:cNvSpPr txBox="1"/>
          <p:nvPr/>
        </p:nvSpPr>
        <p:spPr>
          <a:xfrm>
            <a:off x="2622645" y="1146413"/>
            <a:ext cx="6182436" cy="400110"/>
          </a:xfrm>
          <a:prstGeom prst="rect">
            <a:avLst/>
          </a:prstGeom>
          <a:noFill/>
        </p:spPr>
        <p:txBody>
          <a:bodyPr wrap="square" rtlCol="0">
            <a:spAutoFit/>
          </a:bodyPr>
          <a:lstStyle/>
          <a:p>
            <a:pPr algn="ctr"/>
            <a:r>
              <a:rPr lang="en-IN" sz="2000" b="1" dirty="0" smtClean="0"/>
              <a:t>Impact of partner on Tenure</a:t>
            </a:r>
            <a:endParaRPr lang="en-IN" sz="2000" b="1" dirty="0"/>
          </a:p>
        </p:txBody>
      </p:sp>
      <p:sp>
        <p:nvSpPr>
          <p:cNvPr id="5" name="Slide Number Placeholder 4"/>
          <p:cNvSpPr>
            <a:spLocks noGrp="1"/>
          </p:cNvSpPr>
          <p:nvPr>
            <p:ph type="sldNum" sz="quarter" idx="12"/>
          </p:nvPr>
        </p:nvSpPr>
        <p:spPr/>
        <p:txBody>
          <a:bodyPr/>
          <a:lstStyle/>
          <a:p>
            <a:fld id="{E9835F46-CB28-426B-B9FE-A55DEBCB9B4B}" type="slidenum">
              <a:rPr lang="en-IN" smtClean="0"/>
              <a:t>9</a:t>
            </a:fld>
            <a:endParaRPr lang="en-IN"/>
          </a:p>
        </p:txBody>
      </p:sp>
    </p:spTree>
    <p:extLst>
      <p:ext uri="{BB962C8B-B14F-4D97-AF65-F5344CB8AC3E}">
        <p14:creationId xmlns:p14="http://schemas.microsoft.com/office/powerpoint/2010/main" val="3689442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TotalTime>
  <Words>420</Words>
  <Application>Microsoft Office PowerPoint</Application>
  <PresentationFormat>Widescreen</PresentationFormat>
  <Paragraphs>73</Paragraphs>
  <Slides>20</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7" baseType="lpstr">
      <vt:lpstr>Arial</vt:lpstr>
      <vt:lpstr>Calibri</vt:lpstr>
      <vt:lpstr>Calibri Light</vt:lpstr>
      <vt:lpstr>Courier New</vt:lpstr>
      <vt:lpstr>Office Theme</vt:lpstr>
      <vt:lpstr>Worksheet</vt:lpstr>
      <vt:lpstr>Microsoft Excel Worksheet</vt:lpstr>
      <vt:lpstr>Telecom Customer Churn Prediction</vt:lpstr>
      <vt:lpstr>Dataset Overview</vt:lpstr>
      <vt:lpstr>Data Manipulation</vt:lpstr>
      <vt:lpstr>Data Analysis</vt:lpstr>
      <vt:lpstr>Data Analysis</vt:lpstr>
      <vt:lpstr>Data Analysis w.r.t Target Variable</vt:lpstr>
      <vt:lpstr>Data Analysis w.r.t Target Variable</vt:lpstr>
      <vt:lpstr>Data Analysis w.r.t Target Variable</vt:lpstr>
      <vt:lpstr>Data Analysis w.r.t Target Variable</vt:lpstr>
      <vt:lpstr>Data Separation And Statistical Details</vt:lpstr>
      <vt:lpstr>Correlation Matrix</vt:lpstr>
      <vt:lpstr>Outliers</vt:lpstr>
      <vt:lpstr>Missing Values And Pre-processing</vt:lpstr>
      <vt:lpstr>Scaling And Standardization</vt:lpstr>
      <vt:lpstr>Data Selection for Modelling</vt:lpstr>
      <vt:lpstr>Modelling &amp; Accuracy Matrix</vt:lpstr>
      <vt:lpstr>Modelling &amp; Accuracy Matrix</vt:lpstr>
      <vt:lpstr>Modelling &amp; Accuracy Matrix</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Prediction</dc:title>
  <dc:creator>LENOVO-PC</dc:creator>
  <cp:lastModifiedBy>LENOVO-PC</cp:lastModifiedBy>
  <cp:revision>91</cp:revision>
  <dcterms:created xsi:type="dcterms:W3CDTF">2020-02-09T18:48:17Z</dcterms:created>
  <dcterms:modified xsi:type="dcterms:W3CDTF">2020-02-17T19:18:26Z</dcterms:modified>
</cp:coreProperties>
</file>