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98" r:id="rId2"/>
    <p:sldId id="494" r:id="rId3"/>
    <p:sldId id="486" r:id="rId4"/>
    <p:sldId id="487" r:id="rId5"/>
    <p:sldId id="485" r:id="rId6"/>
    <p:sldId id="488" r:id="rId7"/>
    <p:sldId id="495" r:id="rId8"/>
    <p:sldId id="497" r:id="rId9"/>
    <p:sldId id="49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A4570-81C0-423A-94B3-0CEBDFB059A9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43B3C-6B56-4DB9-B8C5-7AAFDCBAF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20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sz="5300" b="1" dirty="0"/>
              <a:t>PYTHON PARA ANÁLISE DE DADOS</a:t>
            </a:r>
          </a:p>
          <a:p>
            <a:r>
              <a:rPr lang="pt-BR" sz="5300" b="1" dirty="0"/>
              <a:t>E MACHINE LEARNING</a:t>
            </a:r>
          </a:p>
          <a:p>
            <a:endParaRPr lang="pt-BR" sz="5300" b="1" dirty="0"/>
          </a:p>
        </p:txBody>
      </p:sp>
    </p:spTree>
    <p:extLst>
      <p:ext uri="{BB962C8B-B14F-4D97-AF65-F5344CB8AC3E}">
        <p14:creationId xmlns:p14="http://schemas.microsoft.com/office/powerpoint/2010/main" val="185281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47BDEB-EEE0-41FC-B1BA-1196B5617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62996" cy="2869829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E4E2EE-4E47-4682-8B72-80C00F4A8507}"/>
              </a:ext>
            </a:extLst>
          </p:cNvPr>
          <p:cNvSpPr txBox="1"/>
          <p:nvPr/>
        </p:nvSpPr>
        <p:spPr>
          <a:xfrm>
            <a:off x="1012877" y="2680623"/>
            <a:ext cx="10775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Linguagem de programação Python</a:t>
            </a:r>
          </a:p>
        </p:txBody>
      </p:sp>
    </p:spTree>
    <p:extLst>
      <p:ext uri="{BB962C8B-B14F-4D97-AF65-F5344CB8AC3E}">
        <p14:creationId xmlns:p14="http://schemas.microsoft.com/office/powerpoint/2010/main" val="39159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8E0DBA1-350F-4DC4-B1BF-77F19636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0"/>
            <a:ext cx="11521440" cy="77372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A Linguagem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D0F05-8367-4506-8591-330DE035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968"/>
            <a:ext cx="10515600" cy="5556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Lançado</a:t>
            </a:r>
            <a:r>
              <a:rPr lang="pt-BR" i="0" dirty="0">
                <a:effectLst/>
              </a:rPr>
              <a:t> por Guido Van </a:t>
            </a:r>
            <a:r>
              <a:rPr lang="pt-BR" i="0" dirty="0" err="1">
                <a:effectLst/>
              </a:rPr>
              <a:t>Rossum</a:t>
            </a:r>
            <a:r>
              <a:rPr lang="pt-BR" i="0" dirty="0">
                <a:effectLst/>
              </a:rPr>
              <a:t> em 1991.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2202834-17A8-4E51-9B7C-EEA8D7965B13}"/>
              </a:ext>
            </a:extLst>
          </p:cNvPr>
          <p:cNvSpPr txBox="1">
            <a:spLocks/>
          </p:cNvSpPr>
          <p:nvPr/>
        </p:nvSpPr>
        <p:spPr>
          <a:xfrm>
            <a:off x="838200" y="2525074"/>
            <a:ext cx="10515600" cy="555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Linguagem simples e prática.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59A5060-2727-4677-9610-07163FE13531}"/>
              </a:ext>
            </a:extLst>
          </p:cNvPr>
          <p:cNvSpPr txBox="1">
            <a:spLocks/>
          </p:cNvSpPr>
          <p:nvPr/>
        </p:nvSpPr>
        <p:spPr>
          <a:xfrm>
            <a:off x="838200" y="3325053"/>
            <a:ext cx="10515600" cy="456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Fonte livre e aberta.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EF45903-A80B-43FB-9A64-83F830E7162D}"/>
              </a:ext>
            </a:extLst>
          </p:cNvPr>
          <p:cNvSpPr txBox="1">
            <a:spLocks/>
          </p:cNvSpPr>
          <p:nvPr/>
        </p:nvSpPr>
        <p:spPr>
          <a:xfrm>
            <a:off x="838200" y="4990048"/>
            <a:ext cx="10964594" cy="541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O Python é suportado pelo Windows, Linux, Macintosh, Solaris…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1691877-5D4F-4F35-9643-617D2D0B670C}"/>
              </a:ext>
            </a:extLst>
          </p:cNvPr>
          <p:cNvSpPr txBox="1">
            <a:spLocks/>
          </p:cNvSpPr>
          <p:nvPr/>
        </p:nvSpPr>
        <p:spPr>
          <a:xfrm>
            <a:off x="838200" y="4146449"/>
            <a:ext cx="10515600" cy="541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Grande comunidade colaborativa.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B838102-98E2-49D8-9126-EBB9F4C54AA1}"/>
              </a:ext>
            </a:extLst>
          </p:cNvPr>
          <p:cNvSpPr txBox="1">
            <a:spLocks/>
          </p:cNvSpPr>
          <p:nvPr/>
        </p:nvSpPr>
        <p:spPr>
          <a:xfrm>
            <a:off x="838200" y="5869483"/>
            <a:ext cx="10515600" cy="976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Alto nível para várias aplicações: Desenvolvimento Web, Ciência de Dados, Inteligência Artificial e Computação Gráfica.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27A8794-7A5B-4D35-A445-3DBF37594261}"/>
              </a:ext>
            </a:extLst>
          </p:cNvPr>
          <p:cNvSpPr txBox="1">
            <a:spLocks/>
          </p:cNvSpPr>
          <p:nvPr/>
        </p:nvSpPr>
        <p:spPr>
          <a:xfrm>
            <a:off x="838200" y="1771550"/>
            <a:ext cx="10515600" cy="555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Uma das linguagens mais utilizadas no mundo.</a:t>
            </a:r>
          </a:p>
        </p:txBody>
      </p:sp>
    </p:spTree>
    <p:extLst>
      <p:ext uri="{BB962C8B-B14F-4D97-AF65-F5344CB8AC3E}">
        <p14:creationId xmlns:p14="http://schemas.microsoft.com/office/powerpoint/2010/main" val="27016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build="p"/>
      <p:bldP spid="8" grpId="0" build="p"/>
      <p:bldP spid="9" grpId="0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0F48D5-2644-409F-BC1A-F1F6614746A9}"/>
              </a:ext>
            </a:extLst>
          </p:cNvPr>
          <p:cNvSpPr txBox="1">
            <a:spLocks/>
          </p:cNvSpPr>
          <p:nvPr/>
        </p:nvSpPr>
        <p:spPr>
          <a:xfrm>
            <a:off x="1205668" y="352786"/>
            <a:ext cx="10515600" cy="577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dirty="0"/>
              <a:t>Ambiente de Desenvolvimento Integrado (IDE)</a:t>
            </a:r>
          </a:p>
        </p:txBody>
      </p:sp>
      <p:pic>
        <p:nvPicPr>
          <p:cNvPr id="1026" name="Picture 2" descr="Resultado de imagem para pycharm">
            <a:extLst>
              <a:ext uri="{FF2B5EF4-FFF2-40B4-BE49-F238E27FC236}">
                <a16:creationId xmlns:a16="http://schemas.microsoft.com/office/drawing/2014/main" id="{291FF4C9-6899-4611-B3B4-0AEB141DE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56" y="1361747"/>
            <a:ext cx="1490077" cy="14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spyder">
            <a:extLst>
              <a:ext uri="{FF2B5EF4-FFF2-40B4-BE49-F238E27FC236}">
                <a16:creationId xmlns:a16="http://schemas.microsoft.com/office/drawing/2014/main" id="{87A012C7-F627-43DF-A031-30A0F54F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908" y="1394396"/>
            <a:ext cx="1490077" cy="14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tom ide">
            <a:extLst>
              <a:ext uri="{FF2B5EF4-FFF2-40B4-BE49-F238E27FC236}">
                <a16:creationId xmlns:a16="http://schemas.microsoft.com/office/drawing/2014/main" id="{FD5D504A-FA35-48F2-B383-34C7A75D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849" y="1547347"/>
            <a:ext cx="1831254" cy="137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komodo ide">
            <a:extLst>
              <a:ext uri="{FF2B5EF4-FFF2-40B4-BE49-F238E27FC236}">
                <a16:creationId xmlns:a16="http://schemas.microsoft.com/office/drawing/2014/main" id="{8E04D1AC-31BC-4E5F-BB5B-29F1103BF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517" y="3898392"/>
            <a:ext cx="1364723" cy="165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geany ide python">
            <a:extLst>
              <a:ext uri="{FF2B5EF4-FFF2-40B4-BE49-F238E27FC236}">
                <a16:creationId xmlns:a16="http://schemas.microsoft.com/office/drawing/2014/main" id="{D242332E-1199-42F2-AF5F-1BA0B8DDF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673" y="3571618"/>
            <a:ext cx="1655605" cy="165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pyzo ide">
            <a:extLst>
              <a:ext uri="{FF2B5EF4-FFF2-40B4-BE49-F238E27FC236}">
                <a16:creationId xmlns:a16="http://schemas.microsoft.com/office/drawing/2014/main" id="{167C994A-1371-48F2-A694-1353B150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013" y="3974182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CCB5E4C-8285-4A84-B8C1-95C7167DB61B}"/>
              </a:ext>
            </a:extLst>
          </p:cNvPr>
          <p:cNvSpPr txBox="1">
            <a:spLocks/>
          </p:cNvSpPr>
          <p:nvPr/>
        </p:nvSpPr>
        <p:spPr>
          <a:xfrm>
            <a:off x="739722" y="2851824"/>
            <a:ext cx="1774967" cy="577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dirty="0" err="1"/>
              <a:t>PyCharm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2190452-D23F-4C60-A377-D51FCA71A488}"/>
              </a:ext>
            </a:extLst>
          </p:cNvPr>
          <p:cNvSpPr txBox="1">
            <a:spLocks/>
          </p:cNvSpPr>
          <p:nvPr/>
        </p:nvSpPr>
        <p:spPr>
          <a:xfrm>
            <a:off x="3703162" y="5517131"/>
            <a:ext cx="2429362" cy="723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dirty="0" err="1"/>
              <a:t>Komodo</a:t>
            </a:r>
            <a:r>
              <a:rPr lang="pt-BR" dirty="0"/>
              <a:t> </a:t>
            </a:r>
            <a:r>
              <a:rPr lang="pt-BR" dirty="0" err="1"/>
              <a:t>Edit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CB76459D-82D6-4FB9-93D5-9C8E334484F3}"/>
              </a:ext>
            </a:extLst>
          </p:cNvPr>
          <p:cNvSpPr txBox="1">
            <a:spLocks/>
          </p:cNvSpPr>
          <p:nvPr/>
        </p:nvSpPr>
        <p:spPr>
          <a:xfrm>
            <a:off x="7103555" y="5250382"/>
            <a:ext cx="1364723" cy="607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dirty="0" err="1"/>
              <a:t>Geany</a:t>
            </a:r>
            <a:endParaRPr lang="pt-BR" dirty="0"/>
          </a:p>
        </p:txBody>
      </p:sp>
      <p:pic>
        <p:nvPicPr>
          <p:cNvPr id="1038" name="Picture 14" descr="Resultado de imagem para pydev ide">
            <a:extLst>
              <a:ext uri="{FF2B5EF4-FFF2-40B4-BE49-F238E27FC236}">
                <a16:creationId xmlns:a16="http://schemas.microsoft.com/office/drawing/2014/main" id="{682209DE-7DD4-4D13-85EB-02135A68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2" y="4200244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m para visual studio code">
            <a:extLst>
              <a:ext uri="{FF2B5EF4-FFF2-40B4-BE49-F238E27FC236}">
                <a16:creationId xmlns:a16="http://schemas.microsoft.com/office/drawing/2014/main" id="{B2BA1B27-B978-4BB6-9D4B-A321A7ECA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013" y="1222996"/>
            <a:ext cx="1832876" cy="183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DB73029-5723-4629-B4DF-88D0BB9E6BC5}"/>
              </a:ext>
            </a:extLst>
          </p:cNvPr>
          <p:cNvSpPr txBox="1">
            <a:spLocks/>
          </p:cNvSpPr>
          <p:nvPr/>
        </p:nvSpPr>
        <p:spPr>
          <a:xfrm>
            <a:off x="9218911" y="2732642"/>
            <a:ext cx="2874613" cy="577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864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D0F05-8367-4506-8591-330DE035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73" y="1049229"/>
            <a:ext cx="10515600" cy="2614817"/>
          </a:xfrm>
        </p:spPr>
        <p:txBody>
          <a:bodyPr>
            <a:noAutofit/>
          </a:bodyPr>
          <a:lstStyle/>
          <a:p>
            <a:r>
              <a:rPr lang="pt-BR" dirty="0" err="1"/>
              <a:t>Jupyter</a:t>
            </a:r>
            <a:r>
              <a:rPr lang="pt-BR" dirty="0"/>
              <a:t> Notebook</a:t>
            </a:r>
          </a:p>
          <a:p>
            <a:r>
              <a:rPr lang="pt-BR" dirty="0" err="1"/>
              <a:t>Jupyter</a:t>
            </a:r>
            <a:r>
              <a:rPr lang="pt-BR" dirty="0"/>
              <a:t> </a:t>
            </a:r>
            <a:r>
              <a:rPr lang="pt-BR" dirty="0" err="1"/>
              <a:t>Lab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Arquivos no desktop.</a:t>
            </a:r>
          </a:p>
          <a:p>
            <a:pPr>
              <a:buFontTx/>
              <a:buChar char="-"/>
            </a:pPr>
            <a:r>
              <a:rPr lang="pt-BR" dirty="0"/>
              <a:t>Dependente da capacidade de processamento do computador.</a:t>
            </a:r>
          </a:p>
          <a:p>
            <a:pPr>
              <a:buFontTx/>
              <a:buChar char="-"/>
            </a:pPr>
            <a:r>
              <a:rPr lang="pt-BR" dirty="0"/>
              <a:t>Necessita instalação.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1331CE3-550E-41C5-9541-6D54FBF393C7}"/>
              </a:ext>
            </a:extLst>
          </p:cNvPr>
          <p:cNvSpPr txBox="1">
            <a:spLocks/>
          </p:cNvSpPr>
          <p:nvPr/>
        </p:nvSpPr>
        <p:spPr>
          <a:xfrm>
            <a:off x="323557" y="290554"/>
            <a:ext cx="11398347" cy="456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>
                <a:latin typeface="Helvetica Neue"/>
              </a:rPr>
              <a:t>A</a:t>
            </a:r>
            <a:r>
              <a:rPr lang="pt-BR" sz="3200" b="1" i="0" dirty="0">
                <a:effectLst/>
                <a:latin typeface="Helvetica Neue"/>
              </a:rPr>
              <a:t>mbiente de desenvolvimento interativo baseado na Web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2C433B8-A9FD-453C-B434-D0AF9B8D5E5A}"/>
              </a:ext>
            </a:extLst>
          </p:cNvPr>
          <p:cNvSpPr txBox="1">
            <a:spLocks/>
          </p:cNvSpPr>
          <p:nvPr/>
        </p:nvSpPr>
        <p:spPr>
          <a:xfrm>
            <a:off x="868673" y="3952630"/>
            <a:ext cx="10515600" cy="2614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Google </a:t>
            </a:r>
            <a:r>
              <a:rPr lang="pt-BR" b="1" dirty="0" err="1"/>
              <a:t>Colaboratory</a:t>
            </a:r>
            <a:r>
              <a:rPr lang="pt-BR" b="1" dirty="0"/>
              <a:t> (Google </a:t>
            </a:r>
            <a:r>
              <a:rPr lang="pt-BR" b="1" dirty="0" err="1"/>
              <a:t>Colab</a:t>
            </a:r>
            <a:r>
              <a:rPr lang="pt-BR" b="1" dirty="0"/>
              <a:t>)</a:t>
            </a:r>
          </a:p>
          <a:p>
            <a:pPr>
              <a:buFontTx/>
              <a:buChar char="-"/>
            </a:pPr>
            <a:r>
              <a:rPr lang="pt-BR" dirty="0"/>
              <a:t>Executa código dos servidores em nuvem do Google.</a:t>
            </a:r>
          </a:p>
          <a:p>
            <a:pPr>
              <a:buFontTx/>
              <a:buChar char="-"/>
            </a:pPr>
            <a:r>
              <a:rPr lang="pt-BR" dirty="0"/>
              <a:t>Não necessita instalação.</a:t>
            </a:r>
          </a:p>
          <a:p>
            <a:pPr>
              <a:buFontTx/>
              <a:buChar char="-"/>
            </a:pPr>
            <a:r>
              <a:rPr lang="pt-BR" dirty="0"/>
              <a:t>Aproveitamento da potência de hardware do Google (</a:t>
            </a:r>
            <a:r>
              <a:rPr lang="pt-BR" dirty="0" err="1"/>
              <a:t>GPUs</a:t>
            </a:r>
            <a:r>
              <a:rPr lang="pt-BR" dirty="0"/>
              <a:t> e </a:t>
            </a:r>
            <a:r>
              <a:rPr lang="pt-BR" dirty="0" err="1"/>
              <a:t>TPUs</a:t>
            </a:r>
            <a:r>
              <a:rPr lang="pt-BR" dirty="0"/>
              <a:t>), independentemente da potência da sua máquina.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B5E6FE9-A3F7-44FE-952D-B3B63889E886}"/>
              </a:ext>
            </a:extLst>
          </p:cNvPr>
          <p:cNvSpPr txBox="1">
            <a:spLocks/>
          </p:cNvSpPr>
          <p:nvPr/>
        </p:nvSpPr>
        <p:spPr>
          <a:xfrm>
            <a:off x="868673" y="3952630"/>
            <a:ext cx="10856155" cy="2614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CPU (Unidade de Processamento Central): Processador computacional de propósito geral.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GPU (Unidade de Processamento Gráfico) : Acelera a renderização gráfica.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TPU (Unidade de Processamento Tensorial) : Acelera tarefas de aprendizagem profunda.</a:t>
            </a:r>
          </a:p>
        </p:txBody>
      </p:sp>
    </p:spTree>
    <p:extLst>
      <p:ext uri="{BB962C8B-B14F-4D97-AF65-F5344CB8AC3E}">
        <p14:creationId xmlns:p14="http://schemas.microsoft.com/office/powerpoint/2010/main" val="133692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D0F05-8367-4506-8591-330DE035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32" y="1296173"/>
            <a:ext cx="10424160" cy="1052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Plataforma de distribuição para ciência de dados com Python.</a:t>
            </a:r>
          </a:p>
          <a:p>
            <a:pPr marL="0" indent="0">
              <a:buNone/>
            </a:pPr>
            <a:r>
              <a:rPr lang="pt-BR" dirty="0"/>
              <a:t>Simplifica o gerenciamento e implantação de pacotes.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9BA33A5-A52E-48AD-83E8-A03CD9AEF505}"/>
              </a:ext>
            </a:extLst>
          </p:cNvPr>
          <p:cNvSpPr txBox="1">
            <a:spLocks/>
          </p:cNvSpPr>
          <p:nvPr/>
        </p:nvSpPr>
        <p:spPr>
          <a:xfrm>
            <a:off x="323557" y="290554"/>
            <a:ext cx="11398347" cy="456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>
                <a:latin typeface="Helvetica Neue"/>
              </a:rPr>
              <a:t>Anaconda (Python)</a:t>
            </a:r>
            <a:endParaRPr lang="pt-BR" sz="3200" b="1" i="0" dirty="0">
              <a:effectLst/>
              <a:latin typeface="Helvetica Neu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D92D19-DED2-47A6-A7F4-80406E2C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412" y="2600183"/>
            <a:ext cx="6063175" cy="39672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F2A482B-2055-4DC8-ADAF-0CB33E7B3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794" y="23347"/>
            <a:ext cx="18859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7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D0F05-8367-4506-8591-330DE035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659" y="668138"/>
            <a:ext cx="7455877" cy="526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Computação matemática com Python.</a:t>
            </a:r>
          </a:p>
        </p:txBody>
      </p:sp>
      <p:pic>
        <p:nvPicPr>
          <p:cNvPr id="1026" name="Picture 2" descr="Resultado de imagem para numpy">
            <a:extLst>
              <a:ext uri="{FF2B5EF4-FFF2-40B4-BE49-F238E27FC236}">
                <a16:creationId xmlns:a16="http://schemas.microsoft.com/office/drawing/2014/main" id="{50954376-4E8D-4A8E-9385-25B903C18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9" y="126293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pandas software">
            <a:extLst>
              <a:ext uri="{FF2B5EF4-FFF2-40B4-BE49-F238E27FC236}">
                <a16:creationId xmlns:a16="http://schemas.microsoft.com/office/drawing/2014/main" id="{0853EC37-EE8D-4DCC-B13E-999474474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63" y="1871170"/>
            <a:ext cx="2143125" cy="21431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7BEDB53-E06D-4012-BB34-498AFB990B7D}"/>
              </a:ext>
            </a:extLst>
          </p:cNvPr>
          <p:cNvSpPr txBox="1">
            <a:spLocks/>
          </p:cNvSpPr>
          <p:nvPr/>
        </p:nvSpPr>
        <p:spPr>
          <a:xfrm>
            <a:off x="4208660" y="2456465"/>
            <a:ext cx="7455877" cy="972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Manipulação e análise de dados. Trabalha em conjunto com o </a:t>
            </a:r>
            <a:r>
              <a:rPr lang="pt-BR" dirty="0" err="1"/>
              <a:t>Numpy</a:t>
            </a:r>
            <a:r>
              <a:rPr lang="pt-BR" dirty="0"/>
              <a:t>.</a:t>
            </a:r>
          </a:p>
        </p:txBody>
      </p:sp>
      <p:pic>
        <p:nvPicPr>
          <p:cNvPr id="1032" name="Picture 8" descr="Logo scikit-learn">
            <a:extLst>
              <a:ext uri="{FF2B5EF4-FFF2-40B4-BE49-F238E27FC236}">
                <a16:creationId xmlns:a16="http://schemas.microsoft.com/office/drawing/2014/main" id="{00D3BD93-AD26-41B8-9976-244A49ED0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" y="4284598"/>
            <a:ext cx="3562350" cy="20383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3E98837-1A6E-44DC-AB5F-534FBF8A983D}"/>
              </a:ext>
            </a:extLst>
          </p:cNvPr>
          <p:cNvSpPr txBox="1">
            <a:spLocks/>
          </p:cNvSpPr>
          <p:nvPr/>
        </p:nvSpPr>
        <p:spPr>
          <a:xfrm>
            <a:off x="4208659" y="4817506"/>
            <a:ext cx="7455877" cy="972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Aprendizado de máquina (</a:t>
            </a:r>
            <a:r>
              <a:rPr lang="pt-BR" dirty="0" err="1"/>
              <a:t>Machine</a:t>
            </a:r>
            <a:r>
              <a:rPr lang="pt-BR" dirty="0"/>
              <a:t> Learning) em Python.</a:t>
            </a:r>
          </a:p>
        </p:txBody>
      </p:sp>
    </p:spTree>
    <p:extLst>
      <p:ext uri="{BB962C8B-B14F-4D97-AF65-F5344CB8AC3E}">
        <p14:creationId xmlns:p14="http://schemas.microsoft.com/office/powerpoint/2010/main" val="286978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D0F05-8367-4506-8591-330DE035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176" y="407393"/>
            <a:ext cx="7337255" cy="1047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Criação de gráficos e visualizações de dados em geral.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7BEDB53-E06D-4012-BB34-498AFB990B7D}"/>
              </a:ext>
            </a:extLst>
          </p:cNvPr>
          <p:cNvSpPr txBox="1">
            <a:spLocks/>
          </p:cNvSpPr>
          <p:nvPr/>
        </p:nvSpPr>
        <p:spPr>
          <a:xfrm>
            <a:off x="4722750" y="2349855"/>
            <a:ext cx="7226105" cy="141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Visualização de dados baseada no </a:t>
            </a:r>
            <a:r>
              <a:rPr lang="pt-BR" dirty="0" err="1"/>
              <a:t>Matplotlib</a:t>
            </a:r>
            <a:r>
              <a:rPr lang="pt-BR" dirty="0"/>
              <a:t>. Fornece interface de alto nível para desenhar gráficos estatísticos atraentes e informativos.</a:t>
            </a:r>
          </a:p>
        </p:txBody>
      </p:sp>
      <p:pic>
        <p:nvPicPr>
          <p:cNvPr id="2050" name="Picture 2" descr="Resultado de imagem para matplotlib">
            <a:extLst>
              <a:ext uri="{FF2B5EF4-FFF2-40B4-BE49-F238E27FC236}">
                <a16:creationId xmlns:a16="http://schemas.microsoft.com/office/drawing/2014/main" id="{8E7323BC-11FD-4BA7-8713-B1320411F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6" y="314441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seaborn">
            <a:extLst>
              <a:ext uri="{FF2B5EF4-FFF2-40B4-BE49-F238E27FC236}">
                <a16:creationId xmlns:a16="http://schemas.microsoft.com/office/drawing/2014/main" id="{AAEB9898-8AA4-4F5A-AA11-45C01A80B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3" y="2349855"/>
            <a:ext cx="4000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lotly – Wikipédia, a enciclopédia livre">
            <a:extLst>
              <a:ext uri="{FF2B5EF4-FFF2-40B4-BE49-F238E27FC236}">
                <a16:creationId xmlns:a16="http://schemas.microsoft.com/office/drawing/2014/main" id="{47BD6E88-7503-4689-A768-F8E9F3B6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18" y="4480519"/>
            <a:ext cx="4672121" cy="15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3E0F187-9382-4DE7-BE4B-E6308E8B1FF4}"/>
              </a:ext>
            </a:extLst>
          </p:cNvPr>
          <p:cNvSpPr txBox="1">
            <a:spLocks/>
          </p:cNvSpPr>
          <p:nvPr/>
        </p:nvSpPr>
        <p:spPr>
          <a:xfrm>
            <a:off x="4667176" y="4850331"/>
            <a:ext cx="7337255" cy="97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Criação de gráficos e visualizações de dados de forma interativa, com interface de alto nível.</a:t>
            </a:r>
          </a:p>
        </p:txBody>
      </p:sp>
    </p:spTree>
    <p:extLst>
      <p:ext uri="{BB962C8B-B14F-4D97-AF65-F5344CB8AC3E}">
        <p14:creationId xmlns:p14="http://schemas.microsoft.com/office/powerpoint/2010/main" val="215429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D0F05-8367-4506-8591-330DE035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350" y="708332"/>
            <a:ext cx="8623495" cy="1332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Biblioteca de código aberto. Desenvolvido pela Google </a:t>
            </a:r>
            <a:r>
              <a:rPr lang="pt-BR" dirty="0" err="1"/>
              <a:t>Brain</a:t>
            </a:r>
            <a:r>
              <a:rPr lang="pt-BR" dirty="0"/>
              <a:t> Team para aprendizado de máquina e pesquisa de redes neurais profundas.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7BEDB53-E06D-4012-BB34-498AFB990B7D}"/>
              </a:ext>
            </a:extLst>
          </p:cNvPr>
          <p:cNvSpPr txBox="1">
            <a:spLocks/>
          </p:cNvSpPr>
          <p:nvPr/>
        </p:nvSpPr>
        <p:spPr>
          <a:xfrm>
            <a:off x="3703027" y="2788561"/>
            <a:ext cx="8254512" cy="1285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Biblioteca de rede neural de código aberto. Roda em cima de </a:t>
            </a:r>
            <a:r>
              <a:rPr lang="pt-BR" dirty="0" err="1"/>
              <a:t>TensorFlow</a:t>
            </a:r>
            <a:r>
              <a:rPr lang="pt-BR" dirty="0"/>
              <a:t>. Permite experimentação rápida com redes neurais profundas e possui facilidade de uso.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3E98837-1A6E-44DC-AB5F-534FBF8A983D}"/>
              </a:ext>
            </a:extLst>
          </p:cNvPr>
          <p:cNvSpPr txBox="1">
            <a:spLocks/>
          </p:cNvSpPr>
          <p:nvPr/>
        </p:nvSpPr>
        <p:spPr>
          <a:xfrm>
            <a:off x="2982350" y="5223336"/>
            <a:ext cx="8254511" cy="1000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/>
              <a:t>SciPy</a:t>
            </a:r>
            <a:r>
              <a:rPr lang="pt-BR" dirty="0"/>
              <a:t> é uma biblioteca baseado em Python, de código aberto, para matemática, ciências e engenharia.</a:t>
            </a:r>
          </a:p>
        </p:txBody>
      </p:sp>
      <p:pic>
        <p:nvPicPr>
          <p:cNvPr id="2" name="Picture 2" descr="Resultado de imagem para tensor flow">
            <a:extLst>
              <a:ext uri="{FF2B5EF4-FFF2-40B4-BE49-F238E27FC236}">
                <a16:creationId xmlns:a16="http://schemas.microsoft.com/office/drawing/2014/main" id="{4F1E3ABC-07F3-4C9E-AAFB-40A2DE1CB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2" y="2439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sultado de imagem para keras">
            <a:extLst>
              <a:ext uri="{FF2B5EF4-FFF2-40B4-BE49-F238E27FC236}">
                <a16:creationId xmlns:a16="http://schemas.microsoft.com/office/drawing/2014/main" id="{93FEA145-2868-49C2-A617-2BA2EF5EC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2742"/>
            <a:ext cx="35623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sultado de imagem para scipy">
            <a:extLst>
              <a:ext uri="{FF2B5EF4-FFF2-40B4-BE49-F238E27FC236}">
                <a16:creationId xmlns:a16="http://schemas.microsoft.com/office/drawing/2014/main" id="{DFFA8E6D-C76D-41FB-B37A-3FA5BAC94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2" y="477086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3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8924</TotalTime>
  <Words>363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Tema do Office</vt:lpstr>
      <vt:lpstr>Apresentação do PowerPoint</vt:lpstr>
      <vt:lpstr>Apresentação do PowerPoint</vt:lpstr>
      <vt:lpstr>A Linguagem Python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</cp:lastModifiedBy>
  <cp:revision>624</cp:revision>
  <dcterms:created xsi:type="dcterms:W3CDTF">2020-11-26T18:44:25Z</dcterms:created>
  <dcterms:modified xsi:type="dcterms:W3CDTF">2021-09-23T14:23:58Z</dcterms:modified>
</cp:coreProperties>
</file>