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2"/>
  </p:notesMasterIdLst>
  <p:sldIdLst>
    <p:sldId id="374" r:id="rId2"/>
    <p:sldId id="352" r:id="rId3"/>
    <p:sldId id="375" r:id="rId4"/>
    <p:sldId id="372" r:id="rId5"/>
    <p:sldId id="376" r:id="rId6"/>
    <p:sldId id="377" r:id="rId7"/>
    <p:sldId id="350" r:id="rId8"/>
    <p:sldId id="378" r:id="rId9"/>
    <p:sldId id="379" r:id="rId10"/>
    <p:sldId id="3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Revenue Comparison</a:t>
            </a:r>
          </a:p>
          <a:p>
            <a:pPr>
              <a:defRPr/>
            </a:pPr>
            <a:r>
              <a:rPr lang="en-IN"/>
              <a:t>(in Billions)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Sheet1!$C$10:$G$10</c:f>
              <c:strCache>
                <c:ptCount val="5"/>
                <c:pt idx="0">
                  <c:v>US</c:v>
                </c:pt>
                <c:pt idx="1">
                  <c:v>China</c:v>
                </c:pt>
                <c:pt idx="2">
                  <c:v>Japan</c:v>
                </c:pt>
                <c:pt idx="3">
                  <c:v>Germany</c:v>
                </c:pt>
                <c:pt idx="4">
                  <c:v>UK</c:v>
                </c:pt>
              </c:strCache>
            </c:strRef>
          </c:cat>
          <c:val>
            <c:numRef>
              <c:f>Sheet1!$C$11:$G$11</c:f>
              <c:numCache>
                <c:formatCode>General</c:formatCode>
                <c:ptCount val="5"/>
                <c:pt idx="0">
                  <c:v>5.7</c:v>
                </c:pt>
                <c:pt idx="1">
                  <c:v>4.3</c:v>
                </c:pt>
                <c:pt idx="2">
                  <c:v>1.2</c:v>
                </c:pt>
                <c:pt idx="3">
                  <c:v>0.99</c:v>
                </c:pt>
                <c:pt idx="4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E8-482D-BAF7-A0EC5A30CB81}"/>
            </c:ext>
          </c:extLst>
        </c:ser>
        <c:ser>
          <c:idx val="1"/>
          <c:order val="1"/>
          <c:tx>
            <c:strRef>
              <c:f>Sheet1!$B$12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Sheet1!$C$10:$G$10</c:f>
              <c:strCache>
                <c:ptCount val="5"/>
                <c:pt idx="0">
                  <c:v>US</c:v>
                </c:pt>
                <c:pt idx="1">
                  <c:v>China</c:v>
                </c:pt>
                <c:pt idx="2">
                  <c:v>Japan</c:v>
                </c:pt>
                <c:pt idx="3">
                  <c:v>Germany</c:v>
                </c:pt>
                <c:pt idx="4">
                  <c:v>UK</c:v>
                </c:pt>
              </c:strCache>
            </c:strRef>
          </c:cat>
          <c:val>
            <c:numRef>
              <c:f>Sheet1!$C$12:$G$12</c:f>
              <c:numCache>
                <c:formatCode>General</c:formatCode>
                <c:ptCount val="5"/>
                <c:pt idx="0">
                  <c:v>7.5</c:v>
                </c:pt>
                <c:pt idx="1">
                  <c:v>5.4</c:v>
                </c:pt>
                <c:pt idx="2">
                  <c:v>1.5</c:v>
                </c:pt>
                <c:pt idx="3">
                  <c:v>1.2</c:v>
                </c:pt>
                <c:pt idx="4">
                  <c:v>0.94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E8-482D-BAF7-A0EC5A30CB81}"/>
            </c:ext>
          </c:extLst>
        </c:ser>
        <c:ser>
          <c:idx val="2"/>
          <c:order val="2"/>
          <c:tx>
            <c:strRef>
              <c:f>Sheet1!$B$13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Sheet1!$C$10:$G$10</c:f>
              <c:strCache>
                <c:ptCount val="5"/>
                <c:pt idx="0">
                  <c:v>US</c:v>
                </c:pt>
                <c:pt idx="1">
                  <c:v>China</c:v>
                </c:pt>
                <c:pt idx="2">
                  <c:v>Japan</c:v>
                </c:pt>
                <c:pt idx="3">
                  <c:v>Germany</c:v>
                </c:pt>
                <c:pt idx="4">
                  <c:v>UK</c:v>
                </c:pt>
              </c:strCache>
            </c:strRef>
          </c:cat>
          <c:val>
            <c:numRef>
              <c:f>Sheet1!$C$13:$G$13</c:f>
              <c:numCache>
                <c:formatCode>General</c:formatCode>
                <c:ptCount val="5"/>
                <c:pt idx="0">
                  <c:v>8.5</c:v>
                </c:pt>
                <c:pt idx="1">
                  <c:v>6.6</c:v>
                </c:pt>
                <c:pt idx="2">
                  <c:v>1.8</c:v>
                </c:pt>
                <c:pt idx="3">
                  <c:v>1.5</c:v>
                </c:pt>
                <c:pt idx="4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E8-482D-BAF7-A0EC5A30CB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9979311"/>
        <c:axId val="1279655647"/>
      </c:barChart>
      <c:catAx>
        <c:axId val="1279979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9655647"/>
        <c:crosses val="autoZero"/>
        <c:auto val="1"/>
        <c:lblAlgn val="ctr"/>
        <c:lblOffset val="100"/>
        <c:noMultiLvlLbl val="0"/>
      </c:catAx>
      <c:valAx>
        <c:axId val="1279655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9979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Penetration Comparison</a:t>
            </a:r>
          </a:p>
          <a:p>
            <a:pPr>
              <a:defRPr/>
            </a:pPr>
            <a:r>
              <a:rPr lang="en-IN"/>
              <a:t>(by 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Sheet1!$B$24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Sheet1!$C$23:$G$23</c:f>
              <c:strCache>
                <c:ptCount val="5"/>
                <c:pt idx="0">
                  <c:v>Norway</c:v>
                </c:pt>
                <c:pt idx="1">
                  <c:v>Sweden</c:v>
                </c:pt>
                <c:pt idx="2">
                  <c:v>Qatar</c:v>
                </c:pt>
                <c:pt idx="3">
                  <c:v>US</c:v>
                </c:pt>
                <c:pt idx="4">
                  <c:v>Denmark</c:v>
                </c:pt>
              </c:strCache>
            </c:strRef>
          </c:cat>
          <c:val>
            <c:numRef>
              <c:f>Sheet1!$C$24:$G$24</c:f>
              <c:numCache>
                <c:formatCode>General</c:formatCode>
                <c:ptCount val="5"/>
                <c:pt idx="0">
                  <c:v>74.8</c:v>
                </c:pt>
                <c:pt idx="1">
                  <c:v>70.2</c:v>
                </c:pt>
                <c:pt idx="2">
                  <c:v>69.099999999999994</c:v>
                </c:pt>
                <c:pt idx="3">
                  <c:v>67.900000000000006</c:v>
                </c:pt>
                <c:pt idx="4">
                  <c:v>68.3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6C-4E64-A830-9581A6E0BE40}"/>
            </c:ext>
          </c:extLst>
        </c:ser>
        <c:ser>
          <c:idx val="1"/>
          <c:order val="1"/>
          <c:tx>
            <c:strRef>
              <c:f>Sheet1!$B$25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Sheet1!$C$23:$G$23</c:f>
              <c:strCache>
                <c:ptCount val="5"/>
                <c:pt idx="0">
                  <c:v>Norway</c:v>
                </c:pt>
                <c:pt idx="1">
                  <c:v>Sweden</c:v>
                </c:pt>
                <c:pt idx="2">
                  <c:v>Qatar</c:v>
                </c:pt>
                <c:pt idx="3">
                  <c:v>US</c:v>
                </c:pt>
                <c:pt idx="4">
                  <c:v>Denmark</c:v>
                </c:pt>
              </c:strCache>
            </c:strRef>
          </c:cat>
          <c:val>
            <c:numRef>
              <c:f>Sheet1!$C$25:$G$25</c:f>
              <c:numCache>
                <c:formatCode>General</c:formatCode>
                <c:ptCount val="5"/>
                <c:pt idx="0">
                  <c:v>82.2</c:v>
                </c:pt>
                <c:pt idx="1">
                  <c:v>77.3</c:v>
                </c:pt>
                <c:pt idx="2">
                  <c:v>76.099999999999994</c:v>
                </c:pt>
                <c:pt idx="3">
                  <c:v>75.2</c:v>
                </c:pt>
                <c:pt idx="4">
                  <c:v>75.2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6C-4E64-A830-9581A6E0BE40}"/>
            </c:ext>
          </c:extLst>
        </c:ser>
        <c:ser>
          <c:idx val="2"/>
          <c:order val="2"/>
          <c:tx>
            <c:strRef>
              <c:f>Sheet1!$B$26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Sheet1!$C$23:$G$23</c:f>
              <c:strCache>
                <c:ptCount val="5"/>
                <c:pt idx="0">
                  <c:v>Norway</c:v>
                </c:pt>
                <c:pt idx="1">
                  <c:v>Sweden</c:v>
                </c:pt>
                <c:pt idx="2">
                  <c:v>Qatar</c:v>
                </c:pt>
                <c:pt idx="3">
                  <c:v>US</c:v>
                </c:pt>
                <c:pt idx="4">
                  <c:v>Denmark</c:v>
                </c:pt>
              </c:strCache>
            </c:strRef>
          </c:cat>
          <c:val>
            <c:numRef>
              <c:f>Sheet1!$C$26:$G$26</c:f>
              <c:numCache>
                <c:formatCode>General</c:formatCode>
                <c:ptCount val="5"/>
                <c:pt idx="0">
                  <c:v>86.8</c:v>
                </c:pt>
                <c:pt idx="1">
                  <c:v>82.1</c:v>
                </c:pt>
                <c:pt idx="2">
                  <c:v>80.5</c:v>
                </c:pt>
                <c:pt idx="3">
                  <c:v>80.5</c:v>
                </c:pt>
                <c:pt idx="4">
                  <c:v>79.8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6C-4E64-A830-9581A6E0BE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1731088"/>
        <c:axId val="838222912"/>
      </c:barChart>
      <c:catAx>
        <c:axId val="811731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8222912"/>
        <c:crosses val="autoZero"/>
        <c:auto val="1"/>
        <c:lblAlgn val="ctr"/>
        <c:lblOffset val="100"/>
        <c:noMultiLvlLbl val="0"/>
      </c:catAx>
      <c:valAx>
        <c:axId val="83822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1731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AR/VR Revenue By Market</a:t>
            </a:r>
          </a:p>
          <a:p>
            <a:pPr>
              <a:defRPr/>
            </a:pPr>
            <a:r>
              <a:rPr lang="en-US"/>
              <a:t>(in Billions)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Sheet1!$C$54</c:f>
              <c:strCache>
                <c:ptCount val="1"/>
                <c:pt idx="0">
                  <c:v>AR/VR Revenue(in Billions)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Sheet1!$B$55:$B$57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Sheet1!$C$55:$C$57</c:f>
              <c:numCache>
                <c:formatCode>General</c:formatCode>
                <c:ptCount val="3"/>
                <c:pt idx="0">
                  <c:v>20.9</c:v>
                </c:pt>
                <c:pt idx="1">
                  <c:v>26</c:v>
                </c:pt>
                <c:pt idx="2">
                  <c:v>32.1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BA-4437-8881-F411DC26C87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2749103"/>
        <c:axId val="63161855"/>
      </c:barChart>
      <c:catAx>
        <c:axId val="152749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161855"/>
        <c:crosses val="autoZero"/>
        <c:auto val="1"/>
        <c:lblAlgn val="ctr"/>
        <c:lblOffset val="100"/>
        <c:noMultiLvlLbl val="0"/>
      </c:catAx>
      <c:valAx>
        <c:axId val="63161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49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AF4C0-8A42-4896-AA44-255ED6E6B09F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C1BA2-5DBD-4673-AF63-6852B5464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563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C5934F-EAF2-4BA1-98D1-AB7BE00B8F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8248-A63A-4CC1-A050-FA7A832C65BD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BFE3-3554-44DF-AACC-08A711377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12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80875C-51A8-4850-9876-3851E190B219}"/>
              </a:ext>
            </a:extLst>
          </p:cNvPr>
          <p:cNvSpPr/>
          <p:nvPr userDrawn="1"/>
        </p:nvSpPr>
        <p:spPr>
          <a:xfrm>
            <a:off x="1" y="309617"/>
            <a:ext cx="287355" cy="6718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rtlCol="0" anchor="ctr"/>
          <a:lstStyle/>
          <a:p>
            <a:pPr algn="ctr" defTabSz="913256"/>
            <a:endParaRPr lang="zh-CN" altLang="en-US" sz="1866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9" name="文本框 37">
            <a:extLst>
              <a:ext uri="{FF2B5EF4-FFF2-40B4-BE49-F238E27FC236}">
                <a16:creationId xmlns:a16="http://schemas.microsoft.com/office/drawing/2014/main" id="{597F784E-8111-4008-8E38-C0F9AF977C63}"/>
              </a:ext>
            </a:extLst>
          </p:cNvPr>
          <p:cNvSpPr txBox="1"/>
          <p:nvPr userDrawn="1"/>
        </p:nvSpPr>
        <p:spPr>
          <a:xfrm>
            <a:off x="431371" y="435300"/>
            <a:ext cx="3860800" cy="420542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lvl="0" algn="dist"/>
            <a:r>
              <a:rPr lang="en-US" altLang="zh-CN" sz="2133" baseline="0" dirty="0">
                <a:solidFill>
                  <a:schemeClr val="accent1"/>
                </a:solidFill>
                <a:latin typeface="Yeseva One" panose="00000500000000000000" pitchFamily="2" charset="0"/>
                <a:ea typeface="微软雅黑" panose="020B0503020204020204" pitchFamily="34" charset="-122"/>
              </a:rPr>
              <a:t>Click here to add a title</a:t>
            </a:r>
            <a:endParaRPr lang="zh-CN" altLang="zh-CN" sz="2133" baseline="0" dirty="0">
              <a:solidFill>
                <a:schemeClr val="accent1"/>
              </a:solidFill>
              <a:latin typeface="Yeseva One" panose="00000500000000000000" pitchFamily="2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777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80BFBE-96FB-4A32-9C81-CA9640BF4B4D}"/>
              </a:ext>
            </a:extLst>
          </p:cNvPr>
          <p:cNvSpPr/>
          <p:nvPr userDrawn="1"/>
        </p:nvSpPr>
        <p:spPr>
          <a:xfrm>
            <a:off x="1" y="309617"/>
            <a:ext cx="287355" cy="6718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rtlCol="0" anchor="ctr"/>
          <a:lstStyle/>
          <a:p>
            <a:pPr algn="ctr" defTabSz="913256"/>
            <a:endParaRPr lang="zh-CN" altLang="en-US" sz="1866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9" name="文本框 37">
            <a:extLst>
              <a:ext uri="{FF2B5EF4-FFF2-40B4-BE49-F238E27FC236}">
                <a16:creationId xmlns:a16="http://schemas.microsoft.com/office/drawing/2014/main" id="{D3E55CED-5E03-42A7-ACFA-2F96CFC102B3}"/>
              </a:ext>
            </a:extLst>
          </p:cNvPr>
          <p:cNvSpPr txBox="1"/>
          <p:nvPr userDrawn="1"/>
        </p:nvSpPr>
        <p:spPr>
          <a:xfrm>
            <a:off x="431371" y="435300"/>
            <a:ext cx="3860800" cy="420542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lvl="0" algn="dist"/>
            <a:r>
              <a:rPr lang="en-US" altLang="zh-CN" sz="2133" baseline="0" dirty="0">
                <a:solidFill>
                  <a:schemeClr val="accent1"/>
                </a:solidFill>
                <a:latin typeface="Yeseva One" panose="00000500000000000000" pitchFamily="2" charset="0"/>
                <a:ea typeface="微软雅黑" panose="020B0503020204020204" pitchFamily="34" charset="-122"/>
              </a:rPr>
              <a:t>Click here to add a title</a:t>
            </a:r>
            <a:endParaRPr lang="zh-CN" altLang="zh-CN" sz="2133" baseline="0" dirty="0">
              <a:solidFill>
                <a:schemeClr val="accent1"/>
              </a:solidFill>
              <a:latin typeface="Yeseva One" panose="00000500000000000000" pitchFamily="2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858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8248-A63A-4CC1-A050-FA7A832C65BD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BFE3-3554-44DF-AACC-08A711377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62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8248-A63A-4CC1-A050-FA7A832C65BD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BFE3-3554-44DF-AACC-08A711377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20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8248-A63A-4CC1-A050-FA7A832C65BD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BFE3-3554-44DF-AACC-08A711377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21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94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94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8248-A63A-4CC1-A050-FA7A832C65BD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BFE3-3554-44DF-AACC-08A711377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88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857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83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848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38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8248-A63A-4CC1-A050-FA7A832C65BD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BFE3-3554-44DF-AACC-08A711377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67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 userDrawn="1"/>
        </p:nvSpPr>
        <p:spPr>
          <a:xfrm>
            <a:off x="11614881" y="6295870"/>
            <a:ext cx="577121" cy="577120"/>
          </a:xfrm>
          <a:custGeom>
            <a:avLst/>
            <a:gdLst>
              <a:gd name="connsiteX0" fmla="*/ 689548 w 1064301"/>
              <a:gd name="connsiteY0" fmla="*/ 0 h 1064301"/>
              <a:gd name="connsiteX1" fmla="*/ 957951 w 1064301"/>
              <a:gd name="connsiteY1" fmla="*/ 54188 h 1064301"/>
              <a:gd name="connsiteX2" fmla="*/ 1064301 w 1064301"/>
              <a:gd name="connsiteY2" fmla="*/ 111913 h 1064301"/>
              <a:gd name="connsiteX3" fmla="*/ 1064301 w 1064301"/>
              <a:gd name="connsiteY3" fmla="*/ 1064301 h 1064301"/>
              <a:gd name="connsiteX4" fmla="*/ 111913 w 1064301"/>
              <a:gd name="connsiteY4" fmla="*/ 1064301 h 1064301"/>
              <a:gd name="connsiteX5" fmla="*/ 54188 w 1064301"/>
              <a:gd name="connsiteY5" fmla="*/ 957951 h 1064301"/>
              <a:gd name="connsiteX6" fmla="*/ 0 w 1064301"/>
              <a:gd name="connsiteY6" fmla="*/ 689548 h 1064301"/>
              <a:gd name="connsiteX7" fmla="*/ 689548 w 1064301"/>
              <a:gd name="connsiteY7" fmla="*/ 0 h 106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4301" h="1064301">
                <a:moveTo>
                  <a:pt x="689548" y="0"/>
                </a:moveTo>
                <a:cubicBezTo>
                  <a:pt x="784755" y="0"/>
                  <a:pt x="875455" y="19295"/>
                  <a:pt x="957951" y="54188"/>
                </a:cubicBezTo>
                <a:lnTo>
                  <a:pt x="1064301" y="111913"/>
                </a:lnTo>
                <a:lnTo>
                  <a:pt x="1064301" y="1064301"/>
                </a:lnTo>
                <a:lnTo>
                  <a:pt x="111913" y="1064301"/>
                </a:lnTo>
                <a:lnTo>
                  <a:pt x="54188" y="957951"/>
                </a:lnTo>
                <a:cubicBezTo>
                  <a:pt x="19295" y="875455"/>
                  <a:pt x="0" y="784755"/>
                  <a:pt x="0" y="689548"/>
                </a:cubicBezTo>
                <a:cubicBezTo>
                  <a:pt x="0" y="308721"/>
                  <a:pt x="308721" y="0"/>
                  <a:pt x="689548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/>
          </a:p>
        </p:txBody>
      </p:sp>
      <p:sp>
        <p:nvSpPr>
          <p:cNvPr id="3" name="TextBox 15"/>
          <p:cNvSpPr txBox="1"/>
          <p:nvPr userDrawn="1"/>
        </p:nvSpPr>
        <p:spPr>
          <a:xfrm>
            <a:off x="11713701" y="6478230"/>
            <a:ext cx="454433" cy="294780"/>
          </a:xfrm>
          <a:prstGeom prst="rect">
            <a:avLst/>
          </a:prstGeom>
          <a:noFill/>
        </p:spPr>
        <p:txBody>
          <a:bodyPr wrap="square" lIns="68538" tIns="34268" rIns="68538" bIns="34268" rtlCol="0">
            <a:spAutoFit/>
          </a:bodyPr>
          <a:lstStyle/>
          <a:p>
            <a:pPr algn="ctr"/>
            <a:fld id="{2EEF1883-7A0E-4F66-9932-E581691AD397}" type="slidenum">
              <a:rPr lang="zh-CN" altLang="en-US" sz="1466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466" dirty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466" b="0" dirty="0">
              <a:solidFill>
                <a:schemeClr val="bg1">
                  <a:lumMod val="8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492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:\下载\清新树叶装饰标签矢量素材\56f33ebe31d64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115"/>
            <a:ext cx="12192001" cy="686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1" y="213635"/>
            <a:ext cx="623055" cy="431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rtlCol="0" anchor="ctr"/>
          <a:lstStyle/>
          <a:p>
            <a:pPr algn="ctr" defTabSz="913256"/>
            <a:endParaRPr lang="zh-CN" altLang="en-US" sz="1866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4" name="文本框 37"/>
          <p:cNvSpPr txBox="1"/>
          <p:nvPr userDrawn="1"/>
        </p:nvSpPr>
        <p:spPr>
          <a:xfrm>
            <a:off x="727261" y="261627"/>
            <a:ext cx="2925754" cy="420542"/>
          </a:xfrm>
          <a:prstGeom prst="rect">
            <a:avLst/>
          </a:prstGeom>
          <a:noFill/>
        </p:spPr>
        <p:txBody>
          <a:bodyPr wrap="none" lIns="91417" tIns="45709" rIns="91417" bIns="45709" rtlCol="0">
            <a:spAutoFit/>
          </a:bodyPr>
          <a:lstStyle/>
          <a:p>
            <a:pPr defTabSz="913256"/>
            <a:r>
              <a:rPr lang="zh-CN" altLang="en-US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5" name="文本框 38"/>
          <p:cNvSpPr txBox="1"/>
          <p:nvPr userDrawn="1"/>
        </p:nvSpPr>
        <p:spPr>
          <a:xfrm>
            <a:off x="3839750" y="405597"/>
            <a:ext cx="2719028" cy="276977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 defTabSz="913256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46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720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334002" y="2150591"/>
            <a:ext cx="6138719" cy="1909400"/>
          </a:xfrm>
        </p:spPr>
        <p:txBody>
          <a:bodyPr>
            <a:normAutofit/>
          </a:bodyPr>
          <a:lstStyle>
            <a:lvl1pPr marL="0" indent="0">
              <a:buNone/>
              <a:defRPr sz="15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D629-4DA5-4EAE-B174-69948CAAE2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2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2221664"/>
            <a:ext cx="6096000" cy="2785765"/>
          </a:xfrm>
        </p:spPr>
        <p:txBody>
          <a:bodyPr>
            <a:normAutofit/>
          </a:bodyPr>
          <a:lstStyle>
            <a:lvl1pPr marL="0" indent="0">
              <a:buNone/>
              <a:defRPr sz="15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D629-4DA5-4EAE-B174-69948CAAE2C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1" y="2221664"/>
            <a:ext cx="6096000" cy="2785765"/>
          </a:xfrm>
        </p:spPr>
        <p:txBody>
          <a:bodyPr>
            <a:normAutofit/>
          </a:bodyPr>
          <a:lstStyle>
            <a:lvl1pPr marL="0" indent="0">
              <a:buNone/>
              <a:defRPr sz="15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2000" y="6491818"/>
            <a:ext cx="5080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3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1" y="381002"/>
            <a:ext cx="10972800" cy="1143000"/>
          </a:xfrm>
        </p:spPr>
        <p:txBody>
          <a:bodyPr>
            <a:normAutofit/>
          </a:bodyPr>
          <a:lstStyle>
            <a:lvl1pPr>
              <a:defRPr sz="3732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743201" y="1168401"/>
            <a:ext cx="6705600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599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609402" indent="0">
              <a:buFontTx/>
              <a:buNone/>
              <a:defRPr sz="1400">
                <a:latin typeface="Mission Gothic Regular" pitchFamily="50" charset="0"/>
              </a:defRPr>
            </a:lvl2pPr>
            <a:lvl3pPr marL="1218804" indent="0">
              <a:buFontTx/>
              <a:buNone/>
              <a:defRPr sz="1400">
                <a:latin typeface="Mission Gothic Regular" pitchFamily="50" charset="0"/>
              </a:defRPr>
            </a:lvl3pPr>
            <a:lvl4pPr marL="1828206" indent="0">
              <a:buFontTx/>
              <a:buNone/>
              <a:defRPr sz="1400">
                <a:latin typeface="Mission Gothic Regular" pitchFamily="50" charset="0"/>
              </a:defRPr>
            </a:lvl4pPr>
            <a:lvl5pPr marL="2437608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2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 Pag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6705600" y="2717800"/>
            <a:ext cx="4673600" cy="1320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7F7F7F"/>
                </a:solidFill>
              </a:defRPr>
            </a:lvl1pPr>
            <a:lvl2pPr marL="609402" indent="0">
              <a:buFontTx/>
              <a:buNone/>
              <a:defRPr sz="1466"/>
            </a:lvl2pPr>
            <a:lvl3pPr marL="1218804" indent="0">
              <a:buFontTx/>
              <a:buNone/>
              <a:defRPr sz="1466"/>
            </a:lvl3pPr>
            <a:lvl4pPr marL="1828206" indent="0">
              <a:buFontTx/>
              <a:buNone/>
              <a:defRPr sz="1466"/>
            </a:lvl4pPr>
            <a:lvl5pPr marL="2437608" indent="0">
              <a:buFontTx/>
              <a:buNone/>
              <a:defRPr sz="1466"/>
            </a:lvl5pPr>
          </a:lstStyle>
          <a:p>
            <a:pPr lvl="0"/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7721601" y="4241804"/>
            <a:ext cx="3251200" cy="41063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7F7F7F"/>
                </a:solidFill>
              </a:defRPr>
            </a:lvl1pPr>
            <a:lvl2pPr marL="609402" indent="0">
              <a:buFontTx/>
              <a:buNone/>
              <a:defRPr/>
            </a:lvl2pPr>
            <a:lvl3pPr marL="1218804" indent="0">
              <a:buFontTx/>
              <a:buNone/>
              <a:defRPr/>
            </a:lvl3pPr>
            <a:lvl4pPr marL="1828206" indent="0">
              <a:buFontTx/>
              <a:buNone/>
              <a:defRPr/>
            </a:lvl4pPr>
            <a:lvl5pPr marL="2437608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7721601" y="4942444"/>
            <a:ext cx="3251200" cy="62015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7F7F7F"/>
                </a:solidFill>
              </a:defRPr>
            </a:lvl1pPr>
            <a:lvl2pPr marL="609402" indent="0">
              <a:buFontTx/>
              <a:buNone/>
              <a:defRPr/>
            </a:lvl2pPr>
            <a:lvl3pPr marL="1218804" indent="0">
              <a:buFontTx/>
              <a:buNone/>
              <a:defRPr/>
            </a:lvl3pPr>
            <a:lvl4pPr marL="1828206" indent="0">
              <a:buFontTx/>
              <a:buNone/>
              <a:defRPr/>
            </a:lvl4pPr>
            <a:lvl5pPr marL="2437608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6705600" y="2413005"/>
            <a:ext cx="4673600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99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609402" indent="0">
              <a:buFontTx/>
              <a:buNone/>
              <a:defRPr sz="173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18804" indent="0">
              <a:buFontTx/>
              <a:buNone/>
              <a:defRPr sz="173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828206" indent="0">
              <a:buFontTx/>
              <a:buNone/>
              <a:defRPr sz="173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437608" indent="0">
              <a:buFontTx/>
              <a:buNone/>
              <a:defRPr sz="173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07200" y="889002"/>
            <a:ext cx="4775200" cy="1143000"/>
          </a:xfrm>
        </p:spPr>
        <p:txBody>
          <a:bodyPr>
            <a:normAutofit/>
          </a:bodyPr>
          <a:lstStyle>
            <a:lvl1pPr algn="l">
              <a:defRPr sz="3732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807202" y="1676400"/>
            <a:ext cx="2918177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599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609402" indent="0">
              <a:buFontTx/>
              <a:buNone/>
              <a:defRPr sz="1400">
                <a:latin typeface="Mission Gothic Regular" pitchFamily="50" charset="0"/>
              </a:defRPr>
            </a:lvl2pPr>
            <a:lvl3pPr marL="1218804" indent="0">
              <a:buFontTx/>
              <a:buNone/>
              <a:defRPr sz="1400">
                <a:latin typeface="Mission Gothic Regular" pitchFamily="50" charset="0"/>
              </a:defRPr>
            </a:lvl3pPr>
            <a:lvl4pPr marL="1828206" indent="0">
              <a:buFontTx/>
              <a:buNone/>
              <a:defRPr sz="1400">
                <a:latin typeface="Mission Gothic Regular" pitchFamily="50" charset="0"/>
              </a:defRPr>
            </a:lvl4pPr>
            <a:lvl5pPr marL="2437608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7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798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8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0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0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0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0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00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4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81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21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8248-A63A-4CC1-A050-FA7A832C65BD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BFE3-3554-44DF-AACC-08A711377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66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8248-A63A-4CC1-A050-FA7A832C65BD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BFE3-3554-44DF-AACC-08A711377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6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8248-A63A-4CC1-A050-FA7A832C65BD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BFE3-3554-44DF-AACC-08A711377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59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8248-A63A-4CC1-A050-FA7A832C65BD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BFE3-3554-44DF-AACC-08A711377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88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8248-A63A-4CC1-A050-FA7A832C65BD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BFE3-3554-44DF-AACC-08A711377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46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" y="0"/>
            <a:ext cx="12184933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1" y="309617"/>
            <a:ext cx="287355" cy="6718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rtlCol="0" anchor="ctr"/>
          <a:lstStyle/>
          <a:p>
            <a:pPr algn="ctr" defTabSz="913256"/>
            <a:endParaRPr lang="zh-CN" altLang="en-US" sz="1866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431371" y="435300"/>
            <a:ext cx="3860800" cy="420542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lvl="0" algn="dist"/>
            <a:r>
              <a:rPr lang="en-US" altLang="zh-CN" sz="2133" baseline="0" dirty="0">
                <a:solidFill>
                  <a:schemeClr val="accent1"/>
                </a:solidFill>
                <a:latin typeface="Yeseva One" panose="00000500000000000000" pitchFamily="2" charset="0"/>
                <a:ea typeface="微软雅黑" panose="020B0503020204020204" pitchFamily="34" charset="-122"/>
              </a:rPr>
              <a:t>Click here to add a title</a:t>
            </a:r>
            <a:endParaRPr lang="zh-CN" altLang="zh-CN" sz="2133" baseline="0" dirty="0">
              <a:solidFill>
                <a:schemeClr val="accent1"/>
              </a:solidFill>
              <a:latin typeface="Yeseva One" panose="00000500000000000000" pitchFamily="2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989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76E1E0-D430-49C9-B7F5-239F0E5FA789}"/>
              </a:ext>
            </a:extLst>
          </p:cNvPr>
          <p:cNvSpPr/>
          <p:nvPr userDrawn="1"/>
        </p:nvSpPr>
        <p:spPr>
          <a:xfrm>
            <a:off x="1" y="309617"/>
            <a:ext cx="287355" cy="6718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rtlCol="0" anchor="ctr"/>
          <a:lstStyle/>
          <a:p>
            <a:pPr algn="ctr" defTabSz="913256"/>
            <a:endParaRPr lang="zh-CN" altLang="en-US" sz="1866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9" name="文本框 37">
            <a:extLst>
              <a:ext uri="{FF2B5EF4-FFF2-40B4-BE49-F238E27FC236}">
                <a16:creationId xmlns:a16="http://schemas.microsoft.com/office/drawing/2014/main" id="{C197CF54-16B8-4486-ABB4-BFCC32BF2EE7}"/>
              </a:ext>
            </a:extLst>
          </p:cNvPr>
          <p:cNvSpPr txBox="1"/>
          <p:nvPr userDrawn="1"/>
        </p:nvSpPr>
        <p:spPr>
          <a:xfrm>
            <a:off x="431371" y="435300"/>
            <a:ext cx="3860800" cy="420542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lvl="0" algn="dist"/>
            <a:r>
              <a:rPr lang="en-US" altLang="zh-CN" sz="2133" baseline="0" dirty="0">
                <a:solidFill>
                  <a:schemeClr val="accent1"/>
                </a:solidFill>
                <a:latin typeface="Yeseva One" panose="00000500000000000000" pitchFamily="2" charset="0"/>
                <a:ea typeface="微软雅黑" panose="020B0503020204020204" pitchFamily="34" charset="-122"/>
              </a:rPr>
              <a:t>Click here to add a title</a:t>
            </a:r>
            <a:endParaRPr lang="zh-CN" altLang="zh-CN" sz="2133" baseline="0" dirty="0">
              <a:solidFill>
                <a:schemeClr val="accent1"/>
              </a:solidFill>
              <a:latin typeface="Yeseva One" panose="00000500000000000000" pitchFamily="2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902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78248-A63A-4CC1-A050-FA7A832C65BD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4BFE3-3554-44DF-AACC-08A711377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05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ctr" defTabSz="1218804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51" indent="-457051" algn="l" defTabSz="1218804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278" indent="-380876" algn="l" defTabSz="1218804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505" indent="-304701" algn="l" defTabSz="1218804" rtl="0" eaLnBrk="1" latinLnBrk="0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2907" indent="-304701" algn="l" defTabSz="1218804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42308" indent="-304701" algn="l" defTabSz="1218804" rtl="0" eaLnBrk="1" latinLnBrk="0" hangingPunct="1">
        <a:spcBef>
          <a:spcPct val="20000"/>
        </a:spcBef>
        <a:buFont typeface="Arial" panose="020B0604020202020204" pitchFamily="34" charset="0"/>
        <a:buChar char="»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51710" indent="-304701" algn="l" defTabSz="12188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112" indent="-304701" algn="l" defTabSz="12188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514" indent="-304701" algn="l" defTabSz="12188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79916" indent="-304701" algn="l" defTabSz="12188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" y="-1"/>
            <a:ext cx="12181174" cy="68580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7" t="47395" r="65743" b="7397"/>
          <a:stretch>
            <a:fillRect/>
          </a:stretch>
        </p:blipFill>
        <p:spPr>
          <a:xfrm>
            <a:off x="6585418" y="2651565"/>
            <a:ext cx="1919621" cy="29754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6" t="3646" r="33063" b="75938"/>
          <a:stretch>
            <a:fillRect/>
          </a:stretch>
        </p:blipFill>
        <p:spPr>
          <a:xfrm>
            <a:off x="5088199" y="213635"/>
            <a:ext cx="4127185" cy="13437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6" t="25521" r="33063" b="5939"/>
          <a:stretch>
            <a:fillRect/>
          </a:stretch>
        </p:blipFill>
        <p:spPr>
          <a:xfrm>
            <a:off x="6412018" y="1064666"/>
            <a:ext cx="4127185" cy="451110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80F0D146-BF9E-4B82-B61B-C688524F956F}"/>
              </a:ext>
            </a:extLst>
          </p:cNvPr>
          <p:cNvGrpSpPr/>
          <p:nvPr/>
        </p:nvGrpSpPr>
        <p:grpSpPr>
          <a:xfrm>
            <a:off x="292024" y="1064666"/>
            <a:ext cx="5677556" cy="5070298"/>
            <a:chOff x="-26348" y="921400"/>
            <a:chExt cx="4259482" cy="3803898"/>
          </a:xfrm>
        </p:grpSpPr>
        <p:sp>
          <p:nvSpPr>
            <p:cNvPr id="9" name="文本框 158"/>
            <p:cNvSpPr txBox="1"/>
            <p:nvPr/>
          </p:nvSpPr>
          <p:spPr>
            <a:xfrm>
              <a:off x="-26348" y="921400"/>
              <a:ext cx="4117241" cy="1520360"/>
            </a:xfrm>
            <a:prstGeom prst="rect">
              <a:avLst/>
            </a:prstGeom>
            <a:noFill/>
          </p:spPr>
          <p:txBody>
            <a:bodyPr wrap="square" lIns="86683" tIns="43341" rIns="86683" bIns="43341" rtlCol="0">
              <a:spAutoFit/>
            </a:bodyPr>
            <a:lstStyle/>
            <a:p>
              <a:pPr algn="ctr" defTabSz="1218804"/>
              <a:r>
                <a:rPr kumimoji="0" 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A </a:t>
              </a: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Statistical Analysis of the Growing Adoption of AR/VR in Real World</a:t>
              </a:r>
              <a:endParaRPr kumimoji="1" lang="zh-CN" altLang="en-US" sz="8797" dirty="0">
                <a:solidFill>
                  <a:schemeClr val="bg1"/>
                </a:solidFill>
                <a:latin typeface="Yeseva One" panose="000005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59"/>
            <p:cNvSpPr txBox="1"/>
            <p:nvPr/>
          </p:nvSpPr>
          <p:spPr>
            <a:xfrm>
              <a:off x="115893" y="2942958"/>
              <a:ext cx="4117241" cy="1782340"/>
            </a:xfrm>
            <a:prstGeom prst="rect">
              <a:avLst/>
            </a:prstGeom>
            <a:noFill/>
          </p:spPr>
          <p:txBody>
            <a:bodyPr wrap="square" lIns="86683" tIns="43341" rIns="86683" bIns="43341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7000"/>
                </a:lnSpc>
                <a:spcBef>
                  <a:spcPts val="100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IN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Ankit Alex Minz</a:t>
              </a:r>
              <a:r>
                <a:rPr kumimoji="0" lang="en-IN" sz="1600" b="0" i="0" u="none" strike="noStrike" kern="100" cap="none" spc="0" normalizeH="0" baseline="300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[1]</a:t>
              </a:r>
              <a:r>
                <a:rPr kumimoji="0" lang="en-IN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Dibya Bharat </a:t>
              </a:r>
              <a:r>
                <a:rPr kumimoji="0" lang="en-IN" sz="1600" b="0" i="0" u="none" strike="noStrike" kern="1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Khatua</a:t>
              </a:r>
              <a:r>
                <a:rPr kumimoji="0" lang="en-IN" sz="1600" b="0" i="0" u="none" strike="noStrike" kern="100" cap="none" spc="0" normalizeH="0" baseline="300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[2]</a:t>
              </a:r>
              <a:r>
                <a:rPr kumimoji="0" lang="en-IN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Ruchi Sawhney</a:t>
              </a:r>
              <a:r>
                <a:rPr kumimoji="0" lang="en-IN" sz="1600" b="0" i="0" u="none" strike="noStrike" kern="100" cap="none" spc="0" normalizeH="0" baseline="300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[3]</a:t>
              </a:r>
              <a:endParaRPr kumimoji="0" lang="en-IN" sz="16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7000"/>
                </a:lnSpc>
                <a:spcBef>
                  <a:spcPts val="100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IN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[1 &amp; 2] Scholar, Department of CS/IT, Bosco Technical Training Society, Don Bosco Technical School, Okhla Road, New Delhi-110025</a:t>
              </a:r>
              <a:endParaRPr kumimoji="0" lang="en-IN" sz="16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7000"/>
                </a:lnSpc>
                <a:spcBef>
                  <a:spcPts val="100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IN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[3] Assistant Professor, Department of CS/IT, Bosco Technical Training Society, Don Bosco Technical School, Okhla Road, New Delhi-110025</a:t>
              </a:r>
              <a:endParaRPr kumimoji="0" lang="en-IN" sz="16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6AA6A1-9028-D348-4C2C-5CB9EAC33C93}"/>
              </a:ext>
            </a:extLst>
          </p:cNvPr>
          <p:cNvSpPr/>
          <p:nvPr/>
        </p:nvSpPr>
        <p:spPr>
          <a:xfrm>
            <a:off x="0" y="304800"/>
            <a:ext cx="12192000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43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AutoShape 1"/>
          <p:cNvSpPr/>
          <p:nvPr/>
        </p:nvSpPr>
        <p:spPr bwMode="auto">
          <a:xfrm>
            <a:off x="3683788" y="1264969"/>
            <a:ext cx="4096510" cy="3616231"/>
          </a:xfrm>
          <a:custGeom>
            <a:avLst/>
            <a:gdLst>
              <a:gd name="T0" fmla="*/ 4718844 w 19762"/>
              <a:gd name="T1" fmla="*/ 4586885 h 19044"/>
              <a:gd name="T2" fmla="*/ 4718844 w 19762"/>
              <a:gd name="T3" fmla="*/ 4586885 h 19044"/>
              <a:gd name="T4" fmla="*/ 4718844 w 19762"/>
              <a:gd name="T5" fmla="*/ 4586885 h 19044"/>
              <a:gd name="T6" fmla="*/ 4718844 w 19762"/>
              <a:gd name="T7" fmla="*/ 4586885 h 190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762" h="19044">
                <a:moveTo>
                  <a:pt x="500" y="4092"/>
                </a:moveTo>
                <a:cubicBezTo>
                  <a:pt x="1007" y="3072"/>
                  <a:pt x="1899" y="2369"/>
                  <a:pt x="2902" y="1983"/>
                </a:cubicBezTo>
                <a:cubicBezTo>
                  <a:pt x="4142" y="1507"/>
                  <a:pt x="5481" y="1530"/>
                  <a:pt x="6778" y="1317"/>
                </a:cubicBezTo>
                <a:cubicBezTo>
                  <a:pt x="9870" y="810"/>
                  <a:pt x="13046" y="-963"/>
                  <a:pt x="15828" y="686"/>
                </a:cubicBezTo>
                <a:cubicBezTo>
                  <a:pt x="17060" y="1417"/>
                  <a:pt x="17887" y="2706"/>
                  <a:pt x="18539" y="4060"/>
                </a:cubicBezTo>
                <a:cubicBezTo>
                  <a:pt x="19806" y="6692"/>
                  <a:pt x="20395" y="9844"/>
                  <a:pt x="18776" y="12136"/>
                </a:cubicBezTo>
                <a:cubicBezTo>
                  <a:pt x="17768" y="13563"/>
                  <a:pt x="16075" y="14187"/>
                  <a:pt x="15011" y="15562"/>
                </a:cubicBezTo>
                <a:cubicBezTo>
                  <a:pt x="14354" y="16412"/>
                  <a:pt x="13975" y="17507"/>
                  <a:pt x="13178" y="18206"/>
                </a:cubicBezTo>
                <a:cubicBezTo>
                  <a:pt x="10404" y="20637"/>
                  <a:pt x="7018" y="17321"/>
                  <a:pt x="4306" y="14017"/>
                </a:cubicBezTo>
                <a:cubicBezTo>
                  <a:pt x="1787" y="10948"/>
                  <a:pt x="-1205" y="7527"/>
                  <a:pt x="500" y="4092"/>
                </a:cubicBezTo>
                <a:close/>
              </a:path>
            </a:pathLst>
          </a:custGeom>
          <a:solidFill>
            <a:srgbClr val="EDEDED">
              <a:alpha val="30000"/>
            </a:srgbClr>
          </a:solidFill>
          <a:ln>
            <a:noFill/>
          </a:ln>
          <a:effectLst/>
        </p:spPr>
        <p:txBody>
          <a:bodyPr lIns="0" tIns="0" rIns="0" bIns="0" anchor="ctr"/>
          <a:lstStyle/>
          <a:p>
            <a:pPr defTabSz="1218804">
              <a:lnSpc>
                <a:spcPct val="120000"/>
              </a:lnSpc>
            </a:pPr>
            <a:endParaRPr lang="zh-CN" altLang="en-US" sz="1706">
              <a:solidFill>
                <a:prstClr val="black"/>
              </a:solidFill>
              <a:latin typeface="Yeseva One" panose="00000500000000000000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674" name="AutoShape 2"/>
          <p:cNvSpPr/>
          <p:nvPr/>
        </p:nvSpPr>
        <p:spPr bwMode="auto">
          <a:xfrm rot="224277">
            <a:off x="3985600" y="1527505"/>
            <a:ext cx="3371610" cy="2976085"/>
          </a:xfrm>
          <a:custGeom>
            <a:avLst/>
            <a:gdLst>
              <a:gd name="T0" fmla="*/ 3883819 w 19762"/>
              <a:gd name="T1" fmla="*/ 3774915 h 19044"/>
              <a:gd name="T2" fmla="*/ 3883819 w 19762"/>
              <a:gd name="T3" fmla="*/ 3774915 h 19044"/>
              <a:gd name="T4" fmla="*/ 3883819 w 19762"/>
              <a:gd name="T5" fmla="*/ 3774915 h 19044"/>
              <a:gd name="T6" fmla="*/ 3883819 w 19762"/>
              <a:gd name="T7" fmla="*/ 3774915 h 190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762" h="19044">
                <a:moveTo>
                  <a:pt x="500" y="4092"/>
                </a:moveTo>
                <a:cubicBezTo>
                  <a:pt x="1007" y="3072"/>
                  <a:pt x="1899" y="2369"/>
                  <a:pt x="2902" y="1983"/>
                </a:cubicBezTo>
                <a:cubicBezTo>
                  <a:pt x="4142" y="1507"/>
                  <a:pt x="5481" y="1530"/>
                  <a:pt x="6778" y="1317"/>
                </a:cubicBezTo>
                <a:cubicBezTo>
                  <a:pt x="9870" y="810"/>
                  <a:pt x="13046" y="-963"/>
                  <a:pt x="15828" y="686"/>
                </a:cubicBezTo>
                <a:cubicBezTo>
                  <a:pt x="17060" y="1417"/>
                  <a:pt x="17887" y="2706"/>
                  <a:pt x="18539" y="4060"/>
                </a:cubicBezTo>
                <a:cubicBezTo>
                  <a:pt x="19806" y="6692"/>
                  <a:pt x="20395" y="9844"/>
                  <a:pt x="18776" y="12136"/>
                </a:cubicBezTo>
                <a:cubicBezTo>
                  <a:pt x="17768" y="13563"/>
                  <a:pt x="16075" y="14187"/>
                  <a:pt x="15011" y="15562"/>
                </a:cubicBezTo>
                <a:cubicBezTo>
                  <a:pt x="14354" y="16412"/>
                  <a:pt x="13975" y="17507"/>
                  <a:pt x="13178" y="18206"/>
                </a:cubicBezTo>
                <a:cubicBezTo>
                  <a:pt x="10404" y="20637"/>
                  <a:pt x="7018" y="17321"/>
                  <a:pt x="4306" y="14017"/>
                </a:cubicBezTo>
                <a:cubicBezTo>
                  <a:pt x="1787" y="10948"/>
                  <a:pt x="-1205" y="7527"/>
                  <a:pt x="500" y="4092"/>
                </a:cubicBezTo>
                <a:close/>
              </a:path>
            </a:pathLst>
          </a:custGeom>
          <a:solidFill>
            <a:srgbClr val="DEDEDE">
              <a:alpha val="63000"/>
            </a:srgbClr>
          </a:solidFill>
          <a:ln>
            <a:noFill/>
          </a:ln>
          <a:effectLst/>
        </p:spPr>
        <p:txBody>
          <a:bodyPr lIns="0" tIns="0" rIns="0" bIns="0" anchor="ctr"/>
          <a:lstStyle/>
          <a:p>
            <a:pPr defTabSz="1218804">
              <a:lnSpc>
                <a:spcPct val="120000"/>
              </a:lnSpc>
            </a:pPr>
            <a:endParaRPr lang="zh-CN" altLang="en-US" sz="1706">
              <a:solidFill>
                <a:prstClr val="black"/>
              </a:solidFill>
              <a:latin typeface="Yeseva One" panose="00000500000000000000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675" name="AutoShape 3"/>
          <p:cNvSpPr/>
          <p:nvPr/>
        </p:nvSpPr>
        <p:spPr bwMode="auto">
          <a:xfrm rot="224277">
            <a:off x="4441763" y="1991934"/>
            <a:ext cx="2448948" cy="2160917"/>
          </a:xfrm>
          <a:custGeom>
            <a:avLst/>
            <a:gdLst>
              <a:gd name="T0" fmla="*/ 2820988 w 19762"/>
              <a:gd name="T1" fmla="*/ 2740943 h 19044"/>
              <a:gd name="T2" fmla="*/ 2820988 w 19762"/>
              <a:gd name="T3" fmla="*/ 2740943 h 19044"/>
              <a:gd name="T4" fmla="*/ 2820988 w 19762"/>
              <a:gd name="T5" fmla="*/ 2740943 h 19044"/>
              <a:gd name="T6" fmla="*/ 2820988 w 19762"/>
              <a:gd name="T7" fmla="*/ 2740943 h 190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762" h="19044">
                <a:moveTo>
                  <a:pt x="500" y="4092"/>
                </a:moveTo>
                <a:cubicBezTo>
                  <a:pt x="1007" y="3072"/>
                  <a:pt x="1899" y="2369"/>
                  <a:pt x="2902" y="1983"/>
                </a:cubicBezTo>
                <a:cubicBezTo>
                  <a:pt x="4142" y="1507"/>
                  <a:pt x="5481" y="1530"/>
                  <a:pt x="6778" y="1317"/>
                </a:cubicBezTo>
                <a:cubicBezTo>
                  <a:pt x="9870" y="810"/>
                  <a:pt x="13046" y="-963"/>
                  <a:pt x="15828" y="686"/>
                </a:cubicBezTo>
                <a:cubicBezTo>
                  <a:pt x="17060" y="1417"/>
                  <a:pt x="17887" y="2706"/>
                  <a:pt x="18539" y="4060"/>
                </a:cubicBezTo>
                <a:cubicBezTo>
                  <a:pt x="19806" y="6692"/>
                  <a:pt x="20395" y="9844"/>
                  <a:pt x="18776" y="12136"/>
                </a:cubicBezTo>
                <a:cubicBezTo>
                  <a:pt x="17768" y="13563"/>
                  <a:pt x="16075" y="14187"/>
                  <a:pt x="15011" y="15562"/>
                </a:cubicBezTo>
                <a:cubicBezTo>
                  <a:pt x="14354" y="16412"/>
                  <a:pt x="13975" y="17507"/>
                  <a:pt x="13178" y="18206"/>
                </a:cubicBezTo>
                <a:cubicBezTo>
                  <a:pt x="10404" y="20636"/>
                  <a:pt x="7018" y="17321"/>
                  <a:pt x="4306" y="14017"/>
                </a:cubicBezTo>
                <a:cubicBezTo>
                  <a:pt x="1787" y="10948"/>
                  <a:pt x="-1205" y="7527"/>
                  <a:pt x="500" y="4092"/>
                </a:cubicBezTo>
                <a:close/>
              </a:path>
            </a:pathLst>
          </a:custGeom>
          <a:solidFill>
            <a:srgbClr val="B9B9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218804">
              <a:lnSpc>
                <a:spcPct val="120000"/>
              </a:lnSpc>
            </a:pPr>
            <a:endParaRPr lang="zh-CN" altLang="en-US" sz="1706">
              <a:solidFill>
                <a:prstClr val="black"/>
              </a:solidFill>
              <a:latin typeface="Yeseva One" panose="00000500000000000000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4549259" y="2838109"/>
            <a:ext cx="2466175" cy="1358154"/>
            <a:chOff x="-1" y="-1"/>
            <a:chExt cx="5682117" cy="3128816"/>
          </a:xfrm>
        </p:grpSpPr>
        <p:sp>
          <p:nvSpPr>
            <p:cNvPr id="28677" name="AutoShape 5"/>
            <p:cNvSpPr/>
            <p:nvPr/>
          </p:nvSpPr>
          <p:spPr bwMode="auto">
            <a:xfrm>
              <a:off x="12700" y="688942"/>
              <a:ext cx="5661477" cy="2439873"/>
            </a:xfrm>
            <a:custGeom>
              <a:avLst/>
              <a:gdLst>
                <a:gd name="T0" fmla="*/ 2830739 w 21600"/>
                <a:gd name="T1" fmla="*/ 1219937 h 19380"/>
                <a:gd name="T2" fmla="*/ 2830739 w 21600"/>
                <a:gd name="T3" fmla="*/ 1219937 h 19380"/>
                <a:gd name="T4" fmla="*/ 2830739 w 21600"/>
                <a:gd name="T5" fmla="*/ 1219937 h 19380"/>
                <a:gd name="T6" fmla="*/ 2830739 w 21600"/>
                <a:gd name="T7" fmla="*/ 1219937 h 193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19380">
                  <a:moveTo>
                    <a:pt x="0" y="0"/>
                  </a:moveTo>
                  <a:cubicBezTo>
                    <a:pt x="332" y="4654"/>
                    <a:pt x="1358" y="9136"/>
                    <a:pt x="3079" y="12719"/>
                  </a:cubicBezTo>
                  <a:cubicBezTo>
                    <a:pt x="7345" y="21599"/>
                    <a:pt x="14261" y="21600"/>
                    <a:pt x="18527" y="12719"/>
                  </a:cubicBezTo>
                  <a:cubicBezTo>
                    <a:pt x="20240" y="9152"/>
                    <a:pt x="21262" y="4695"/>
                    <a:pt x="21599" y="63"/>
                  </a:cubicBezTo>
                  <a:cubicBezTo>
                    <a:pt x="21539" y="110"/>
                    <a:pt x="21481" y="164"/>
                    <a:pt x="21420" y="209"/>
                  </a:cubicBezTo>
                  <a:cubicBezTo>
                    <a:pt x="20990" y="1115"/>
                    <a:pt x="20020" y="1977"/>
                    <a:pt x="18504" y="2681"/>
                  </a:cubicBezTo>
                  <a:cubicBezTo>
                    <a:pt x="14270" y="4646"/>
                    <a:pt x="7406" y="4646"/>
                    <a:pt x="3172" y="2681"/>
                  </a:cubicBezTo>
                  <a:cubicBezTo>
                    <a:pt x="1691" y="1994"/>
                    <a:pt x="730" y="1155"/>
                    <a:pt x="286" y="273"/>
                  </a:cubicBezTo>
                  <a:cubicBezTo>
                    <a:pt x="189" y="186"/>
                    <a:pt x="95" y="9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1218804">
                <a:lnSpc>
                  <a:spcPct val="120000"/>
                </a:lnSpc>
              </a:pPr>
              <a:endParaRPr lang="zh-CN" altLang="en-US" sz="1706">
                <a:solidFill>
                  <a:prstClr val="black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678" name="AutoShape 6"/>
            <p:cNvSpPr/>
            <p:nvPr/>
          </p:nvSpPr>
          <p:spPr bwMode="auto">
            <a:xfrm>
              <a:off x="-1" y="-1"/>
              <a:ext cx="5682117" cy="1266765"/>
            </a:xfrm>
            <a:custGeom>
              <a:avLst/>
              <a:gdLst>
                <a:gd name="T0" fmla="*/ 2840914 w 19679"/>
                <a:gd name="T1" fmla="*/ 695211 h 19679"/>
                <a:gd name="T2" fmla="*/ 2840914 w 19679"/>
                <a:gd name="T3" fmla="*/ 695211 h 19679"/>
                <a:gd name="T4" fmla="*/ 2840914 w 19679"/>
                <a:gd name="T5" fmla="*/ 695211 h 19679"/>
                <a:gd name="T6" fmla="*/ 2840914 w 19679"/>
                <a:gd name="T7" fmla="*/ 695211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0842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1218804">
                <a:lnSpc>
                  <a:spcPct val="120000"/>
                </a:lnSpc>
              </a:pPr>
              <a:endParaRPr lang="zh-CN" altLang="en-US" sz="1706">
                <a:solidFill>
                  <a:prstClr val="black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679" name="AutoShape 7"/>
            <p:cNvSpPr/>
            <p:nvPr/>
          </p:nvSpPr>
          <p:spPr bwMode="auto">
            <a:xfrm>
              <a:off x="123834" y="795300"/>
              <a:ext cx="5518591" cy="2022380"/>
            </a:xfrm>
            <a:custGeom>
              <a:avLst/>
              <a:gdLst>
                <a:gd name="T0" fmla="*/ 2759296 w 21600"/>
                <a:gd name="T1" fmla="*/ 1011190 h 21600"/>
                <a:gd name="T2" fmla="*/ 2759296 w 21600"/>
                <a:gd name="T3" fmla="*/ 1011190 h 21600"/>
                <a:gd name="T4" fmla="*/ 2759296 w 21600"/>
                <a:gd name="T5" fmla="*/ 1011190 h 21600"/>
                <a:gd name="T6" fmla="*/ 2759296 w 21600"/>
                <a:gd name="T7" fmla="*/ 10111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0"/>
                  </a:moveTo>
                  <a:cubicBezTo>
                    <a:pt x="21496" y="118"/>
                    <a:pt x="21395" y="238"/>
                    <a:pt x="21287" y="353"/>
                  </a:cubicBezTo>
                  <a:cubicBezTo>
                    <a:pt x="21285" y="355"/>
                    <a:pt x="21282" y="357"/>
                    <a:pt x="21280" y="359"/>
                  </a:cubicBezTo>
                  <a:cubicBezTo>
                    <a:pt x="20785" y="1404"/>
                    <a:pt x="19842" y="2393"/>
                    <a:pt x="18436" y="3215"/>
                  </a:cubicBezTo>
                  <a:cubicBezTo>
                    <a:pt x="17215" y="3928"/>
                    <a:pt x="15778" y="4432"/>
                    <a:pt x="14250" y="4744"/>
                  </a:cubicBezTo>
                  <a:lnTo>
                    <a:pt x="14276" y="4848"/>
                  </a:lnTo>
                  <a:lnTo>
                    <a:pt x="14515" y="5157"/>
                  </a:lnTo>
                  <a:lnTo>
                    <a:pt x="14689" y="5699"/>
                  </a:lnTo>
                  <a:lnTo>
                    <a:pt x="15088" y="6021"/>
                  </a:lnTo>
                  <a:lnTo>
                    <a:pt x="15325" y="6728"/>
                  </a:lnTo>
                  <a:lnTo>
                    <a:pt x="15851" y="6749"/>
                  </a:lnTo>
                  <a:lnTo>
                    <a:pt x="16505" y="6592"/>
                  </a:lnTo>
                  <a:lnTo>
                    <a:pt x="16624" y="6032"/>
                  </a:lnTo>
                  <a:lnTo>
                    <a:pt x="17096" y="5982"/>
                  </a:lnTo>
                  <a:lnTo>
                    <a:pt x="17412" y="6130"/>
                  </a:lnTo>
                  <a:lnTo>
                    <a:pt x="17455" y="6642"/>
                  </a:lnTo>
                  <a:lnTo>
                    <a:pt x="18120" y="6377"/>
                  </a:lnTo>
                  <a:lnTo>
                    <a:pt x="18229" y="6896"/>
                  </a:lnTo>
                  <a:lnTo>
                    <a:pt x="18107" y="7933"/>
                  </a:lnTo>
                  <a:lnTo>
                    <a:pt x="18164" y="8461"/>
                  </a:lnTo>
                  <a:lnTo>
                    <a:pt x="18399" y="8549"/>
                  </a:lnTo>
                  <a:lnTo>
                    <a:pt x="18670" y="8263"/>
                  </a:lnTo>
                  <a:lnTo>
                    <a:pt x="19008" y="8375"/>
                  </a:lnTo>
                  <a:lnTo>
                    <a:pt x="19039" y="8812"/>
                  </a:lnTo>
                  <a:lnTo>
                    <a:pt x="19008" y="9033"/>
                  </a:lnTo>
                  <a:lnTo>
                    <a:pt x="18683" y="8947"/>
                  </a:lnTo>
                  <a:lnTo>
                    <a:pt x="18530" y="9407"/>
                  </a:lnTo>
                  <a:lnTo>
                    <a:pt x="18596" y="9828"/>
                  </a:lnTo>
                  <a:lnTo>
                    <a:pt x="18635" y="11255"/>
                  </a:lnTo>
                  <a:lnTo>
                    <a:pt x="18351" y="11632"/>
                  </a:lnTo>
                  <a:lnTo>
                    <a:pt x="18275" y="12101"/>
                  </a:lnTo>
                  <a:lnTo>
                    <a:pt x="18319" y="12773"/>
                  </a:lnTo>
                  <a:lnTo>
                    <a:pt x="18728" y="13000"/>
                  </a:lnTo>
                  <a:lnTo>
                    <a:pt x="18847" y="13618"/>
                  </a:lnTo>
                  <a:lnTo>
                    <a:pt x="18728" y="14697"/>
                  </a:lnTo>
                  <a:lnTo>
                    <a:pt x="18940" y="14830"/>
                  </a:lnTo>
                  <a:cubicBezTo>
                    <a:pt x="20394" y="10516"/>
                    <a:pt x="21278" y="5353"/>
                    <a:pt x="21599" y="0"/>
                  </a:cubicBezTo>
                  <a:close/>
                  <a:moveTo>
                    <a:pt x="0" y="624"/>
                  </a:moveTo>
                  <a:lnTo>
                    <a:pt x="146" y="1267"/>
                  </a:lnTo>
                  <a:lnTo>
                    <a:pt x="420" y="1458"/>
                  </a:lnTo>
                  <a:lnTo>
                    <a:pt x="405" y="1246"/>
                  </a:lnTo>
                  <a:cubicBezTo>
                    <a:pt x="252" y="1042"/>
                    <a:pt x="116" y="835"/>
                    <a:pt x="0" y="624"/>
                  </a:cubicBezTo>
                  <a:close/>
                  <a:moveTo>
                    <a:pt x="1172" y="2092"/>
                  </a:moveTo>
                  <a:lnTo>
                    <a:pt x="1156" y="2676"/>
                  </a:lnTo>
                  <a:lnTo>
                    <a:pt x="1538" y="3336"/>
                  </a:lnTo>
                  <a:lnTo>
                    <a:pt x="1924" y="3569"/>
                  </a:lnTo>
                  <a:lnTo>
                    <a:pt x="2114" y="3843"/>
                  </a:lnTo>
                  <a:lnTo>
                    <a:pt x="2747" y="3807"/>
                  </a:lnTo>
                  <a:lnTo>
                    <a:pt x="2877" y="4105"/>
                  </a:lnTo>
                  <a:lnTo>
                    <a:pt x="3054" y="4294"/>
                  </a:lnTo>
                  <a:lnTo>
                    <a:pt x="3468" y="4279"/>
                  </a:lnTo>
                  <a:lnTo>
                    <a:pt x="3648" y="4494"/>
                  </a:lnTo>
                  <a:lnTo>
                    <a:pt x="3747" y="4877"/>
                  </a:lnTo>
                  <a:lnTo>
                    <a:pt x="3887" y="5257"/>
                  </a:lnTo>
                  <a:lnTo>
                    <a:pt x="4012" y="5679"/>
                  </a:lnTo>
                  <a:lnTo>
                    <a:pt x="4316" y="5888"/>
                  </a:lnTo>
                  <a:lnTo>
                    <a:pt x="4537" y="5670"/>
                  </a:lnTo>
                  <a:lnTo>
                    <a:pt x="4780" y="5623"/>
                  </a:lnTo>
                  <a:lnTo>
                    <a:pt x="4951" y="6094"/>
                  </a:lnTo>
                  <a:lnTo>
                    <a:pt x="5125" y="6698"/>
                  </a:lnTo>
                  <a:lnTo>
                    <a:pt x="4985" y="7356"/>
                  </a:lnTo>
                  <a:lnTo>
                    <a:pt x="4696" y="7754"/>
                  </a:lnTo>
                  <a:lnTo>
                    <a:pt x="4584" y="8202"/>
                  </a:lnTo>
                  <a:lnTo>
                    <a:pt x="4584" y="8723"/>
                  </a:lnTo>
                  <a:lnTo>
                    <a:pt x="4512" y="9177"/>
                  </a:lnTo>
                  <a:cubicBezTo>
                    <a:pt x="4527" y="9324"/>
                    <a:pt x="4558" y="9464"/>
                    <a:pt x="4607" y="9593"/>
                  </a:cubicBezTo>
                  <a:cubicBezTo>
                    <a:pt x="4677" y="9775"/>
                    <a:pt x="4778" y="9930"/>
                    <a:pt x="4899" y="10035"/>
                  </a:cubicBezTo>
                  <a:lnTo>
                    <a:pt x="4882" y="10562"/>
                  </a:lnTo>
                  <a:lnTo>
                    <a:pt x="5019" y="11031"/>
                  </a:lnTo>
                  <a:cubicBezTo>
                    <a:pt x="5151" y="11041"/>
                    <a:pt x="5268" y="11171"/>
                    <a:pt x="5310" y="11361"/>
                  </a:cubicBezTo>
                  <a:cubicBezTo>
                    <a:pt x="5357" y="11576"/>
                    <a:pt x="5297" y="11834"/>
                    <a:pt x="5386" y="12021"/>
                  </a:cubicBezTo>
                  <a:cubicBezTo>
                    <a:pt x="5490" y="12238"/>
                    <a:pt x="5708" y="12227"/>
                    <a:pt x="5804" y="12000"/>
                  </a:cubicBezTo>
                  <a:lnTo>
                    <a:pt x="6163" y="12266"/>
                  </a:lnTo>
                  <a:lnTo>
                    <a:pt x="6400" y="12749"/>
                  </a:lnTo>
                  <a:lnTo>
                    <a:pt x="6325" y="13200"/>
                  </a:lnTo>
                  <a:lnTo>
                    <a:pt x="6368" y="14550"/>
                  </a:lnTo>
                  <a:lnTo>
                    <a:pt x="6641" y="14962"/>
                  </a:lnTo>
                  <a:lnTo>
                    <a:pt x="6375" y="15611"/>
                  </a:lnTo>
                  <a:lnTo>
                    <a:pt x="6533" y="16224"/>
                  </a:lnTo>
                  <a:lnTo>
                    <a:pt x="6402" y="16781"/>
                  </a:lnTo>
                  <a:lnTo>
                    <a:pt x="6641" y="17244"/>
                  </a:lnTo>
                  <a:lnTo>
                    <a:pt x="6597" y="17804"/>
                  </a:lnTo>
                  <a:lnTo>
                    <a:pt x="6763" y="18134"/>
                  </a:lnTo>
                  <a:lnTo>
                    <a:pt x="6852" y="18865"/>
                  </a:lnTo>
                  <a:lnTo>
                    <a:pt x="6897" y="19534"/>
                  </a:lnTo>
                  <a:lnTo>
                    <a:pt x="7016" y="19843"/>
                  </a:lnTo>
                  <a:lnTo>
                    <a:pt x="6875" y="20603"/>
                  </a:lnTo>
                  <a:lnTo>
                    <a:pt x="7156" y="20668"/>
                  </a:lnTo>
                  <a:lnTo>
                    <a:pt x="7264" y="21293"/>
                  </a:lnTo>
                  <a:lnTo>
                    <a:pt x="7548" y="21594"/>
                  </a:lnTo>
                  <a:lnTo>
                    <a:pt x="7850" y="21600"/>
                  </a:lnTo>
                  <a:lnTo>
                    <a:pt x="7958" y="21054"/>
                  </a:lnTo>
                  <a:lnTo>
                    <a:pt x="8049" y="20494"/>
                  </a:lnTo>
                  <a:lnTo>
                    <a:pt x="8184" y="20079"/>
                  </a:lnTo>
                  <a:lnTo>
                    <a:pt x="7803" y="19796"/>
                  </a:lnTo>
                  <a:lnTo>
                    <a:pt x="7791" y="19171"/>
                  </a:lnTo>
                  <a:lnTo>
                    <a:pt x="7944" y="18959"/>
                  </a:lnTo>
                  <a:lnTo>
                    <a:pt x="7809" y="18770"/>
                  </a:lnTo>
                  <a:lnTo>
                    <a:pt x="7799" y="18461"/>
                  </a:lnTo>
                  <a:lnTo>
                    <a:pt x="8030" y="18366"/>
                  </a:lnTo>
                  <a:lnTo>
                    <a:pt x="8050" y="17706"/>
                  </a:lnTo>
                  <a:lnTo>
                    <a:pt x="8401" y="17742"/>
                  </a:lnTo>
                  <a:lnTo>
                    <a:pt x="8673" y="17509"/>
                  </a:lnTo>
                  <a:lnTo>
                    <a:pt x="8621" y="17105"/>
                  </a:lnTo>
                  <a:lnTo>
                    <a:pt x="8423" y="16760"/>
                  </a:lnTo>
                  <a:lnTo>
                    <a:pt x="8533" y="16498"/>
                  </a:lnTo>
                  <a:lnTo>
                    <a:pt x="8817" y="16681"/>
                  </a:lnTo>
                  <a:lnTo>
                    <a:pt x="9248" y="16330"/>
                  </a:lnTo>
                  <a:lnTo>
                    <a:pt x="9164" y="15634"/>
                  </a:lnTo>
                  <a:lnTo>
                    <a:pt x="9263" y="15325"/>
                  </a:lnTo>
                  <a:lnTo>
                    <a:pt x="9619" y="15183"/>
                  </a:lnTo>
                  <a:lnTo>
                    <a:pt x="9443" y="14223"/>
                  </a:lnTo>
                  <a:lnTo>
                    <a:pt x="9711" y="13819"/>
                  </a:lnTo>
                  <a:lnTo>
                    <a:pt x="10168" y="13618"/>
                  </a:lnTo>
                  <a:lnTo>
                    <a:pt x="10483" y="13654"/>
                  </a:lnTo>
                  <a:lnTo>
                    <a:pt x="10629" y="13085"/>
                  </a:lnTo>
                  <a:lnTo>
                    <a:pt x="10772" y="12280"/>
                  </a:lnTo>
                  <a:lnTo>
                    <a:pt x="10663" y="11446"/>
                  </a:lnTo>
                  <a:lnTo>
                    <a:pt x="10818" y="10854"/>
                  </a:lnTo>
                  <a:lnTo>
                    <a:pt x="11108" y="10453"/>
                  </a:lnTo>
                  <a:lnTo>
                    <a:pt x="11370" y="9961"/>
                  </a:lnTo>
                  <a:lnTo>
                    <a:pt x="11286" y="9489"/>
                  </a:lnTo>
                  <a:lnTo>
                    <a:pt x="10880" y="9106"/>
                  </a:lnTo>
                  <a:lnTo>
                    <a:pt x="10629" y="8535"/>
                  </a:lnTo>
                  <a:lnTo>
                    <a:pt x="9987" y="8535"/>
                  </a:lnTo>
                  <a:lnTo>
                    <a:pt x="9687" y="8151"/>
                  </a:lnTo>
                  <a:lnTo>
                    <a:pt x="9339" y="7889"/>
                  </a:lnTo>
                  <a:lnTo>
                    <a:pt x="8947" y="8069"/>
                  </a:lnTo>
                  <a:lnTo>
                    <a:pt x="8930" y="7353"/>
                  </a:lnTo>
                  <a:lnTo>
                    <a:pt x="8777" y="6651"/>
                  </a:lnTo>
                  <a:lnTo>
                    <a:pt x="8477" y="6348"/>
                  </a:lnTo>
                  <a:lnTo>
                    <a:pt x="7912" y="6330"/>
                  </a:lnTo>
                  <a:lnTo>
                    <a:pt x="7791" y="5859"/>
                  </a:lnTo>
                  <a:lnTo>
                    <a:pt x="7436" y="5611"/>
                  </a:lnTo>
                  <a:lnTo>
                    <a:pt x="7240" y="5166"/>
                  </a:lnTo>
                  <a:lnTo>
                    <a:pt x="6501" y="5201"/>
                  </a:lnTo>
                  <a:lnTo>
                    <a:pt x="6315" y="4921"/>
                  </a:lnTo>
                  <a:lnTo>
                    <a:pt x="5934" y="4874"/>
                  </a:lnTo>
                  <a:lnTo>
                    <a:pt x="5700" y="4936"/>
                  </a:lnTo>
                  <a:lnTo>
                    <a:pt x="5357" y="5528"/>
                  </a:lnTo>
                  <a:lnTo>
                    <a:pt x="5179" y="5897"/>
                  </a:lnTo>
                  <a:lnTo>
                    <a:pt x="4925" y="5310"/>
                  </a:lnTo>
                  <a:lnTo>
                    <a:pt x="4547" y="5346"/>
                  </a:lnTo>
                  <a:lnTo>
                    <a:pt x="4352" y="5525"/>
                  </a:lnTo>
                  <a:lnTo>
                    <a:pt x="4211" y="5310"/>
                  </a:lnTo>
                  <a:lnTo>
                    <a:pt x="4103" y="4774"/>
                  </a:lnTo>
                  <a:lnTo>
                    <a:pt x="4110" y="4294"/>
                  </a:lnTo>
                  <a:lnTo>
                    <a:pt x="4217" y="4052"/>
                  </a:lnTo>
                  <a:lnTo>
                    <a:pt x="4166" y="3925"/>
                  </a:lnTo>
                  <a:cubicBezTo>
                    <a:pt x="4087" y="3892"/>
                    <a:pt x="4008" y="3856"/>
                    <a:pt x="3930" y="3822"/>
                  </a:cubicBezTo>
                  <a:lnTo>
                    <a:pt x="3853" y="3869"/>
                  </a:lnTo>
                  <a:lnTo>
                    <a:pt x="3525" y="3919"/>
                  </a:lnTo>
                  <a:lnTo>
                    <a:pt x="3374" y="3681"/>
                  </a:lnTo>
                  <a:lnTo>
                    <a:pt x="3390" y="3574"/>
                  </a:lnTo>
                  <a:cubicBezTo>
                    <a:pt x="3158" y="3459"/>
                    <a:pt x="2928" y="3343"/>
                    <a:pt x="2709" y="3215"/>
                  </a:cubicBezTo>
                  <a:cubicBezTo>
                    <a:pt x="2705" y="3213"/>
                    <a:pt x="2702" y="3211"/>
                    <a:pt x="2699" y="3209"/>
                  </a:cubicBezTo>
                  <a:lnTo>
                    <a:pt x="2696" y="3209"/>
                  </a:lnTo>
                  <a:lnTo>
                    <a:pt x="2695" y="3206"/>
                  </a:lnTo>
                  <a:cubicBezTo>
                    <a:pt x="2107" y="2861"/>
                    <a:pt x="1600" y="2488"/>
                    <a:pt x="1172" y="2092"/>
                  </a:cubicBez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1218804">
                <a:lnSpc>
                  <a:spcPct val="120000"/>
                </a:lnSpc>
              </a:pPr>
              <a:endParaRPr lang="zh-CN" altLang="en-US" sz="1706">
                <a:solidFill>
                  <a:prstClr val="black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4549259" y="1444126"/>
            <a:ext cx="2466175" cy="1358153"/>
            <a:chOff x="-1" y="-1"/>
            <a:chExt cx="5682116" cy="3128816"/>
          </a:xfrm>
        </p:grpSpPr>
        <p:sp>
          <p:nvSpPr>
            <p:cNvPr id="28681" name="AutoShape 9"/>
            <p:cNvSpPr/>
            <p:nvPr/>
          </p:nvSpPr>
          <p:spPr bwMode="auto">
            <a:xfrm rot="10800000">
              <a:off x="7938" y="-1"/>
              <a:ext cx="5661476" cy="2439873"/>
            </a:xfrm>
            <a:custGeom>
              <a:avLst/>
              <a:gdLst>
                <a:gd name="T0" fmla="*/ 2830738 w 21600"/>
                <a:gd name="T1" fmla="*/ 1219937 h 19380"/>
                <a:gd name="T2" fmla="*/ 2830738 w 21600"/>
                <a:gd name="T3" fmla="*/ 1219937 h 19380"/>
                <a:gd name="T4" fmla="*/ 2830738 w 21600"/>
                <a:gd name="T5" fmla="*/ 1219937 h 19380"/>
                <a:gd name="T6" fmla="*/ 2830738 w 21600"/>
                <a:gd name="T7" fmla="*/ 1219937 h 193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19380">
                  <a:moveTo>
                    <a:pt x="0" y="0"/>
                  </a:moveTo>
                  <a:cubicBezTo>
                    <a:pt x="332" y="4654"/>
                    <a:pt x="1358" y="9136"/>
                    <a:pt x="3079" y="12719"/>
                  </a:cubicBezTo>
                  <a:cubicBezTo>
                    <a:pt x="7345" y="21599"/>
                    <a:pt x="14261" y="21600"/>
                    <a:pt x="18527" y="12719"/>
                  </a:cubicBezTo>
                  <a:cubicBezTo>
                    <a:pt x="20240" y="9152"/>
                    <a:pt x="21262" y="4695"/>
                    <a:pt x="21599" y="63"/>
                  </a:cubicBezTo>
                  <a:cubicBezTo>
                    <a:pt x="21539" y="110"/>
                    <a:pt x="21481" y="164"/>
                    <a:pt x="21420" y="209"/>
                  </a:cubicBezTo>
                  <a:cubicBezTo>
                    <a:pt x="20990" y="1115"/>
                    <a:pt x="20020" y="1977"/>
                    <a:pt x="18504" y="2681"/>
                  </a:cubicBezTo>
                  <a:cubicBezTo>
                    <a:pt x="14270" y="4646"/>
                    <a:pt x="7406" y="4646"/>
                    <a:pt x="3172" y="2681"/>
                  </a:cubicBezTo>
                  <a:cubicBezTo>
                    <a:pt x="1691" y="1994"/>
                    <a:pt x="730" y="1155"/>
                    <a:pt x="286" y="273"/>
                  </a:cubicBezTo>
                  <a:cubicBezTo>
                    <a:pt x="189" y="186"/>
                    <a:pt x="95" y="9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1218804">
                <a:lnSpc>
                  <a:spcPct val="120000"/>
                </a:lnSpc>
              </a:pPr>
              <a:endParaRPr lang="zh-CN" altLang="en-US" sz="1706">
                <a:solidFill>
                  <a:prstClr val="black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682" name="AutoShape 10"/>
            <p:cNvSpPr/>
            <p:nvPr/>
          </p:nvSpPr>
          <p:spPr bwMode="auto">
            <a:xfrm rot="10800000">
              <a:off x="-1" y="1862049"/>
              <a:ext cx="5682116" cy="1266766"/>
            </a:xfrm>
            <a:custGeom>
              <a:avLst/>
              <a:gdLst>
                <a:gd name="T0" fmla="*/ 2840914 w 19679"/>
                <a:gd name="T1" fmla="*/ 695212 h 19679"/>
                <a:gd name="T2" fmla="*/ 2840914 w 19679"/>
                <a:gd name="T3" fmla="*/ 695212 h 19679"/>
                <a:gd name="T4" fmla="*/ 2840914 w 19679"/>
                <a:gd name="T5" fmla="*/ 695212 h 19679"/>
                <a:gd name="T6" fmla="*/ 2840914 w 19679"/>
                <a:gd name="T7" fmla="*/ 695212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0842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1218804">
                <a:lnSpc>
                  <a:spcPct val="120000"/>
                </a:lnSpc>
              </a:pPr>
              <a:endParaRPr lang="zh-CN" altLang="en-US" sz="1706">
                <a:solidFill>
                  <a:prstClr val="black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683" name="AutoShape 11"/>
            <p:cNvSpPr/>
            <p:nvPr/>
          </p:nvSpPr>
          <p:spPr bwMode="auto">
            <a:xfrm>
              <a:off x="520741" y="407967"/>
              <a:ext cx="5126447" cy="1916024"/>
            </a:xfrm>
            <a:custGeom>
              <a:avLst/>
              <a:gdLst>
                <a:gd name="T0" fmla="*/ 2563224 w 21600"/>
                <a:gd name="T1" fmla="*/ 958012 h 21600"/>
                <a:gd name="T2" fmla="*/ 2563224 w 21600"/>
                <a:gd name="T3" fmla="*/ 958012 h 21600"/>
                <a:gd name="T4" fmla="*/ 2563224 w 21600"/>
                <a:gd name="T5" fmla="*/ 958012 h 21600"/>
                <a:gd name="T6" fmla="*/ 2563224 w 21600"/>
                <a:gd name="T7" fmla="*/ 95801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5313" y="0"/>
                  </a:moveTo>
                  <a:lnTo>
                    <a:pt x="15124" y="200"/>
                  </a:lnTo>
                  <a:lnTo>
                    <a:pt x="14332" y="3"/>
                  </a:lnTo>
                  <a:lnTo>
                    <a:pt x="13204" y="61"/>
                  </a:lnTo>
                  <a:lnTo>
                    <a:pt x="13205" y="643"/>
                  </a:lnTo>
                  <a:lnTo>
                    <a:pt x="12654" y="724"/>
                  </a:lnTo>
                  <a:lnTo>
                    <a:pt x="11722" y="565"/>
                  </a:lnTo>
                  <a:lnTo>
                    <a:pt x="11433" y="970"/>
                  </a:lnTo>
                  <a:cubicBezTo>
                    <a:pt x="11339" y="1052"/>
                    <a:pt x="11240" y="1117"/>
                    <a:pt x="11138" y="1160"/>
                  </a:cubicBezTo>
                  <a:cubicBezTo>
                    <a:pt x="10981" y="1227"/>
                    <a:pt x="10820" y="1246"/>
                    <a:pt x="10659" y="1215"/>
                  </a:cubicBezTo>
                  <a:lnTo>
                    <a:pt x="10322" y="1303"/>
                  </a:lnTo>
                  <a:cubicBezTo>
                    <a:pt x="10284" y="1417"/>
                    <a:pt x="10283" y="1563"/>
                    <a:pt x="10321" y="1678"/>
                  </a:cubicBezTo>
                  <a:cubicBezTo>
                    <a:pt x="10350" y="1766"/>
                    <a:pt x="10399" y="1827"/>
                    <a:pt x="10455" y="1846"/>
                  </a:cubicBezTo>
                  <a:lnTo>
                    <a:pt x="10734" y="1687"/>
                  </a:lnTo>
                  <a:lnTo>
                    <a:pt x="11307" y="1762"/>
                  </a:lnTo>
                  <a:lnTo>
                    <a:pt x="11623" y="1978"/>
                  </a:lnTo>
                  <a:lnTo>
                    <a:pt x="11449" y="2703"/>
                  </a:lnTo>
                  <a:lnTo>
                    <a:pt x="11269" y="2929"/>
                  </a:lnTo>
                  <a:lnTo>
                    <a:pt x="11797" y="3062"/>
                  </a:lnTo>
                  <a:lnTo>
                    <a:pt x="11644" y="3763"/>
                  </a:lnTo>
                  <a:lnTo>
                    <a:pt x="11120" y="4064"/>
                  </a:lnTo>
                  <a:lnTo>
                    <a:pt x="11325" y="5694"/>
                  </a:lnTo>
                  <a:lnTo>
                    <a:pt x="11774" y="5771"/>
                  </a:lnTo>
                  <a:cubicBezTo>
                    <a:pt x="11835" y="5488"/>
                    <a:pt x="11926" y="5228"/>
                    <a:pt x="12042" y="5008"/>
                  </a:cubicBezTo>
                  <a:cubicBezTo>
                    <a:pt x="12175" y="4756"/>
                    <a:pt x="12336" y="4562"/>
                    <a:pt x="12516" y="4439"/>
                  </a:cubicBezTo>
                  <a:lnTo>
                    <a:pt x="12723" y="3812"/>
                  </a:lnTo>
                  <a:lnTo>
                    <a:pt x="12948" y="3812"/>
                  </a:lnTo>
                  <a:lnTo>
                    <a:pt x="13152" y="3928"/>
                  </a:lnTo>
                  <a:lnTo>
                    <a:pt x="13302" y="3324"/>
                  </a:lnTo>
                  <a:cubicBezTo>
                    <a:pt x="13431" y="3373"/>
                    <a:pt x="13561" y="3407"/>
                    <a:pt x="13692" y="3427"/>
                  </a:cubicBezTo>
                  <a:cubicBezTo>
                    <a:pt x="13846" y="3450"/>
                    <a:pt x="13999" y="3452"/>
                    <a:pt x="14153" y="3434"/>
                  </a:cubicBezTo>
                  <a:lnTo>
                    <a:pt x="14312" y="2848"/>
                  </a:lnTo>
                  <a:lnTo>
                    <a:pt x="14584" y="2719"/>
                  </a:lnTo>
                  <a:cubicBezTo>
                    <a:pt x="14653" y="2589"/>
                    <a:pt x="14725" y="2465"/>
                    <a:pt x="14800" y="2347"/>
                  </a:cubicBezTo>
                  <a:cubicBezTo>
                    <a:pt x="14880" y="2219"/>
                    <a:pt x="14964" y="2098"/>
                    <a:pt x="15051" y="1985"/>
                  </a:cubicBezTo>
                  <a:lnTo>
                    <a:pt x="15062" y="1286"/>
                  </a:lnTo>
                  <a:lnTo>
                    <a:pt x="15283" y="646"/>
                  </a:lnTo>
                  <a:lnTo>
                    <a:pt x="15550" y="630"/>
                  </a:lnTo>
                  <a:lnTo>
                    <a:pt x="15605" y="294"/>
                  </a:lnTo>
                  <a:lnTo>
                    <a:pt x="15313" y="0"/>
                  </a:lnTo>
                  <a:close/>
                  <a:moveTo>
                    <a:pt x="10693" y="139"/>
                  </a:moveTo>
                  <a:lnTo>
                    <a:pt x="10285" y="384"/>
                  </a:lnTo>
                  <a:lnTo>
                    <a:pt x="9573" y="565"/>
                  </a:lnTo>
                  <a:lnTo>
                    <a:pt x="9301" y="268"/>
                  </a:lnTo>
                  <a:lnTo>
                    <a:pt x="8655" y="194"/>
                  </a:lnTo>
                  <a:lnTo>
                    <a:pt x="8493" y="591"/>
                  </a:lnTo>
                  <a:lnTo>
                    <a:pt x="8200" y="614"/>
                  </a:lnTo>
                  <a:lnTo>
                    <a:pt x="8169" y="1183"/>
                  </a:lnTo>
                  <a:lnTo>
                    <a:pt x="8714" y="1257"/>
                  </a:lnTo>
                  <a:lnTo>
                    <a:pt x="8958" y="1118"/>
                  </a:lnTo>
                  <a:lnTo>
                    <a:pt x="8991" y="1704"/>
                  </a:lnTo>
                  <a:lnTo>
                    <a:pt x="9304" y="1875"/>
                  </a:lnTo>
                  <a:lnTo>
                    <a:pt x="9470" y="1248"/>
                  </a:lnTo>
                  <a:lnTo>
                    <a:pt x="9925" y="798"/>
                  </a:lnTo>
                  <a:lnTo>
                    <a:pt x="10297" y="759"/>
                  </a:lnTo>
                  <a:lnTo>
                    <a:pt x="10826" y="630"/>
                  </a:lnTo>
                  <a:lnTo>
                    <a:pt x="11220" y="430"/>
                  </a:lnTo>
                  <a:lnTo>
                    <a:pt x="10693" y="139"/>
                  </a:lnTo>
                  <a:close/>
                  <a:moveTo>
                    <a:pt x="7737" y="989"/>
                  </a:moveTo>
                  <a:lnTo>
                    <a:pt x="7359" y="1044"/>
                  </a:lnTo>
                  <a:lnTo>
                    <a:pt x="6897" y="1037"/>
                  </a:lnTo>
                  <a:lnTo>
                    <a:pt x="6752" y="1532"/>
                  </a:lnTo>
                  <a:lnTo>
                    <a:pt x="6993" y="1700"/>
                  </a:lnTo>
                  <a:lnTo>
                    <a:pt x="7410" y="1319"/>
                  </a:lnTo>
                  <a:lnTo>
                    <a:pt x="7852" y="1183"/>
                  </a:lnTo>
                  <a:lnTo>
                    <a:pt x="7737" y="989"/>
                  </a:lnTo>
                  <a:close/>
                  <a:moveTo>
                    <a:pt x="7665" y="1710"/>
                  </a:moveTo>
                  <a:lnTo>
                    <a:pt x="7251" y="1784"/>
                  </a:lnTo>
                  <a:lnTo>
                    <a:pt x="7426" y="2234"/>
                  </a:lnTo>
                  <a:lnTo>
                    <a:pt x="7600" y="2195"/>
                  </a:lnTo>
                  <a:lnTo>
                    <a:pt x="7665" y="1710"/>
                  </a:lnTo>
                  <a:close/>
                  <a:moveTo>
                    <a:pt x="6468" y="1894"/>
                  </a:moveTo>
                  <a:lnTo>
                    <a:pt x="6220" y="2234"/>
                  </a:lnTo>
                  <a:lnTo>
                    <a:pt x="5507" y="2531"/>
                  </a:lnTo>
                  <a:lnTo>
                    <a:pt x="5028" y="1978"/>
                  </a:lnTo>
                  <a:lnTo>
                    <a:pt x="4509" y="2085"/>
                  </a:lnTo>
                  <a:lnTo>
                    <a:pt x="4044" y="2470"/>
                  </a:lnTo>
                  <a:lnTo>
                    <a:pt x="4405" y="2774"/>
                  </a:lnTo>
                  <a:lnTo>
                    <a:pt x="4874" y="2657"/>
                  </a:lnTo>
                  <a:lnTo>
                    <a:pt x="4958" y="3314"/>
                  </a:lnTo>
                  <a:cubicBezTo>
                    <a:pt x="5004" y="3427"/>
                    <a:pt x="5077" y="3492"/>
                    <a:pt x="5154" y="3498"/>
                  </a:cubicBezTo>
                  <a:cubicBezTo>
                    <a:pt x="5338" y="3514"/>
                    <a:pt x="5483" y="3216"/>
                    <a:pt x="5450" y="2887"/>
                  </a:cubicBezTo>
                  <a:lnTo>
                    <a:pt x="5750" y="2871"/>
                  </a:lnTo>
                  <a:lnTo>
                    <a:pt x="5999" y="3214"/>
                  </a:lnTo>
                  <a:lnTo>
                    <a:pt x="6346" y="2832"/>
                  </a:lnTo>
                  <a:lnTo>
                    <a:pt x="6468" y="1894"/>
                  </a:lnTo>
                  <a:close/>
                  <a:moveTo>
                    <a:pt x="8888" y="2062"/>
                  </a:moveTo>
                  <a:lnTo>
                    <a:pt x="8649" y="2570"/>
                  </a:lnTo>
                  <a:lnTo>
                    <a:pt x="8466" y="2722"/>
                  </a:lnTo>
                  <a:lnTo>
                    <a:pt x="8071" y="2221"/>
                  </a:lnTo>
                  <a:lnTo>
                    <a:pt x="7753" y="2405"/>
                  </a:lnTo>
                  <a:lnTo>
                    <a:pt x="7768" y="3243"/>
                  </a:lnTo>
                  <a:lnTo>
                    <a:pt x="7961" y="3466"/>
                  </a:lnTo>
                  <a:lnTo>
                    <a:pt x="7791" y="4051"/>
                  </a:lnTo>
                  <a:lnTo>
                    <a:pt x="8188" y="4284"/>
                  </a:lnTo>
                  <a:lnTo>
                    <a:pt x="8190" y="3162"/>
                  </a:lnTo>
                  <a:lnTo>
                    <a:pt x="8555" y="2987"/>
                  </a:lnTo>
                  <a:lnTo>
                    <a:pt x="8845" y="3456"/>
                  </a:lnTo>
                  <a:lnTo>
                    <a:pt x="9163" y="4294"/>
                  </a:lnTo>
                  <a:lnTo>
                    <a:pt x="9791" y="4142"/>
                  </a:lnTo>
                  <a:lnTo>
                    <a:pt x="10016" y="4261"/>
                  </a:lnTo>
                  <a:lnTo>
                    <a:pt x="9843" y="3362"/>
                  </a:lnTo>
                  <a:lnTo>
                    <a:pt x="9330" y="3100"/>
                  </a:lnTo>
                  <a:lnTo>
                    <a:pt x="9189" y="2221"/>
                  </a:lnTo>
                  <a:lnTo>
                    <a:pt x="8888" y="2062"/>
                  </a:lnTo>
                  <a:close/>
                  <a:moveTo>
                    <a:pt x="7038" y="2412"/>
                  </a:moveTo>
                  <a:lnTo>
                    <a:pt x="6930" y="3476"/>
                  </a:lnTo>
                  <a:lnTo>
                    <a:pt x="6577" y="3951"/>
                  </a:lnTo>
                  <a:lnTo>
                    <a:pt x="6064" y="4310"/>
                  </a:lnTo>
                  <a:lnTo>
                    <a:pt x="5558" y="4032"/>
                  </a:lnTo>
                  <a:lnTo>
                    <a:pt x="5299" y="3660"/>
                  </a:lnTo>
                  <a:lnTo>
                    <a:pt x="5118" y="4756"/>
                  </a:lnTo>
                  <a:lnTo>
                    <a:pt x="4784" y="4303"/>
                  </a:lnTo>
                  <a:lnTo>
                    <a:pt x="4730" y="3660"/>
                  </a:lnTo>
                  <a:lnTo>
                    <a:pt x="4377" y="3789"/>
                  </a:lnTo>
                  <a:lnTo>
                    <a:pt x="3742" y="3434"/>
                  </a:lnTo>
                  <a:lnTo>
                    <a:pt x="3193" y="3178"/>
                  </a:lnTo>
                  <a:lnTo>
                    <a:pt x="2933" y="3595"/>
                  </a:lnTo>
                  <a:lnTo>
                    <a:pt x="2567" y="3909"/>
                  </a:lnTo>
                  <a:lnTo>
                    <a:pt x="1919" y="3501"/>
                  </a:lnTo>
                  <a:lnTo>
                    <a:pt x="1750" y="3453"/>
                  </a:lnTo>
                  <a:cubicBezTo>
                    <a:pt x="1580" y="3859"/>
                    <a:pt x="1412" y="4275"/>
                    <a:pt x="1249" y="4711"/>
                  </a:cubicBezTo>
                  <a:cubicBezTo>
                    <a:pt x="1109" y="5087"/>
                    <a:pt x="973" y="5472"/>
                    <a:pt x="841" y="5862"/>
                  </a:cubicBezTo>
                  <a:lnTo>
                    <a:pt x="1071" y="5768"/>
                  </a:lnTo>
                  <a:lnTo>
                    <a:pt x="1025" y="7634"/>
                  </a:lnTo>
                  <a:lnTo>
                    <a:pt x="948" y="9432"/>
                  </a:lnTo>
                  <a:lnTo>
                    <a:pt x="326" y="10551"/>
                  </a:lnTo>
                  <a:lnTo>
                    <a:pt x="0" y="11459"/>
                  </a:lnTo>
                  <a:lnTo>
                    <a:pt x="7" y="12675"/>
                  </a:lnTo>
                  <a:lnTo>
                    <a:pt x="126" y="13328"/>
                  </a:lnTo>
                  <a:lnTo>
                    <a:pt x="137" y="14499"/>
                  </a:lnTo>
                  <a:lnTo>
                    <a:pt x="432" y="16054"/>
                  </a:lnTo>
                  <a:lnTo>
                    <a:pt x="703" y="16284"/>
                  </a:lnTo>
                  <a:lnTo>
                    <a:pt x="673" y="15763"/>
                  </a:lnTo>
                  <a:lnTo>
                    <a:pt x="400" y="14683"/>
                  </a:lnTo>
                  <a:lnTo>
                    <a:pt x="504" y="14185"/>
                  </a:lnTo>
                  <a:lnTo>
                    <a:pt x="782" y="14731"/>
                  </a:lnTo>
                  <a:lnTo>
                    <a:pt x="1089" y="15957"/>
                  </a:lnTo>
                  <a:lnTo>
                    <a:pt x="1450" y="16730"/>
                  </a:lnTo>
                  <a:lnTo>
                    <a:pt x="1428" y="17732"/>
                  </a:lnTo>
                  <a:lnTo>
                    <a:pt x="1656" y="18201"/>
                  </a:lnTo>
                  <a:cubicBezTo>
                    <a:pt x="1981" y="18045"/>
                    <a:pt x="2316" y="17902"/>
                    <a:pt x="2660" y="17768"/>
                  </a:cubicBezTo>
                  <a:lnTo>
                    <a:pt x="2531" y="17648"/>
                  </a:lnTo>
                  <a:lnTo>
                    <a:pt x="2443" y="16879"/>
                  </a:lnTo>
                  <a:lnTo>
                    <a:pt x="2545" y="15757"/>
                  </a:lnTo>
                  <a:lnTo>
                    <a:pt x="2713" y="15045"/>
                  </a:lnTo>
                  <a:lnTo>
                    <a:pt x="3139" y="14631"/>
                  </a:lnTo>
                  <a:lnTo>
                    <a:pt x="3470" y="14415"/>
                  </a:lnTo>
                  <a:lnTo>
                    <a:pt x="3589" y="14845"/>
                  </a:lnTo>
                  <a:lnTo>
                    <a:pt x="3846" y="14744"/>
                  </a:lnTo>
                  <a:lnTo>
                    <a:pt x="3931" y="14418"/>
                  </a:lnTo>
                  <a:lnTo>
                    <a:pt x="4320" y="14418"/>
                  </a:lnTo>
                  <a:lnTo>
                    <a:pt x="4675" y="14418"/>
                  </a:lnTo>
                  <a:lnTo>
                    <a:pt x="4836" y="14867"/>
                  </a:lnTo>
                  <a:lnTo>
                    <a:pt x="4917" y="15750"/>
                  </a:lnTo>
                  <a:lnTo>
                    <a:pt x="5085" y="16119"/>
                  </a:lnTo>
                  <a:lnTo>
                    <a:pt x="5251" y="15815"/>
                  </a:lnTo>
                  <a:lnTo>
                    <a:pt x="5195" y="14925"/>
                  </a:lnTo>
                  <a:lnTo>
                    <a:pt x="5124" y="14001"/>
                  </a:lnTo>
                  <a:cubicBezTo>
                    <a:pt x="5215" y="13863"/>
                    <a:pt x="5313" y="13743"/>
                    <a:pt x="5416" y="13639"/>
                  </a:cubicBezTo>
                  <a:cubicBezTo>
                    <a:pt x="5589" y="13464"/>
                    <a:pt x="5776" y="13339"/>
                    <a:pt x="5970" y="13270"/>
                  </a:cubicBezTo>
                  <a:lnTo>
                    <a:pt x="6141" y="12788"/>
                  </a:lnTo>
                  <a:lnTo>
                    <a:pt x="6119" y="11870"/>
                  </a:lnTo>
                  <a:lnTo>
                    <a:pt x="6438" y="11731"/>
                  </a:lnTo>
                  <a:lnTo>
                    <a:pt x="6651" y="11223"/>
                  </a:lnTo>
                  <a:lnTo>
                    <a:pt x="6986" y="11162"/>
                  </a:lnTo>
                  <a:lnTo>
                    <a:pt x="7412" y="10421"/>
                  </a:lnTo>
                  <a:lnTo>
                    <a:pt x="7818" y="9868"/>
                  </a:lnTo>
                  <a:cubicBezTo>
                    <a:pt x="7943" y="9776"/>
                    <a:pt x="8086" y="9845"/>
                    <a:pt x="8168" y="10040"/>
                  </a:cubicBezTo>
                  <a:cubicBezTo>
                    <a:pt x="8234" y="10197"/>
                    <a:pt x="8244" y="10415"/>
                    <a:pt x="8323" y="10554"/>
                  </a:cubicBezTo>
                  <a:cubicBezTo>
                    <a:pt x="8441" y="10763"/>
                    <a:pt x="8636" y="10716"/>
                    <a:pt x="8719" y="10457"/>
                  </a:cubicBezTo>
                  <a:lnTo>
                    <a:pt x="8773" y="10011"/>
                  </a:lnTo>
                  <a:lnTo>
                    <a:pt x="8547" y="9778"/>
                  </a:lnTo>
                  <a:lnTo>
                    <a:pt x="8273" y="9522"/>
                  </a:lnTo>
                  <a:lnTo>
                    <a:pt x="8088" y="8504"/>
                  </a:lnTo>
                  <a:lnTo>
                    <a:pt x="8390" y="8209"/>
                  </a:lnTo>
                  <a:lnTo>
                    <a:pt x="8916" y="8329"/>
                  </a:lnTo>
                  <a:lnTo>
                    <a:pt x="8980" y="8795"/>
                  </a:lnTo>
                  <a:lnTo>
                    <a:pt x="9454" y="8287"/>
                  </a:lnTo>
                  <a:lnTo>
                    <a:pt x="9401" y="7876"/>
                  </a:lnTo>
                  <a:lnTo>
                    <a:pt x="9593" y="7721"/>
                  </a:lnTo>
                  <a:lnTo>
                    <a:pt x="9722" y="7372"/>
                  </a:lnTo>
                  <a:lnTo>
                    <a:pt x="9485" y="7175"/>
                  </a:lnTo>
                  <a:lnTo>
                    <a:pt x="9337" y="6628"/>
                  </a:lnTo>
                  <a:lnTo>
                    <a:pt x="9359" y="5872"/>
                  </a:lnTo>
                  <a:lnTo>
                    <a:pt x="9203" y="5788"/>
                  </a:lnTo>
                  <a:lnTo>
                    <a:pt x="9021" y="6295"/>
                  </a:lnTo>
                  <a:lnTo>
                    <a:pt x="8634" y="6583"/>
                  </a:lnTo>
                  <a:lnTo>
                    <a:pt x="8549" y="6153"/>
                  </a:lnTo>
                  <a:lnTo>
                    <a:pt x="8603" y="5726"/>
                  </a:lnTo>
                  <a:lnTo>
                    <a:pt x="8377" y="5493"/>
                  </a:lnTo>
                  <a:lnTo>
                    <a:pt x="8119" y="5160"/>
                  </a:lnTo>
                  <a:lnTo>
                    <a:pt x="7889" y="5590"/>
                  </a:lnTo>
                  <a:lnTo>
                    <a:pt x="7382" y="6043"/>
                  </a:lnTo>
                  <a:lnTo>
                    <a:pt x="7728" y="6648"/>
                  </a:lnTo>
                  <a:lnTo>
                    <a:pt x="7728" y="7233"/>
                  </a:lnTo>
                  <a:lnTo>
                    <a:pt x="7330" y="7249"/>
                  </a:lnTo>
                  <a:lnTo>
                    <a:pt x="7093" y="7097"/>
                  </a:lnTo>
                  <a:lnTo>
                    <a:pt x="7048" y="7863"/>
                  </a:lnTo>
                  <a:lnTo>
                    <a:pt x="6972" y="8294"/>
                  </a:lnTo>
                  <a:lnTo>
                    <a:pt x="6747" y="8449"/>
                  </a:lnTo>
                  <a:lnTo>
                    <a:pt x="6490" y="8449"/>
                  </a:lnTo>
                  <a:lnTo>
                    <a:pt x="6350" y="7960"/>
                  </a:lnTo>
                  <a:lnTo>
                    <a:pt x="6639" y="7450"/>
                  </a:lnTo>
                  <a:lnTo>
                    <a:pt x="6359" y="7317"/>
                  </a:lnTo>
                  <a:lnTo>
                    <a:pt x="6255" y="6813"/>
                  </a:lnTo>
                  <a:lnTo>
                    <a:pt x="5933" y="6968"/>
                  </a:lnTo>
                  <a:lnTo>
                    <a:pt x="5676" y="6793"/>
                  </a:lnTo>
                  <a:lnTo>
                    <a:pt x="5615" y="6066"/>
                  </a:lnTo>
                  <a:lnTo>
                    <a:pt x="5615" y="5771"/>
                  </a:lnTo>
                  <a:lnTo>
                    <a:pt x="6246" y="5083"/>
                  </a:lnTo>
                  <a:lnTo>
                    <a:pt x="6988" y="4711"/>
                  </a:lnTo>
                  <a:lnTo>
                    <a:pt x="7041" y="4342"/>
                  </a:lnTo>
                  <a:lnTo>
                    <a:pt x="7295" y="4171"/>
                  </a:lnTo>
                  <a:lnTo>
                    <a:pt x="7401" y="3838"/>
                  </a:lnTo>
                  <a:lnTo>
                    <a:pt x="7262" y="3508"/>
                  </a:lnTo>
                  <a:lnTo>
                    <a:pt x="7038" y="2412"/>
                  </a:lnTo>
                  <a:close/>
                  <a:moveTo>
                    <a:pt x="14606" y="3980"/>
                  </a:moveTo>
                  <a:lnTo>
                    <a:pt x="14279" y="4080"/>
                  </a:lnTo>
                  <a:lnTo>
                    <a:pt x="14200" y="4543"/>
                  </a:lnTo>
                  <a:lnTo>
                    <a:pt x="14779" y="5134"/>
                  </a:lnTo>
                  <a:lnTo>
                    <a:pt x="15299" y="5361"/>
                  </a:lnTo>
                  <a:lnTo>
                    <a:pt x="15507" y="4740"/>
                  </a:lnTo>
                  <a:lnTo>
                    <a:pt x="15440" y="3980"/>
                  </a:lnTo>
                  <a:lnTo>
                    <a:pt x="14971" y="4071"/>
                  </a:lnTo>
                  <a:lnTo>
                    <a:pt x="14820" y="4284"/>
                  </a:lnTo>
                  <a:lnTo>
                    <a:pt x="14606" y="3980"/>
                  </a:lnTo>
                  <a:close/>
                  <a:moveTo>
                    <a:pt x="18206" y="4517"/>
                  </a:moveTo>
                  <a:lnTo>
                    <a:pt x="18111" y="4646"/>
                  </a:lnTo>
                  <a:lnTo>
                    <a:pt x="17851" y="5189"/>
                  </a:lnTo>
                  <a:lnTo>
                    <a:pt x="17449" y="5131"/>
                  </a:lnTo>
                  <a:cubicBezTo>
                    <a:pt x="17352" y="5393"/>
                    <a:pt x="17351" y="5735"/>
                    <a:pt x="17448" y="5998"/>
                  </a:cubicBezTo>
                  <a:cubicBezTo>
                    <a:pt x="17510" y="6165"/>
                    <a:pt x="17606" y="6280"/>
                    <a:pt x="17714" y="6318"/>
                  </a:cubicBezTo>
                  <a:lnTo>
                    <a:pt x="18200" y="5830"/>
                  </a:lnTo>
                  <a:cubicBezTo>
                    <a:pt x="18281" y="5850"/>
                    <a:pt x="18352" y="5935"/>
                    <a:pt x="18394" y="6062"/>
                  </a:cubicBezTo>
                  <a:cubicBezTo>
                    <a:pt x="18464" y="6278"/>
                    <a:pt x="18438" y="6554"/>
                    <a:pt x="18332" y="6716"/>
                  </a:cubicBezTo>
                  <a:lnTo>
                    <a:pt x="17763" y="6754"/>
                  </a:lnTo>
                  <a:cubicBezTo>
                    <a:pt x="17720" y="6847"/>
                    <a:pt x="17700" y="6968"/>
                    <a:pt x="17708" y="7087"/>
                  </a:cubicBezTo>
                  <a:cubicBezTo>
                    <a:pt x="17723" y="7295"/>
                    <a:pt x="17814" y="7461"/>
                    <a:pt x="17928" y="7485"/>
                  </a:cubicBezTo>
                  <a:cubicBezTo>
                    <a:pt x="18036" y="7403"/>
                    <a:pt x="18143" y="7320"/>
                    <a:pt x="18251" y="7239"/>
                  </a:cubicBezTo>
                  <a:cubicBezTo>
                    <a:pt x="18398" y="7129"/>
                    <a:pt x="18544" y="7019"/>
                    <a:pt x="18692" y="6913"/>
                  </a:cubicBezTo>
                  <a:lnTo>
                    <a:pt x="18766" y="6337"/>
                  </a:lnTo>
                  <a:lnTo>
                    <a:pt x="18801" y="6195"/>
                  </a:lnTo>
                  <a:cubicBezTo>
                    <a:pt x="18635" y="5691"/>
                    <a:pt x="18464" y="5193"/>
                    <a:pt x="18284" y="4711"/>
                  </a:cubicBezTo>
                  <a:cubicBezTo>
                    <a:pt x="18258" y="4644"/>
                    <a:pt x="18232" y="4583"/>
                    <a:pt x="18206" y="4517"/>
                  </a:cubicBezTo>
                  <a:close/>
                  <a:moveTo>
                    <a:pt x="16416" y="6331"/>
                  </a:moveTo>
                  <a:lnTo>
                    <a:pt x="16215" y="6347"/>
                  </a:lnTo>
                  <a:lnTo>
                    <a:pt x="16235" y="6703"/>
                  </a:lnTo>
                  <a:lnTo>
                    <a:pt x="16416" y="7058"/>
                  </a:lnTo>
                  <a:lnTo>
                    <a:pt x="16498" y="7624"/>
                  </a:lnTo>
                  <a:lnTo>
                    <a:pt x="16256" y="8045"/>
                  </a:lnTo>
                  <a:lnTo>
                    <a:pt x="16226" y="8520"/>
                  </a:lnTo>
                  <a:lnTo>
                    <a:pt x="16625" y="8445"/>
                  </a:lnTo>
                  <a:lnTo>
                    <a:pt x="16961" y="7909"/>
                  </a:lnTo>
                  <a:lnTo>
                    <a:pt x="16912" y="7411"/>
                  </a:lnTo>
                  <a:lnTo>
                    <a:pt x="16692" y="7016"/>
                  </a:lnTo>
                  <a:lnTo>
                    <a:pt x="16585" y="6657"/>
                  </a:lnTo>
                  <a:lnTo>
                    <a:pt x="16416" y="6331"/>
                  </a:lnTo>
                  <a:close/>
                  <a:moveTo>
                    <a:pt x="16017" y="7117"/>
                  </a:moveTo>
                  <a:lnTo>
                    <a:pt x="15475" y="7382"/>
                  </a:lnTo>
                  <a:lnTo>
                    <a:pt x="15384" y="7948"/>
                  </a:lnTo>
                  <a:lnTo>
                    <a:pt x="15583" y="8281"/>
                  </a:lnTo>
                  <a:lnTo>
                    <a:pt x="15866" y="8009"/>
                  </a:lnTo>
                  <a:lnTo>
                    <a:pt x="16007" y="7479"/>
                  </a:lnTo>
                  <a:lnTo>
                    <a:pt x="16017" y="7117"/>
                  </a:lnTo>
                  <a:close/>
                  <a:moveTo>
                    <a:pt x="19193" y="7440"/>
                  </a:moveTo>
                  <a:lnTo>
                    <a:pt x="18835" y="7634"/>
                  </a:lnTo>
                  <a:lnTo>
                    <a:pt x="18302" y="8158"/>
                  </a:lnTo>
                  <a:lnTo>
                    <a:pt x="17708" y="8009"/>
                  </a:lnTo>
                  <a:lnTo>
                    <a:pt x="17406" y="8229"/>
                  </a:lnTo>
                  <a:lnTo>
                    <a:pt x="16895" y="8795"/>
                  </a:lnTo>
                  <a:lnTo>
                    <a:pt x="16376" y="9099"/>
                  </a:lnTo>
                  <a:lnTo>
                    <a:pt x="16532" y="9587"/>
                  </a:lnTo>
                  <a:cubicBezTo>
                    <a:pt x="16675" y="9672"/>
                    <a:pt x="16770" y="9918"/>
                    <a:pt x="16763" y="10192"/>
                  </a:cubicBezTo>
                  <a:cubicBezTo>
                    <a:pt x="16755" y="10473"/>
                    <a:pt x="16642" y="10711"/>
                    <a:pt x="16490" y="10764"/>
                  </a:cubicBezTo>
                  <a:lnTo>
                    <a:pt x="15854" y="10528"/>
                  </a:lnTo>
                  <a:lnTo>
                    <a:pt x="15415" y="10479"/>
                  </a:lnTo>
                  <a:lnTo>
                    <a:pt x="15367" y="11197"/>
                  </a:lnTo>
                  <a:lnTo>
                    <a:pt x="15775" y="12439"/>
                  </a:lnTo>
                  <a:lnTo>
                    <a:pt x="15745" y="12675"/>
                  </a:lnTo>
                  <a:lnTo>
                    <a:pt x="16317" y="12381"/>
                  </a:lnTo>
                  <a:lnTo>
                    <a:pt x="16735" y="12245"/>
                  </a:lnTo>
                  <a:lnTo>
                    <a:pt x="16777" y="11385"/>
                  </a:lnTo>
                  <a:lnTo>
                    <a:pt x="17067" y="11171"/>
                  </a:lnTo>
                  <a:lnTo>
                    <a:pt x="17155" y="10386"/>
                  </a:lnTo>
                  <a:lnTo>
                    <a:pt x="17509" y="10308"/>
                  </a:lnTo>
                  <a:lnTo>
                    <a:pt x="17830" y="10308"/>
                  </a:lnTo>
                  <a:lnTo>
                    <a:pt x="18024" y="10835"/>
                  </a:lnTo>
                  <a:lnTo>
                    <a:pt x="18388" y="10835"/>
                  </a:lnTo>
                  <a:lnTo>
                    <a:pt x="18481" y="11362"/>
                  </a:lnTo>
                  <a:lnTo>
                    <a:pt x="18809" y="11440"/>
                  </a:lnTo>
                  <a:lnTo>
                    <a:pt x="18906" y="12161"/>
                  </a:lnTo>
                  <a:lnTo>
                    <a:pt x="18610" y="12500"/>
                  </a:lnTo>
                  <a:lnTo>
                    <a:pt x="19077" y="12578"/>
                  </a:lnTo>
                  <a:lnTo>
                    <a:pt x="19191" y="11947"/>
                  </a:lnTo>
                  <a:lnTo>
                    <a:pt x="19190" y="11401"/>
                  </a:lnTo>
                  <a:lnTo>
                    <a:pt x="18852" y="11126"/>
                  </a:lnTo>
                  <a:lnTo>
                    <a:pt x="18767" y="10696"/>
                  </a:lnTo>
                  <a:lnTo>
                    <a:pt x="18991" y="10712"/>
                  </a:lnTo>
                  <a:lnTo>
                    <a:pt x="19236" y="10926"/>
                  </a:lnTo>
                  <a:lnTo>
                    <a:pt x="19448" y="11818"/>
                  </a:lnTo>
                  <a:lnTo>
                    <a:pt x="19606" y="12510"/>
                  </a:lnTo>
                  <a:lnTo>
                    <a:pt x="19820" y="12559"/>
                  </a:lnTo>
                  <a:lnTo>
                    <a:pt x="19906" y="11685"/>
                  </a:lnTo>
                  <a:lnTo>
                    <a:pt x="20197" y="11563"/>
                  </a:lnTo>
                  <a:lnTo>
                    <a:pt x="20316" y="12070"/>
                  </a:lnTo>
                  <a:lnTo>
                    <a:pt x="20357" y="12177"/>
                  </a:lnTo>
                  <a:cubicBezTo>
                    <a:pt x="20024" y="10531"/>
                    <a:pt x="19640" y="8942"/>
                    <a:pt x="19193" y="7440"/>
                  </a:cubicBezTo>
                  <a:close/>
                  <a:moveTo>
                    <a:pt x="17755" y="12458"/>
                  </a:moveTo>
                  <a:lnTo>
                    <a:pt x="17122" y="12714"/>
                  </a:lnTo>
                  <a:lnTo>
                    <a:pt x="16526" y="13500"/>
                  </a:lnTo>
                  <a:lnTo>
                    <a:pt x="15885" y="13360"/>
                  </a:lnTo>
                  <a:lnTo>
                    <a:pt x="15328" y="13752"/>
                  </a:lnTo>
                  <a:lnTo>
                    <a:pt x="15306" y="14379"/>
                  </a:lnTo>
                  <a:lnTo>
                    <a:pt x="15299" y="15223"/>
                  </a:lnTo>
                  <a:lnTo>
                    <a:pt x="14697" y="15689"/>
                  </a:lnTo>
                  <a:lnTo>
                    <a:pt x="14346" y="16694"/>
                  </a:lnTo>
                  <a:lnTo>
                    <a:pt x="14311" y="17066"/>
                  </a:lnTo>
                  <a:cubicBezTo>
                    <a:pt x="15877" y="17437"/>
                    <a:pt x="17346" y="17995"/>
                    <a:pt x="18612" y="18751"/>
                  </a:cubicBezTo>
                  <a:cubicBezTo>
                    <a:pt x="20005" y="19581"/>
                    <a:pt x="20992" y="20560"/>
                    <a:pt x="21600" y="21600"/>
                  </a:cubicBezTo>
                  <a:cubicBezTo>
                    <a:pt x="21433" y="19192"/>
                    <a:pt x="21163" y="16829"/>
                    <a:pt x="20791" y="14554"/>
                  </a:cubicBezTo>
                  <a:lnTo>
                    <a:pt x="20525" y="14670"/>
                  </a:lnTo>
                  <a:lnTo>
                    <a:pt x="20363" y="14182"/>
                  </a:lnTo>
                  <a:lnTo>
                    <a:pt x="20017" y="14308"/>
                  </a:lnTo>
                  <a:lnTo>
                    <a:pt x="19621" y="13736"/>
                  </a:lnTo>
                  <a:lnTo>
                    <a:pt x="19578" y="14709"/>
                  </a:lnTo>
                  <a:cubicBezTo>
                    <a:pt x="19486" y="14817"/>
                    <a:pt x="19378" y="14875"/>
                    <a:pt x="19268" y="14874"/>
                  </a:cubicBezTo>
                  <a:cubicBezTo>
                    <a:pt x="19126" y="14872"/>
                    <a:pt x="18990" y="14775"/>
                    <a:pt x="18886" y="14602"/>
                  </a:cubicBezTo>
                  <a:lnTo>
                    <a:pt x="18826" y="14208"/>
                  </a:lnTo>
                  <a:lnTo>
                    <a:pt x="18374" y="14369"/>
                  </a:lnTo>
                  <a:lnTo>
                    <a:pt x="18117" y="14156"/>
                  </a:lnTo>
                  <a:lnTo>
                    <a:pt x="18213" y="12649"/>
                  </a:lnTo>
                  <a:lnTo>
                    <a:pt x="17755" y="12458"/>
                  </a:lnTo>
                  <a:close/>
                  <a:moveTo>
                    <a:pt x="3868" y="17140"/>
                  </a:moveTo>
                  <a:lnTo>
                    <a:pt x="3534" y="17257"/>
                  </a:lnTo>
                  <a:lnTo>
                    <a:pt x="3488" y="17474"/>
                  </a:lnTo>
                  <a:cubicBezTo>
                    <a:pt x="3644" y="17422"/>
                    <a:pt x="3802" y="17372"/>
                    <a:pt x="3961" y="17325"/>
                  </a:cubicBezTo>
                  <a:lnTo>
                    <a:pt x="3868" y="1714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1218804">
                <a:lnSpc>
                  <a:spcPct val="120000"/>
                </a:lnSpc>
              </a:pPr>
              <a:endParaRPr lang="zh-CN" altLang="en-US" sz="1706">
                <a:solidFill>
                  <a:prstClr val="black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8685" name="AutoShape 13"/>
          <p:cNvSpPr/>
          <p:nvPr/>
        </p:nvSpPr>
        <p:spPr bwMode="auto">
          <a:xfrm>
            <a:off x="4711188" y="2875320"/>
            <a:ext cx="2185035" cy="411374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defTabSz="1218804">
              <a:lnSpc>
                <a:spcPct val="120000"/>
              </a:lnSpc>
              <a:defRPr/>
            </a:pPr>
            <a:endParaRPr lang="es-ES" sz="3032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Yeseva One" panose="00000500000000000000" pitchFamily="2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28686" name="AutoShape 14"/>
          <p:cNvSpPr/>
          <p:nvPr/>
        </p:nvSpPr>
        <p:spPr bwMode="auto">
          <a:xfrm>
            <a:off x="4855895" y="2898747"/>
            <a:ext cx="1871509" cy="334198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defTabSz="1218804">
              <a:lnSpc>
                <a:spcPct val="120000"/>
              </a:lnSpc>
              <a:defRPr/>
            </a:pPr>
            <a:endParaRPr lang="es-ES" sz="3032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Yeseva One" panose="00000500000000000000" pitchFamily="2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28687" name="AutoShape 15"/>
          <p:cNvSpPr/>
          <p:nvPr/>
        </p:nvSpPr>
        <p:spPr bwMode="auto">
          <a:xfrm>
            <a:off x="5039872" y="2918730"/>
            <a:ext cx="1507681" cy="260466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defTabSz="1218804">
              <a:lnSpc>
                <a:spcPct val="120000"/>
              </a:lnSpc>
              <a:defRPr/>
            </a:pPr>
            <a:endParaRPr lang="es-ES" sz="3032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Yeseva One" panose="00000500000000000000" pitchFamily="2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28688" name="AutoShape 16"/>
          <p:cNvSpPr/>
          <p:nvPr/>
        </p:nvSpPr>
        <p:spPr bwMode="auto">
          <a:xfrm>
            <a:off x="5246592" y="2933201"/>
            <a:ext cx="1094241" cy="210166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defTabSz="1218804">
              <a:lnSpc>
                <a:spcPct val="120000"/>
              </a:lnSpc>
              <a:defRPr/>
            </a:pPr>
            <a:endParaRPr lang="es-ES" sz="3032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Yeseva One" panose="00000500000000000000" pitchFamily="2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28689" name="AutoShape 17"/>
          <p:cNvSpPr/>
          <p:nvPr/>
        </p:nvSpPr>
        <p:spPr bwMode="auto">
          <a:xfrm>
            <a:off x="5363046" y="2658953"/>
            <a:ext cx="817924" cy="450650"/>
          </a:xfrm>
          <a:custGeom>
            <a:avLst/>
            <a:gdLst>
              <a:gd name="T0" fmla="+- 0 10805 263"/>
              <a:gd name="T1" fmla="*/ T0 w 21085"/>
              <a:gd name="T2" fmla="*/ 10590 h 21181"/>
              <a:gd name="T3" fmla="+- 0 10805 263"/>
              <a:gd name="T4" fmla="*/ T3 w 21085"/>
              <a:gd name="T5" fmla="*/ 10590 h 21181"/>
              <a:gd name="T6" fmla="+- 0 10805 263"/>
              <a:gd name="T7" fmla="*/ T6 w 21085"/>
              <a:gd name="T8" fmla="*/ 10590 h 21181"/>
              <a:gd name="T9" fmla="+- 0 10805 263"/>
              <a:gd name="T10" fmla="*/ T9 w 21085"/>
              <a:gd name="T11" fmla="*/ 10590 h 21181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085" h="21181">
                <a:moveTo>
                  <a:pt x="10531" y="0"/>
                </a:moveTo>
                <a:cubicBezTo>
                  <a:pt x="7812" y="0"/>
                  <a:pt x="5092" y="1891"/>
                  <a:pt x="3018" y="5675"/>
                </a:cubicBezTo>
                <a:cubicBezTo>
                  <a:pt x="1352" y="8715"/>
                  <a:pt x="357" y="12513"/>
                  <a:pt x="29" y="16461"/>
                </a:cubicBezTo>
                <a:cubicBezTo>
                  <a:pt x="39" y="16454"/>
                  <a:pt x="49" y="16446"/>
                  <a:pt x="58" y="16439"/>
                </a:cubicBezTo>
                <a:cubicBezTo>
                  <a:pt x="-263" y="17682"/>
                  <a:pt x="745" y="18972"/>
                  <a:pt x="3086" y="19925"/>
                </a:cubicBezTo>
                <a:cubicBezTo>
                  <a:pt x="7204" y="21600"/>
                  <a:pt x="13880" y="21600"/>
                  <a:pt x="17997" y="19925"/>
                </a:cubicBezTo>
                <a:cubicBezTo>
                  <a:pt x="20325" y="18978"/>
                  <a:pt x="21336" y="17697"/>
                  <a:pt x="21032" y="16461"/>
                </a:cubicBezTo>
                <a:cubicBezTo>
                  <a:pt x="20704" y="12513"/>
                  <a:pt x="19708" y="8715"/>
                  <a:pt x="18042" y="5675"/>
                </a:cubicBezTo>
                <a:cubicBezTo>
                  <a:pt x="15968" y="1891"/>
                  <a:pt x="13250" y="0"/>
                  <a:pt x="1053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defTabSz="1218804">
              <a:lnSpc>
                <a:spcPct val="120000"/>
              </a:lnSpc>
              <a:defRPr/>
            </a:pPr>
            <a:endParaRPr lang="es-ES" sz="3032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Yeseva One" panose="00000500000000000000" pitchFamily="2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 flipH="1" flipV="1">
            <a:off x="3512898" y="2958006"/>
            <a:ext cx="1478052" cy="0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tailEnd type="oval" w="med" len="med"/>
          </a:ln>
          <a:effectLst/>
        </p:spPr>
        <p:txBody>
          <a:bodyPr lIns="0" tIns="0" rIns="0" bIns="0" anchor="ctr"/>
          <a:lstStyle/>
          <a:p>
            <a:pPr defTabSz="198056">
              <a:defRPr/>
            </a:pPr>
            <a:endParaRPr lang="es-ES" sz="760">
              <a:solidFill>
                <a:srgbClr val="000000"/>
              </a:solidFill>
              <a:latin typeface="Yeseva One" panose="00000500000000000000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 flipH="1">
            <a:off x="4244690" y="3199871"/>
            <a:ext cx="1176241" cy="1176240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tailEnd type="oval" w="med" len="med"/>
          </a:ln>
          <a:effectLst/>
        </p:spPr>
        <p:txBody>
          <a:bodyPr lIns="0" tIns="0" rIns="0" bIns="0" anchor="ctr"/>
          <a:lstStyle/>
          <a:p>
            <a:pPr defTabSz="198056">
              <a:defRPr/>
            </a:pPr>
            <a:endParaRPr lang="es-ES" sz="760">
              <a:solidFill>
                <a:srgbClr val="000000"/>
              </a:solidFill>
              <a:latin typeface="Yeseva One" panose="00000500000000000000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>
            <a:off x="5810250" y="2802279"/>
            <a:ext cx="2444815" cy="0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tailEnd type="oval" w="med" len="med"/>
          </a:ln>
          <a:effectLst/>
        </p:spPr>
        <p:txBody>
          <a:bodyPr lIns="0" tIns="0" rIns="0" bIns="0" anchor="ctr"/>
          <a:lstStyle/>
          <a:p>
            <a:pPr defTabSz="198056">
              <a:defRPr/>
            </a:pPr>
            <a:endParaRPr lang="es-ES" sz="760">
              <a:solidFill>
                <a:srgbClr val="000000"/>
              </a:solidFill>
              <a:latin typeface="Yeseva One" panose="00000500000000000000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>
            <a:off x="5798535" y="3160594"/>
            <a:ext cx="0" cy="1178307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tailEnd type="oval" w="med" len="med"/>
          </a:ln>
          <a:effectLst/>
        </p:spPr>
        <p:txBody>
          <a:bodyPr lIns="0" tIns="0" rIns="0" bIns="0" anchor="ctr"/>
          <a:lstStyle/>
          <a:p>
            <a:pPr defTabSz="198056">
              <a:defRPr/>
            </a:pPr>
            <a:endParaRPr lang="es-ES" sz="760">
              <a:solidFill>
                <a:srgbClr val="000000"/>
              </a:solidFill>
              <a:latin typeface="Yeseva One" panose="00000500000000000000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696" name="Line 24"/>
          <p:cNvSpPr>
            <a:spLocks noChangeShapeType="1"/>
          </p:cNvSpPr>
          <p:nvPr/>
        </p:nvSpPr>
        <p:spPr bwMode="auto">
          <a:xfrm>
            <a:off x="6073478" y="3117185"/>
            <a:ext cx="1258927" cy="1258927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tailEnd type="oval" w="med" len="med"/>
          </a:ln>
          <a:effectLst/>
        </p:spPr>
        <p:txBody>
          <a:bodyPr lIns="0" tIns="0" rIns="0" bIns="0" anchor="ctr"/>
          <a:lstStyle/>
          <a:p>
            <a:pPr defTabSz="198056">
              <a:defRPr/>
            </a:pPr>
            <a:endParaRPr lang="es-ES" sz="760">
              <a:solidFill>
                <a:srgbClr val="000000"/>
              </a:solidFill>
              <a:latin typeface="Yeseva One" panose="00000500000000000000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697" name="AutoShape 25"/>
          <p:cNvSpPr/>
          <p:nvPr/>
        </p:nvSpPr>
        <p:spPr bwMode="auto">
          <a:xfrm>
            <a:off x="8381788" y="2957981"/>
            <a:ext cx="3366972" cy="111389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wrap="square"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defTabSz="863319" eaLnBrk="1">
              <a:lnSpc>
                <a:spcPct val="120000"/>
              </a:lnSpc>
              <a:spcBef>
                <a:spcPts val="740"/>
              </a:spcBef>
            </a:pP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AR &amp; VR has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seen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widespread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adoption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across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various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industries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from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gaming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to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healthcare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  <a:p>
            <a:pPr defTabSz="863319" eaLnBrk="1">
              <a:lnSpc>
                <a:spcPct val="120000"/>
              </a:lnSpc>
              <a:spcBef>
                <a:spcPts val="740"/>
              </a:spcBef>
            </a:pP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These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adoptions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range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from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providing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immersive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experiences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for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customers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to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practicing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surgery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in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hospitals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  <a:p>
            <a:pPr defTabSz="863319" eaLnBrk="1">
              <a:lnSpc>
                <a:spcPct val="120000"/>
              </a:lnSpc>
              <a:spcBef>
                <a:spcPts val="740"/>
              </a:spcBef>
            </a:pP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Example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include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OSSOVR,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PokemonGO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, Tilt Brush,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Enscape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Toyota’s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TeenDrive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365, and Hyundai Virtual Guide.</a:t>
            </a:r>
          </a:p>
        </p:txBody>
      </p:sp>
      <p:sp>
        <p:nvSpPr>
          <p:cNvPr id="28698" name="AutoShape 26"/>
          <p:cNvSpPr/>
          <p:nvPr/>
        </p:nvSpPr>
        <p:spPr bwMode="auto">
          <a:xfrm>
            <a:off x="8351014" y="2678482"/>
            <a:ext cx="1410458" cy="2619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6538" tIns="16538" rIns="16538" bIns="16538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defTabSz="1218804" eaLnBrk="1">
              <a:lnSpc>
                <a:spcPct val="120000"/>
              </a:lnSpc>
            </a:pPr>
            <a:r>
              <a:rPr lang="en-US" altLang="zh-CN" sz="1326" b="0" dirty="0">
                <a:solidFill>
                  <a:srgbClr val="02FDFF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Industry Adoption</a:t>
            </a:r>
            <a:endParaRPr lang="es-ES" altLang="zh-CN" sz="1326" b="0" dirty="0">
              <a:solidFill>
                <a:srgbClr val="02FDFF"/>
              </a:solidFill>
              <a:latin typeface="Yeseva One" panose="00000500000000000000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699" name="AutoShape 27"/>
          <p:cNvSpPr/>
          <p:nvPr/>
        </p:nvSpPr>
        <p:spPr bwMode="auto">
          <a:xfrm>
            <a:off x="7498466" y="4482226"/>
            <a:ext cx="2998084" cy="7989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wrap="square"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defTabSz="863319" eaLnBrk="1">
              <a:lnSpc>
                <a:spcPct val="120000"/>
              </a:lnSpc>
              <a:spcBef>
                <a:spcPts val="740"/>
              </a:spcBef>
            </a:pP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Global AR/VR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headset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shipments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projected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to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reach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43.5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million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by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2025.</a:t>
            </a:r>
          </a:p>
          <a:p>
            <a:pPr defTabSz="863319" eaLnBrk="1">
              <a:lnSpc>
                <a:spcPct val="120000"/>
              </a:lnSpc>
              <a:spcBef>
                <a:spcPts val="740"/>
              </a:spcBef>
            </a:pP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The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Annual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Growth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rate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of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AR/VR 2024-2028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is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projected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at 10.77%</a:t>
            </a:r>
          </a:p>
          <a:p>
            <a:pPr defTabSz="863319" eaLnBrk="1">
              <a:lnSpc>
                <a:spcPct val="120000"/>
              </a:lnSpc>
              <a:spcBef>
                <a:spcPts val="740"/>
              </a:spcBef>
            </a:pPr>
            <a:endParaRPr lang="es-ES" altLang="zh-CN" sz="853" b="0" dirty="0">
              <a:solidFill>
                <a:prstClr val="white"/>
              </a:solidFill>
              <a:latin typeface="Yeseva One" panose="00000500000000000000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700" name="AutoShape 28"/>
          <p:cNvSpPr/>
          <p:nvPr/>
        </p:nvSpPr>
        <p:spPr bwMode="auto">
          <a:xfrm>
            <a:off x="7492266" y="4188433"/>
            <a:ext cx="2261458" cy="2619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wrap="square" lIns="16538" tIns="16538" rIns="16538" bIns="16538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defTabSz="1218804" eaLnBrk="1">
              <a:lnSpc>
                <a:spcPct val="120000"/>
              </a:lnSpc>
            </a:pPr>
            <a:r>
              <a:rPr lang="en-US" altLang="zh-CN" sz="1326" b="0" dirty="0">
                <a:solidFill>
                  <a:srgbClr val="02FDFF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Increasing Usage and Adoption</a:t>
            </a:r>
            <a:endParaRPr lang="es-ES" altLang="zh-CN" sz="1326" b="0" dirty="0">
              <a:solidFill>
                <a:srgbClr val="02FDFF"/>
              </a:solidFill>
              <a:latin typeface="Yeseva One" panose="00000500000000000000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701" name="AutoShape 29"/>
          <p:cNvSpPr/>
          <p:nvPr/>
        </p:nvSpPr>
        <p:spPr bwMode="auto">
          <a:xfrm>
            <a:off x="5073639" y="5195413"/>
            <a:ext cx="2555886" cy="9564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defTabSz="863319" eaLnBrk="1">
              <a:lnSpc>
                <a:spcPct val="120000"/>
              </a:lnSpc>
              <a:spcBef>
                <a:spcPts val="740"/>
              </a:spcBef>
            </a:pP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AR/VR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technologies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revolutionize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training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with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realistic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simulations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  <a:p>
            <a:pPr defTabSz="863319" eaLnBrk="1">
              <a:lnSpc>
                <a:spcPct val="120000"/>
              </a:lnSpc>
              <a:spcBef>
                <a:spcPts val="740"/>
              </a:spcBef>
            </a:pP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They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enhance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experiential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learning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for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emergency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preparedness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military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training,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healthcare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, etc.</a:t>
            </a:r>
          </a:p>
          <a:p>
            <a:pPr defTabSz="863319" eaLnBrk="1">
              <a:lnSpc>
                <a:spcPct val="120000"/>
              </a:lnSpc>
              <a:spcBef>
                <a:spcPts val="740"/>
              </a:spcBef>
            </a:pP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They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are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even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being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s-ES" altLang="zh-CN" sz="853" b="0" dirty="0" err="1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used</a:t>
            </a:r>
            <a:r>
              <a:rPr lang="es-ES" altLang="zh-CN" sz="853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in pólice training.</a:t>
            </a:r>
          </a:p>
        </p:txBody>
      </p:sp>
      <p:sp>
        <p:nvSpPr>
          <p:cNvPr id="28702" name="AutoShape 30"/>
          <p:cNvSpPr/>
          <p:nvPr/>
        </p:nvSpPr>
        <p:spPr bwMode="auto">
          <a:xfrm>
            <a:off x="5068126" y="4999031"/>
            <a:ext cx="2055328" cy="1626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6538" tIns="16538" rIns="16538" bIns="16538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defTabSz="1218804" eaLnBrk="1">
              <a:lnSpc>
                <a:spcPct val="120000"/>
              </a:lnSpc>
            </a:pPr>
            <a:r>
              <a:rPr lang="es-ES" altLang="zh-CN" sz="1326" b="0" dirty="0">
                <a:solidFill>
                  <a:srgbClr val="02FDFF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Education and Skill Training</a:t>
            </a:r>
          </a:p>
        </p:txBody>
      </p:sp>
      <p:sp>
        <p:nvSpPr>
          <p:cNvPr id="28703" name="AutoShape 31"/>
          <p:cNvSpPr/>
          <p:nvPr/>
        </p:nvSpPr>
        <p:spPr bwMode="auto">
          <a:xfrm>
            <a:off x="2038454" y="4540107"/>
            <a:ext cx="2055328" cy="101232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defTabSz="863319" eaLnBrk="1">
              <a:lnSpc>
                <a:spcPct val="120000"/>
              </a:lnSpc>
              <a:spcBef>
                <a:spcPts val="740"/>
              </a:spcBef>
            </a:pPr>
            <a:r>
              <a:rPr lang="en-US" altLang="zh-CN" sz="760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VR creates simulated environments for immersive experiences.</a:t>
            </a:r>
          </a:p>
          <a:p>
            <a:pPr algn="r" defTabSz="863319" eaLnBrk="1">
              <a:lnSpc>
                <a:spcPct val="120000"/>
              </a:lnSpc>
              <a:spcBef>
                <a:spcPts val="740"/>
              </a:spcBef>
            </a:pPr>
            <a:r>
              <a:rPr lang="en-US" altLang="zh-CN" sz="760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It immerses users in computer-generated environments.</a:t>
            </a:r>
          </a:p>
          <a:p>
            <a:pPr algn="r" defTabSz="863319" eaLnBrk="1">
              <a:lnSpc>
                <a:spcPct val="120000"/>
              </a:lnSpc>
              <a:spcBef>
                <a:spcPts val="740"/>
              </a:spcBef>
            </a:pPr>
            <a:r>
              <a:rPr lang="en-US" altLang="zh-CN" sz="760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It uses interactive devices like goggles, headsets, gloves or body suits..</a:t>
            </a:r>
            <a:endParaRPr lang="es-ES" altLang="zh-CN" sz="853" b="0" dirty="0">
              <a:solidFill>
                <a:prstClr val="white"/>
              </a:solidFill>
              <a:latin typeface="Yeseva One" panose="00000500000000000000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704" name="AutoShape 32"/>
          <p:cNvSpPr/>
          <p:nvPr/>
        </p:nvSpPr>
        <p:spPr bwMode="auto">
          <a:xfrm>
            <a:off x="2033194" y="4293729"/>
            <a:ext cx="2054385" cy="2619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6538" tIns="16538" rIns="16538" bIns="16538" anchor="ctr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defTabSz="1218804" eaLnBrk="1">
              <a:lnSpc>
                <a:spcPct val="120000"/>
              </a:lnSpc>
            </a:pPr>
            <a:r>
              <a:rPr lang="en-US" altLang="zh-CN" sz="1326" b="0" dirty="0">
                <a:solidFill>
                  <a:srgbClr val="02FDFF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Virtual Reality</a:t>
            </a:r>
            <a:endParaRPr lang="es-ES" altLang="zh-CN" sz="1326" b="0" dirty="0">
              <a:solidFill>
                <a:srgbClr val="02FDFF"/>
              </a:solidFill>
              <a:latin typeface="Yeseva One" panose="00000500000000000000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705" name="AutoShape 33"/>
          <p:cNvSpPr/>
          <p:nvPr/>
        </p:nvSpPr>
        <p:spPr bwMode="auto">
          <a:xfrm>
            <a:off x="1310799" y="3068259"/>
            <a:ext cx="2055328" cy="87197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defTabSz="863319" eaLnBrk="1">
              <a:lnSpc>
                <a:spcPct val="120000"/>
              </a:lnSpc>
              <a:spcBef>
                <a:spcPts val="740"/>
              </a:spcBef>
            </a:pPr>
            <a:r>
              <a:rPr lang="en-US" altLang="zh-CN" sz="760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AR overlays digital information onto the real world </a:t>
            </a:r>
          </a:p>
          <a:p>
            <a:pPr algn="r" defTabSz="863319" eaLnBrk="1">
              <a:lnSpc>
                <a:spcPct val="120000"/>
              </a:lnSpc>
              <a:spcBef>
                <a:spcPts val="740"/>
              </a:spcBef>
            </a:pPr>
            <a:r>
              <a:rPr lang="en-US" altLang="zh-CN" sz="760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It utilizes human senses and combines computer-generated data with reality.</a:t>
            </a:r>
          </a:p>
          <a:p>
            <a:pPr algn="r" defTabSz="863319" eaLnBrk="1">
              <a:lnSpc>
                <a:spcPct val="120000"/>
              </a:lnSpc>
              <a:spcBef>
                <a:spcPts val="740"/>
              </a:spcBef>
            </a:pPr>
            <a:r>
              <a:rPr lang="en-US" altLang="zh-CN" sz="760" b="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Its integration of senses has led it to being used in various fields like marketing, shopping etc.</a:t>
            </a:r>
            <a:endParaRPr lang="es-ES" altLang="zh-CN" sz="853" b="0" dirty="0">
              <a:solidFill>
                <a:prstClr val="white"/>
              </a:solidFill>
              <a:latin typeface="Yeseva One" panose="00000500000000000000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706" name="AutoShape 34"/>
          <p:cNvSpPr/>
          <p:nvPr/>
        </p:nvSpPr>
        <p:spPr bwMode="auto">
          <a:xfrm>
            <a:off x="1305539" y="2822567"/>
            <a:ext cx="2054385" cy="2619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6538" tIns="16538" rIns="16538" bIns="16538" anchor="ctr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defTabSz="1218804" eaLnBrk="1">
              <a:lnSpc>
                <a:spcPct val="120000"/>
              </a:lnSpc>
            </a:pPr>
            <a:r>
              <a:rPr lang="en-US" altLang="zh-CN" sz="1326" b="0" dirty="0">
                <a:solidFill>
                  <a:srgbClr val="02FDFF"/>
                </a:solidFill>
                <a:latin typeface="Yeseva One" panose="00000500000000000000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Augmented Reality</a:t>
            </a:r>
            <a:endParaRPr lang="es-ES" altLang="zh-CN" sz="1326" b="0" dirty="0">
              <a:solidFill>
                <a:srgbClr val="02FDFF"/>
              </a:solidFill>
              <a:latin typeface="Yeseva One" panose="00000500000000000000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8D3A06-42DC-0F37-2D39-E74091F1A23A}"/>
              </a:ext>
            </a:extLst>
          </p:cNvPr>
          <p:cNvSpPr/>
          <p:nvPr/>
        </p:nvSpPr>
        <p:spPr>
          <a:xfrm>
            <a:off x="0" y="288483"/>
            <a:ext cx="4261282" cy="7091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Introduction</a:t>
            </a:r>
            <a:endParaRPr lang="en-IN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739095-00DF-6546-4F69-493EA4F237DA}"/>
              </a:ext>
            </a:extLst>
          </p:cNvPr>
          <p:cNvSpPr/>
          <p:nvPr/>
        </p:nvSpPr>
        <p:spPr>
          <a:xfrm>
            <a:off x="0" y="304800"/>
            <a:ext cx="4314825" cy="704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Examples and Related Work</a:t>
            </a:r>
            <a:endParaRPr lang="en-IN" sz="20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E319E5-9E35-A262-B57F-CC2E2C443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613599"/>
              </p:ext>
            </p:extLst>
          </p:nvPr>
        </p:nvGraphicFramePr>
        <p:xfrm>
          <a:off x="609600" y="1600200"/>
          <a:ext cx="11245515" cy="4812596"/>
        </p:xfrm>
        <a:graphic>
          <a:graphicData uri="http://schemas.openxmlformats.org/drawingml/2006/table">
            <a:tbl>
              <a:tblPr firstRow="1" firstCol="1" bandRow="1"/>
              <a:tblGrid>
                <a:gridCol w="2810770">
                  <a:extLst>
                    <a:ext uri="{9D8B030D-6E8A-4147-A177-3AD203B41FA5}">
                      <a16:colId xmlns:a16="http://schemas.microsoft.com/office/drawing/2014/main" val="827547879"/>
                    </a:ext>
                  </a:extLst>
                </a:gridCol>
                <a:gridCol w="2810770">
                  <a:extLst>
                    <a:ext uri="{9D8B030D-6E8A-4147-A177-3AD203B41FA5}">
                      <a16:colId xmlns:a16="http://schemas.microsoft.com/office/drawing/2014/main" val="1085800523"/>
                    </a:ext>
                  </a:extLst>
                </a:gridCol>
                <a:gridCol w="2444519">
                  <a:extLst>
                    <a:ext uri="{9D8B030D-6E8A-4147-A177-3AD203B41FA5}">
                      <a16:colId xmlns:a16="http://schemas.microsoft.com/office/drawing/2014/main" val="2073553975"/>
                    </a:ext>
                  </a:extLst>
                </a:gridCol>
                <a:gridCol w="3179456">
                  <a:extLst>
                    <a:ext uri="{9D8B030D-6E8A-4147-A177-3AD203B41FA5}">
                      <a16:colId xmlns:a16="http://schemas.microsoft.com/office/drawing/2014/main" val="2747251835"/>
                    </a:ext>
                  </a:extLst>
                </a:gridCol>
              </a:tblGrid>
              <a:tr h="145936"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Findings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53860"/>
                  </a:ext>
                </a:extLst>
              </a:tr>
              <a:tr h="451285"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Abdullah M. Al-Ansi 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 and VR development in Education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Analyzing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Adoption of AR and VR in education recent years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480087"/>
                  </a:ext>
                </a:extLst>
              </a:tr>
              <a:tr h="451285"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 A Udaya Shankar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Impact of AR and VR in Education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Review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Improvement in teaching and learning experience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084578"/>
                  </a:ext>
                </a:extLst>
              </a:tr>
              <a:tr h="298610"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Patrice 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Labedan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VR in pilot training 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 Study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Cardiac activities during training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827128"/>
                  </a:ext>
                </a:extLst>
              </a:tr>
              <a:tr h="604106"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Zain Hussain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of AR and VR for improving knowledge and skills in medical students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Randomized Trials and Pre-test, Post-test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Effectiveness of AR/VR devices for teaching medical students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720271"/>
                  </a:ext>
                </a:extLst>
              </a:tr>
              <a:tr h="757005"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Min-Chai Hsieh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 for primary marine wildlife education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ADDIE model with Pre and Post test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augmented reality to enhance learning experience of children for marine wildlife education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032645"/>
                  </a:ext>
                </a:extLst>
              </a:tr>
              <a:tr h="1061983"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İbrahim 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Yaşar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Kazu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Engagement of AR and VR in higher studies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Analysis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VR's adaptability and potential for personalized learning experiences contributing to more efficient and effective learning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113301"/>
                  </a:ext>
                </a:extLst>
              </a:tr>
              <a:tr h="909905"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Jing Zhang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Trends in the Use of Augmented Reality, Virtual Reality, and Mixed Reality in Surgical Research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 Bibliometric and Visualized Analysis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none" strike="noStrik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of augmented reality (AR), virtual reality (VR), and mixed reality (MR) in surgical research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increased globally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846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5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Freeform 6"/>
          <p:cNvSpPr/>
          <p:nvPr/>
        </p:nvSpPr>
        <p:spPr bwMode="auto">
          <a:xfrm>
            <a:off x="3973669" y="3402012"/>
            <a:ext cx="1350019" cy="946151"/>
          </a:xfrm>
          <a:custGeom>
            <a:avLst/>
            <a:gdLst>
              <a:gd name="T0" fmla="*/ 0 w 1432"/>
              <a:gd name="T1" fmla="*/ 2147483646 h 1002"/>
              <a:gd name="T2" fmla="*/ 2147483646 w 1432"/>
              <a:gd name="T3" fmla="*/ 0 h 1002"/>
              <a:gd name="T4" fmla="*/ 2147483646 w 1432"/>
              <a:gd name="T5" fmla="*/ 2147483646 h 1002"/>
              <a:gd name="T6" fmla="*/ 2147483646 w 1432"/>
              <a:gd name="T7" fmla="*/ 2147483646 h 1002"/>
              <a:gd name="T8" fmla="*/ 0 w 1432"/>
              <a:gd name="T9" fmla="*/ 2147483646 h 10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32" h="1002">
                <a:moveTo>
                  <a:pt x="0" y="290"/>
                </a:moveTo>
                <a:lnTo>
                  <a:pt x="1432" y="0"/>
                </a:lnTo>
                <a:lnTo>
                  <a:pt x="1245" y="793"/>
                </a:lnTo>
                <a:lnTo>
                  <a:pt x="275" y="1002"/>
                </a:lnTo>
                <a:lnTo>
                  <a:pt x="0" y="29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lIns="91388" tIns="45694" rIns="91388" bIns="45694"/>
          <a:lstStyle/>
          <a:p>
            <a:pPr defTabSz="1218804"/>
            <a:endParaRPr lang="zh-CN" altLang="en-US" sz="2399">
              <a:solidFill>
                <a:prstClr val="black"/>
              </a:solidFill>
              <a:latin typeface="Yeseva One" panose="00000500000000000000" pitchFamily="2" charset="0"/>
              <a:ea typeface="宋体" panose="02010600030101010101" pitchFamily="2" charset="-122"/>
            </a:endParaRPr>
          </a:p>
        </p:txBody>
      </p:sp>
      <p:sp>
        <p:nvSpPr>
          <p:cNvPr id="18437" name="Oval 7"/>
          <p:cNvSpPr>
            <a:spLocks noChangeArrowheads="1"/>
          </p:cNvSpPr>
          <p:nvPr/>
        </p:nvSpPr>
        <p:spPr bwMode="auto">
          <a:xfrm>
            <a:off x="2750562" y="2212975"/>
            <a:ext cx="2205082" cy="2206626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lIns="91388" tIns="45694" rIns="91388" bIns="45694"/>
          <a:lstStyle/>
          <a:p>
            <a:pPr defTabSz="1218804"/>
            <a:endParaRPr lang="zh-CN" altLang="en-US" sz="2399">
              <a:solidFill>
                <a:prstClr val="black"/>
              </a:solidFill>
              <a:latin typeface="Yeseva One" panose="00000500000000000000" pitchFamily="2" charset="0"/>
              <a:ea typeface="宋体" panose="02010600030101010101" pitchFamily="2" charset="-122"/>
            </a:endParaRPr>
          </a:p>
        </p:txBody>
      </p:sp>
      <p:sp>
        <p:nvSpPr>
          <p:cNvPr id="18440" name="TextBox 8"/>
          <p:cNvSpPr txBox="1">
            <a:spLocks noChangeArrowheads="1"/>
          </p:cNvSpPr>
          <p:nvPr/>
        </p:nvSpPr>
        <p:spPr bwMode="auto">
          <a:xfrm>
            <a:off x="3012713" y="3079313"/>
            <a:ext cx="1756928" cy="5025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388" tIns="45694" rIns="91388" bIns="45694">
            <a:spAutoFit/>
          </a:bodyPr>
          <a:lstStyle/>
          <a:p>
            <a:pPr algn="ctr" defTabSz="1218804"/>
            <a:r>
              <a:rPr lang="en-US" altLang="zh-CN" sz="2666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</a:rPr>
              <a:t>Hypothesis</a:t>
            </a:r>
            <a:endParaRPr lang="zh-CN" altLang="en-US" sz="2666" dirty="0">
              <a:solidFill>
                <a:prstClr val="white"/>
              </a:solidFill>
              <a:latin typeface="Yeseva One" panose="000005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18442" name="Freeform 9"/>
          <p:cNvSpPr/>
          <p:nvPr/>
        </p:nvSpPr>
        <p:spPr bwMode="auto">
          <a:xfrm>
            <a:off x="6026457" y="1316887"/>
            <a:ext cx="2117832" cy="509588"/>
          </a:xfrm>
          <a:custGeom>
            <a:avLst/>
            <a:gdLst>
              <a:gd name="T0" fmla="*/ 0 w 2601"/>
              <a:gd name="T1" fmla="*/ 2147483646 h 627"/>
              <a:gd name="T2" fmla="*/ 2147483646 w 2601"/>
              <a:gd name="T3" fmla="*/ 0 h 627"/>
              <a:gd name="T4" fmla="*/ 2147483646 w 2601"/>
              <a:gd name="T5" fmla="*/ 2147483646 h 627"/>
              <a:gd name="T6" fmla="*/ 2147483646 w 2601"/>
              <a:gd name="T7" fmla="*/ 2147483646 h 627"/>
              <a:gd name="T8" fmla="*/ 0 w 2601"/>
              <a:gd name="T9" fmla="*/ 2147483646 h 6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01" h="627">
                <a:moveTo>
                  <a:pt x="0" y="118"/>
                </a:moveTo>
                <a:lnTo>
                  <a:pt x="2601" y="0"/>
                </a:lnTo>
                <a:lnTo>
                  <a:pt x="2601" y="517"/>
                </a:lnTo>
                <a:lnTo>
                  <a:pt x="189" y="627"/>
                </a:lnTo>
                <a:lnTo>
                  <a:pt x="0" y="118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</a:ln>
        </p:spPr>
        <p:txBody>
          <a:bodyPr lIns="91388" tIns="45694" rIns="91388" bIns="45694"/>
          <a:lstStyle/>
          <a:p>
            <a:pPr defTabSz="1218804"/>
            <a:endParaRPr lang="zh-CN" altLang="en-US" sz="2399">
              <a:solidFill>
                <a:prstClr val="black"/>
              </a:solidFill>
              <a:latin typeface="Yeseva One" panose="00000500000000000000" pitchFamily="2" charset="0"/>
              <a:ea typeface="宋体" panose="02010600030101010101" pitchFamily="2" charset="-122"/>
            </a:endParaRPr>
          </a:p>
        </p:txBody>
      </p:sp>
      <p:sp>
        <p:nvSpPr>
          <p:cNvPr id="18443" name="Freeform 10"/>
          <p:cNvSpPr/>
          <p:nvPr/>
        </p:nvSpPr>
        <p:spPr bwMode="auto">
          <a:xfrm>
            <a:off x="5861473" y="1316889"/>
            <a:ext cx="2282817" cy="420687"/>
          </a:xfrm>
          <a:custGeom>
            <a:avLst/>
            <a:gdLst>
              <a:gd name="T0" fmla="*/ 0 w 2805"/>
              <a:gd name="T1" fmla="*/ 0 h 517"/>
              <a:gd name="T2" fmla="*/ 2147483646 w 2805"/>
              <a:gd name="T3" fmla="*/ 0 h 517"/>
              <a:gd name="T4" fmla="*/ 2147483646 w 2805"/>
              <a:gd name="T5" fmla="*/ 2147483646 h 517"/>
              <a:gd name="T6" fmla="*/ 2147483646 w 2805"/>
              <a:gd name="T7" fmla="*/ 2147483646 h 517"/>
              <a:gd name="T8" fmla="*/ 0 w 2805"/>
              <a:gd name="T9" fmla="*/ 0 h 5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05" h="517">
                <a:moveTo>
                  <a:pt x="0" y="0"/>
                </a:moveTo>
                <a:lnTo>
                  <a:pt x="2805" y="0"/>
                </a:lnTo>
                <a:lnTo>
                  <a:pt x="2805" y="517"/>
                </a:lnTo>
                <a:lnTo>
                  <a:pt x="204" y="5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lIns="91388" tIns="45694" rIns="91388" bIns="45694"/>
          <a:lstStyle/>
          <a:p>
            <a:pPr defTabSz="1218804"/>
            <a:endParaRPr lang="zh-CN" altLang="en-US" sz="2399">
              <a:solidFill>
                <a:prstClr val="black"/>
              </a:solidFill>
              <a:latin typeface="Yeseva One" panose="00000500000000000000" pitchFamily="2" charset="0"/>
              <a:ea typeface="宋体" panose="02010600030101010101" pitchFamily="2" charset="-122"/>
            </a:endParaRPr>
          </a:p>
        </p:txBody>
      </p:sp>
      <p:sp>
        <p:nvSpPr>
          <p:cNvPr id="18444" name="Freeform 11"/>
          <p:cNvSpPr/>
          <p:nvPr/>
        </p:nvSpPr>
        <p:spPr bwMode="auto">
          <a:xfrm>
            <a:off x="6026457" y="2879199"/>
            <a:ext cx="2117832" cy="508001"/>
          </a:xfrm>
          <a:custGeom>
            <a:avLst/>
            <a:gdLst>
              <a:gd name="T0" fmla="*/ 0 w 2601"/>
              <a:gd name="T1" fmla="*/ 2147483646 h 626"/>
              <a:gd name="T2" fmla="*/ 2147483646 w 2601"/>
              <a:gd name="T3" fmla="*/ 0 h 626"/>
              <a:gd name="T4" fmla="*/ 2147483646 w 2601"/>
              <a:gd name="T5" fmla="*/ 2147483646 h 626"/>
              <a:gd name="T6" fmla="*/ 2147483646 w 2601"/>
              <a:gd name="T7" fmla="*/ 2147483646 h 626"/>
              <a:gd name="T8" fmla="*/ 0 w 2601"/>
              <a:gd name="T9" fmla="*/ 2147483646 h 6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01" h="626">
                <a:moveTo>
                  <a:pt x="0" y="118"/>
                </a:moveTo>
                <a:lnTo>
                  <a:pt x="2601" y="0"/>
                </a:lnTo>
                <a:lnTo>
                  <a:pt x="2601" y="517"/>
                </a:lnTo>
                <a:lnTo>
                  <a:pt x="189" y="626"/>
                </a:lnTo>
                <a:lnTo>
                  <a:pt x="0" y="118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</a:ln>
        </p:spPr>
        <p:txBody>
          <a:bodyPr lIns="91388" tIns="45694" rIns="91388" bIns="45694"/>
          <a:lstStyle/>
          <a:p>
            <a:pPr defTabSz="1218804"/>
            <a:endParaRPr lang="zh-CN" altLang="en-US" sz="2399">
              <a:solidFill>
                <a:prstClr val="black"/>
              </a:solidFill>
              <a:latin typeface="Yeseva One" panose="00000500000000000000" pitchFamily="2" charset="0"/>
              <a:ea typeface="宋体" panose="02010600030101010101" pitchFamily="2" charset="-122"/>
            </a:endParaRPr>
          </a:p>
        </p:txBody>
      </p:sp>
      <p:sp>
        <p:nvSpPr>
          <p:cNvPr id="18445" name="Freeform 12"/>
          <p:cNvSpPr/>
          <p:nvPr/>
        </p:nvSpPr>
        <p:spPr bwMode="auto">
          <a:xfrm>
            <a:off x="5861473" y="2879200"/>
            <a:ext cx="2282817" cy="419100"/>
          </a:xfrm>
          <a:custGeom>
            <a:avLst/>
            <a:gdLst>
              <a:gd name="T0" fmla="*/ 0 w 2805"/>
              <a:gd name="T1" fmla="*/ 0 h 517"/>
              <a:gd name="T2" fmla="*/ 2147483646 w 2805"/>
              <a:gd name="T3" fmla="*/ 0 h 517"/>
              <a:gd name="T4" fmla="*/ 2147483646 w 2805"/>
              <a:gd name="T5" fmla="*/ 2147483646 h 517"/>
              <a:gd name="T6" fmla="*/ 2147483646 w 2805"/>
              <a:gd name="T7" fmla="*/ 2147483646 h 517"/>
              <a:gd name="T8" fmla="*/ 0 w 2805"/>
              <a:gd name="T9" fmla="*/ 0 h 5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05" h="517">
                <a:moveTo>
                  <a:pt x="0" y="0"/>
                </a:moveTo>
                <a:lnTo>
                  <a:pt x="2805" y="0"/>
                </a:lnTo>
                <a:lnTo>
                  <a:pt x="2805" y="517"/>
                </a:lnTo>
                <a:lnTo>
                  <a:pt x="204" y="5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lIns="91388" tIns="45694" rIns="91388" bIns="45694"/>
          <a:lstStyle/>
          <a:p>
            <a:pPr defTabSz="1218804"/>
            <a:endParaRPr lang="zh-CN" altLang="en-US" sz="2399">
              <a:solidFill>
                <a:prstClr val="black"/>
              </a:solidFill>
              <a:latin typeface="Yeseva One" panose="00000500000000000000" pitchFamily="2" charset="0"/>
              <a:ea typeface="宋体" panose="02010600030101010101" pitchFamily="2" charset="-122"/>
            </a:endParaRPr>
          </a:p>
        </p:txBody>
      </p:sp>
      <p:sp>
        <p:nvSpPr>
          <p:cNvPr id="18446" name="Freeform 13"/>
          <p:cNvSpPr/>
          <p:nvPr/>
        </p:nvSpPr>
        <p:spPr bwMode="auto">
          <a:xfrm>
            <a:off x="6026457" y="4447601"/>
            <a:ext cx="2117832" cy="509588"/>
          </a:xfrm>
          <a:custGeom>
            <a:avLst/>
            <a:gdLst>
              <a:gd name="T0" fmla="*/ 0 w 2601"/>
              <a:gd name="T1" fmla="*/ 2147483646 h 627"/>
              <a:gd name="T2" fmla="*/ 2147483646 w 2601"/>
              <a:gd name="T3" fmla="*/ 0 h 627"/>
              <a:gd name="T4" fmla="*/ 2147483646 w 2601"/>
              <a:gd name="T5" fmla="*/ 2147483646 h 627"/>
              <a:gd name="T6" fmla="*/ 2147483646 w 2601"/>
              <a:gd name="T7" fmla="*/ 2147483646 h 627"/>
              <a:gd name="T8" fmla="*/ 0 w 2601"/>
              <a:gd name="T9" fmla="*/ 2147483646 h 6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01" h="627">
                <a:moveTo>
                  <a:pt x="0" y="119"/>
                </a:moveTo>
                <a:lnTo>
                  <a:pt x="2601" y="0"/>
                </a:lnTo>
                <a:lnTo>
                  <a:pt x="2601" y="517"/>
                </a:lnTo>
                <a:lnTo>
                  <a:pt x="189" y="627"/>
                </a:lnTo>
                <a:lnTo>
                  <a:pt x="0" y="11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</a:ln>
        </p:spPr>
        <p:txBody>
          <a:bodyPr lIns="91388" tIns="45694" rIns="91388" bIns="45694"/>
          <a:lstStyle/>
          <a:p>
            <a:pPr defTabSz="1218804"/>
            <a:endParaRPr lang="zh-CN" altLang="en-US" sz="2399">
              <a:solidFill>
                <a:prstClr val="black"/>
              </a:solidFill>
              <a:latin typeface="Yeseva One" panose="00000500000000000000" pitchFamily="2" charset="0"/>
              <a:ea typeface="宋体" panose="02010600030101010101" pitchFamily="2" charset="-122"/>
            </a:endParaRPr>
          </a:p>
        </p:txBody>
      </p:sp>
      <p:sp>
        <p:nvSpPr>
          <p:cNvPr id="18447" name="Freeform 14"/>
          <p:cNvSpPr/>
          <p:nvPr/>
        </p:nvSpPr>
        <p:spPr bwMode="auto">
          <a:xfrm>
            <a:off x="5861473" y="4447600"/>
            <a:ext cx="2282817" cy="419100"/>
          </a:xfrm>
          <a:custGeom>
            <a:avLst/>
            <a:gdLst>
              <a:gd name="T0" fmla="*/ 0 w 2805"/>
              <a:gd name="T1" fmla="*/ 0 h 517"/>
              <a:gd name="T2" fmla="*/ 2147483646 w 2805"/>
              <a:gd name="T3" fmla="*/ 0 h 517"/>
              <a:gd name="T4" fmla="*/ 2147483646 w 2805"/>
              <a:gd name="T5" fmla="*/ 2147483646 h 517"/>
              <a:gd name="T6" fmla="*/ 2147483646 w 2805"/>
              <a:gd name="T7" fmla="*/ 2147483646 h 517"/>
              <a:gd name="T8" fmla="*/ 0 w 2805"/>
              <a:gd name="T9" fmla="*/ 0 h 5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05" h="517">
                <a:moveTo>
                  <a:pt x="0" y="0"/>
                </a:moveTo>
                <a:lnTo>
                  <a:pt x="2805" y="0"/>
                </a:lnTo>
                <a:lnTo>
                  <a:pt x="2805" y="517"/>
                </a:lnTo>
                <a:lnTo>
                  <a:pt x="204" y="5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lIns="91388" tIns="45694" rIns="91388" bIns="45694"/>
          <a:lstStyle/>
          <a:p>
            <a:pPr defTabSz="1218804"/>
            <a:endParaRPr lang="zh-CN" altLang="en-US" sz="2399">
              <a:solidFill>
                <a:prstClr val="black"/>
              </a:solidFill>
              <a:latin typeface="Yeseva One" panose="00000500000000000000" pitchFamily="2" charset="0"/>
              <a:ea typeface="宋体" panose="02010600030101010101" pitchFamily="2" charset="-122"/>
            </a:endParaRPr>
          </a:p>
        </p:txBody>
      </p:sp>
      <p:sp>
        <p:nvSpPr>
          <p:cNvPr id="18448" name="TextBox 17"/>
          <p:cNvSpPr txBox="1">
            <a:spLocks noChangeArrowheads="1"/>
          </p:cNvSpPr>
          <p:nvPr/>
        </p:nvSpPr>
        <p:spPr bwMode="auto">
          <a:xfrm>
            <a:off x="6096000" y="1393424"/>
            <a:ext cx="1256970" cy="2756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388" tIns="45694" rIns="91388" bIns="45694">
            <a:spAutoFit/>
          </a:bodyPr>
          <a:lstStyle/>
          <a:p>
            <a:pPr defTabSz="1218804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99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Hypothesis 1</a:t>
            </a:r>
          </a:p>
        </p:txBody>
      </p:sp>
      <p:sp>
        <p:nvSpPr>
          <p:cNvPr id="18449" name="TextBox 18"/>
          <p:cNvSpPr txBox="1">
            <a:spLocks noChangeArrowheads="1"/>
          </p:cNvSpPr>
          <p:nvPr/>
        </p:nvSpPr>
        <p:spPr bwMode="auto">
          <a:xfrm>
            <a:off x="6096000" y="2977287"/>
            <a:ext cx="1256970" cy="2756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388" tIns="45694" rIns="91388" bIns="45694">
            <a:spAutoFit/>
          </a:bodyPr>
          <a:lstStyle/>
          <a:p>
            <a:pPr defTabSz="1218804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99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Hypothesis 2</a:t>
            </a:r>
          </a:p>
        </p:txBody>
      </p:sp>
      <p:sp>
        <p:nvSpPr>
          <p:cNvPr id="18450" name="TextBox 19"/>
          <p:cNvSpPr txBox="1">
            <a:spLocks noChangeArrowheads="1"/>
          </p:cNvSpPr>
          <p:nvPr/>
        </p:nvSpPr>
        <p:spPr bwMode="auto">
          <a:xfrm>
            <a:off x="6096000" y="4550417"/>
            <a:ext cx="1256970" cy="2756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388" tIns="45694" rIns="91388" bIns="45694">
            <a:spAutoFit/>
          </a:bodyPr>
          <a:lstStyle/>
          <a:p>
            <a:pPr defTabSz="1218804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99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Hypothesis 3</a:t>
            </a:r>
          </a:p>
        </p:txBody>
      </p:sp>
      <p:sp>
        <p:nvSpPr>
          <p:cNvPr id="18451" name="TextBox 20"/>
          <p:cNvSpPr txBox="1">
            <a:spLocks noChangeArrowheads="1"/>
          </p:cNvSpPr>
          <p:nvPr/>
        </p:nvSpPr>
        <p:spPr bwMode="auto">
          <a:xfrm>
            <a:off x="5840851" y="1894738"/>
            <a:ext cx="4248073" cy="461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388" tIns="45694" rIns="91388" bIns="45694">
            <a:spAutoFit/>
          </a:bodyPr>
          <a:lstStyle/>
          <a:p>
            <a:pPr defTabSz="1218804"/>
            <a:r>
              <a:rPr lang="en-US" altLang="zh-CN" sz="120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</a:rPr>
              <a:t>The Usage and Implementation of AR/VR in various fields are still increasing.</a:t>
            </a:r>
            <a:endParaRPr lang="zh-CN" altLang="en-US" sz="1200" dirty="0">
              <a:solidFill>
                <a:prstClr val="white"/>
              </a:solidFill>
              <a:latin typeface="Yeseva One" panose="000005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18452" name="TextBox 21"/>
          <p:cNvSpPr txBox="1">
            <a:spLocks noChangeArrowheads="1"/>
          </p:cNvSpPr>
          <p:nvPr/>
        </p:nvSpPr>
        <p:spPr bwMode="auto">
          <a:xfrm>
            <a:off x="5840851" y="3426888"/>
            <a:ext cx="4248073" cy="461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388" tIns="45694" rIns="91388" bIns="45694">
            <a:spAutoFit/>
          </a:bodyPr>
          <a:lstStyle/>
          <a:p>
            <a:pPr defTabSz="1218804"/>
            <a:r>
              <a:rPr lang="en-US" altLang="zh-CN" sz="120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</a:rPr>
              <a:t>Developing implementation of AR/VR in various fields are still increasing.</a:t>
            </a:r>
            <a:endParaRPr lang="zh-CN" altLang="en-US" sz="1200" dirty="0">
              <a:solidFill>
                <a:prstClr val="white"/>
              </a:solidFill>
              <a:latin typeface="Yeseva One" panose="000005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18453" name="TextBox 22"/>
          <p:cNvSpPr txBox="1">
            <a:spLocks noChangeArrowheads="1"/>
          </p:cNvSpPr>
          <p:nvPr/>
        </p:nvSpPr>
        <p:spPr bwMode="auto">
          <a:xfrm>
            <a:off x="5840851" y="5077839"/>
            <a:ext cx="4248073" cy="461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388" tIns="45694" rIns="91388" bIns="45694">
            <a:spAutoFit/>
          </a:bodyPr>
          <a:lstStyle/>
          <a:p>
            <a:pPr defTabSz="1218804"/>
            <a:r>
              <a:rPr lang="en-US" altLang="zh-CN" sz="1200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</a:rPr>
              <a:t>Common use commercial implementation of AR/VR are becoming increasingly popular.</a:t>
            </a:r>
            <a:endParaRPr lang="zh-CN" altLang="en-US" sz="1200" dirty="0">
              <a:solidFill>
                <a:prstClr val="white"/>
              </a:solidFill>
              <a:latin typeface="Yeseva One" panose="000005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DB35E2-B61B-7D7F-1BC0-970AB365371E}"/>
              </a:ext>
            </a:extLst>
          </p:cNvPr>
          <p:cNvSpPr/>
          <p:nvPr/>
        </p:nvSpPr>
        <p:spPr>
          <a:xfrm>
            <a:off x="0" y="314325"/>
            <a:ext cx="12192000" cy="7093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F5371F-6111-1FC9-6CFF-B6AD9EE7F578}"/>
              </a:ext>
            </a:extLst>
          </p:cNvPr>
          <p:cNvSpPr/>
          <p:nvPr/>
        </p:nvSpPr>
        <p:spPr>
          <a:xfrm>
            <a:off x="0" y="295275"/>
            <a:ext cx="5648325" cy="742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Information Study</a:t>
            </a:r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DC2B03-3384-EBBC-F611-470C499EDC1C}"/>
              </a:ext>
            </a:extLst>
          </p:cNvPr>
          <p:cNvSpPr/>
          <p:nvPr/>
        </p:nvSpPr>
        <p:spPr>
          <a:xfrm>
            <a:off x="409575" y="1247775"/>
            <a:ext cx="4791075" cy="742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Hypothesis 1</a:t>
            </a:r>
            <a:endParaRPr lang="en-IN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76EE3E1-C3E1-E657-E78B-E55766FDE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451844"/>
              </p:ext>
            </p:extLst>
          </p:nvPr>
        </p:nvGraphicFramePr>
        <p:xfrm>
          <a:off x="133349" y="2200275"/>
          <a:ext cx="11972926" cy="4472756"/>
        </p:xfrm>
        <a:graphic>
          <a:graphicData uri="http://schemas.openxmlformats.org/drawingml/2006/table">
            <a:tbl>
              <a:tblPr firstRow="1" firstCol="1" bandRow="1"/>
              <a:tblGrid>
                <a:gridCol w="1256091">
                  <a:extLst>
                    <a:ext uri="{9D8B030D-6E8A-4147-A177-3AD203B41FA5}">
                      <a16:colId xmlns:a16="http://schemas.microsoft.com/office/drawing/2014/main" val="2564211876"/>
                    </a:ext>
                  </a:extLst>
                </a:gridCol>
                <a:gridCol w="10716835">
                  <a:extLst>
                    <a:ext uri="{9D8B030D-6E8A-4147-A177-3AD203B41FA5}">
                      <a16:colId xmlns:a16="http://schemas.microsoft.com/office/drawing/2014/main" val="3176765316"/>
                    </a:ext>
                  </a:extLst>
                </a:gridCol>
              </a:tblGrid>
              <a:tr h="43684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Fields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Statistics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422205"/>
                  </a:ext>
                </a:extLst>
              </a:tr>
              <a:tr h="29130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Education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VR in education valued at USD 28.85B in 2024, projected to reach USD 67.02B by 2029. 1 in 5 adults in US experience AR and VR. </a:t>
                      </a:r>
                      <a:endParaRPr kumimoji="0" lang="en-IN" sz="12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240671"/>
                  </a:ext>
                </a:extLst>
              </a:tr>
              <a:tr h="50912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Healthcare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AR/VR experienced in healthcare valued at USD 658.2M in 2020, expected to grow to USD 8.5B by 2028 with a CAGR of 18.8% from 2023 to 2030. </a:t>
                      </a:r>
                      <a:endParaRPr kumimoji="0" lang="en-IN" sz="12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288037"/>
                  </a:ext>
                </a:extLst>
              </a:tr>
              <a:tr h="50912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Gaming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virtual reality (VR) in gaming market size was valued at USD 7.92 billion in 2021 and is projected to reach USD 53.44 billion in 2028, at a CAGR of 31.4% during 2021-2028</a:t>
                      </a:r>
                      <a:endParaRPr kumimoji="0" lang="en-IN" sz="12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263415"/>
                  </a:ext>
                </a:extLst>
              </a:tr>
              <a:tr h="50912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Automobile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global virtual reality in automotive market size was valued at USD 759.3 million in 2019 and is projected to reach USD 14,727.9 million by 2027, exhibiting a CAGR of 45.1% during the forecast period </a:t>
                      </a:r>
                      <a:endParaRPr kumimoji="0" lang="en-IN" sz="12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8896"/>
                  </a:ext>
                </a:extLst>
              </a:tr>
              <a:tr h="43831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Engineering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engineering and construction sectors’ VR and AR market is projected to reach USD 4.76 billion by 2025. </a:t>
                      </a:r>
                      <a:endParaRPr kumimoji="0" lang="en-IN" sz="12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353163"/>
                  </a:ext>
                </a:extLst>
              </a:tr>
              <a:tr h="61490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Military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spending on VR is approximately $6.4 billion in the US, $5.1 billion in the Asia Pacific region, and $3 billion in Europe, Middle East, and Africa combined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379857"/>
                  </a:ext>
                </a:extLst>
              </a:tr>
              <a:tr h="52685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Manufacturing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global augmented reality &amp; virtual reality in manufacturing market size was valued at USD 8.01 billion in 2022 and is expected to grow at a compound annual growth rate (CAGR) of 28.3% from 2023 to 2030. </a:t>
                      </a:r>
                      <a:endParaRPr kumimoji="0" lang="en-IN" sz="12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323085"/>
                  </a:ext>
                </a:extLst>
              </a:tr>
              <a:tr h="52685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Entertainment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VR/AR usage rates: social media (47%), followed by videogames (40%), live streaming (32%), film and entertainment (31%), advertising (28%), and music (28%). </a:t>
                      </a:r>
                      <a:endParaRPr kumimoji="0" lang="en-IN" sz="12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32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17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2A2C83-BC9A-C3D1-981D-6B6C63075499}"/>
              </a:ext>
            </a:extLst>
          </p:cNvPr>
          <p:cNvSpPr/>
          <p:nvPr/>
        </p:nvSpPr>
        <p:spPr>
          <a:xfrm>
            <a:off x="0" y="304800"/>
            <a:ext cx="4276725" cy="676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29614A2D-02D5-D019-F9D0-01AD0CD920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0742282"/>
              </p:ext>
            </p:extLst>
          </p:nvPr>
        </p:nvGraphicFramePr>
        <p:xfrm>
          <a:off x="133350" y="1071563"/>
          <a:ext cx="4972050" cy="3300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40C491-924A-3EB1-497D-06D75B9ABD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6677781"/>
              </p:ext>
            </p:extLst>
          </p:nvPr>
        </p:nvGraphicFramePr>
        <p:xfrm>
          <a:off x="5934075" y="609603"/>
          <a:ext cx="5553076" cy="3300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E99D8EA-BB0E-9793-078F-DD44719D96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6563189"/>
              </p:ext>
            </p:extLst>
          </p:nvPr>
        </p:nvGraphicFramePr>
        <p:xfrm>
          <a:off x="1485900" y="3914776"/>
          <a:ext cx="9001125" cy="2743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464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4"/>
          <p:cNvSpPr txBox="1"/>
          <p:nvPr/>
        </p:nvSpPr>
        <p:spPr>
          <a:xfrm>
            <a:off x="2210952" y="4811266"/>
            <a:ext cx="8381044" cy="10793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218804">
              <a:lnSpc>
                <a:spcPct val="150000"/>
              </a:lnSpc>
            </a:pPr>
            <a:r>
              <a:rPr lang="en-US" altLang="zh-CN" sz="1200" dirty="0">
                <a:solidFill>
                  <a:prstClr val="white"/>
                </a:solidFill>
                <a:latin typeface="Yeseva One" panose="00000500000000000000" pitchFamily="2" charset="0"/>
                <a:ea typeface="微软雅黑 Light" panose="020B0502040204020203" pitchFamily="34" charset="-122"/>
              </a:rPr>
              <a:t>AR and VR technologies are continuously reshaping multiple sectors, like education, healthcare, gaming, automotive, engineering, military, manufacturing and entertainment. </a:t>
            </a:r>
          </a:p>
          <a:p>
            <a:pPr algn="just" defTabSz="1218804">
              <a:lnSpc>
                <a:spcPct val="150000"/>
              </a:lnSpc>
            </a:pPr>
            <a:r>
              <a:rPr lang="en-US" altLang="zh-CN" sz="1200" dirty="0">
                <a:solidFill>
                  <a:prstClr val="white"/>
                </a:solidFill>
                <a:latin typeface="Yeseva One" panose="00000500000000000000" pitchFamily="2" charset="0"/>
                <a:ea typeface="微软雅黑 Light" panose="020B0502040204020203" pitchFamily="34" charset="-122"/>
              </a:rPr>
              <a:t>Throughout all fields it can be said that </a:t>
            </a:r>
            <a:r>
              <a:rPr lang="en-US" altLang="zh-CN" sz="1200" dirty="0" err="1">
                <a:solidFill>
                  <a:prstClr val="white"/>
                </a:solidFill>
                <a:latin typeface="Yeseva One" panose="00000500000000000000" pitchFamily="2" charset="0"/>
                <a:ea typeface="微软雅黑 Light" panose="020B0502040204020203" pitchFamily="34" charset="-122"/>
              </a:rPr>
              <a:t>immersiveness</a:t>
            </a:r>
            <a:r>
              <a:rPr lang="en-US" altLang="zh-CN" sz="1200" dirty="0">
                <a:solidFill>
                  <a:prstClr val="white"/>
                </a:solidFill>
                <a:latin typeface="Yeseva One" panose="00000500000000000000" pitchFamily="2" charset="0"/>
                <a:ea typeface="微软雅黑 Light" panose="020B0502040204020203" pitchFamily="34" charset="-122"/>
              </a:rPr>
              <a:t> is the common attraction, as the AR/VR technologies allow the simulation of various things with good accuracy, allowing people to gain experience without experiencing those situations in reality.</a:t>
            </a:r>
          </a:p>
        </p:txBody>
      </p:sp>
      <p:sp>
        <p:nvSpPr>
          <p:cNvPr id="10" name="矩形 9"/>
          <p:cNvSpPr/>
          <p:nvPr/>
        </p:nvSpPr>
        <p:spPr>
          <a:xfrm>
            <a:off x="1403656" y="4400372"/>
            <a:ext cx="9995627" cy="187163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 defTabSz="1218804"/>
            <a:endParaRPr lang="zh-CN" altLang="en-US" sz="2399">
              <a:solidFill>
                <a:prstClr val="white"/>
              </a:solidFill>
              <a:latin typeface="Yeseva One" panose="00000500000000000000" pitchFamily="2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30656" y="4631110"/>
            <a:ext cx="140613" cy="14371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 defTabSz="1218804"/>
            <a:endParaRPr lang="zh-CN" altLang="en-US" sz="2399">
              <a:solidFill>
                <a:prstClr val="white"/>
              </a:solidFill>
              <a:latin typeface="Yeseva One" panose="00000500000000000000" pitchFamily="2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322472" y="4631110"/>
            <a:ext cx="140613" cy="14371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 defTabSz="1218804"/>
            <a:endParaRPr lang="zh-CN" altLang="en-US" sz="2399">
              <a:solidFill>
                <a:prstClr val="white"/>
              </a:solidFill>
              <a:latin typeface="Yeseva One" panose="00000500000000000000" pitchFamily="2" charset="0"/>
              <a:ea typeface="宋体" panose="0201060003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27272" y="1893571"/>
            <a:ext cx="2526628" cy="2278041"/>
            <a:chOff x="920204" y="1521455"/>
            <a:chExt cx="2527408" cy="2278744"/>
          </a:xfrm>
          <a:solidFill>
            <a:schemeClr val="accent1"/>
          </a:solidFill>
        </p:grpSpPr>
        <p:sp>
          <p:nvSpPr>
            <p:cNvPr id="16" name="Freeform 5"/>
            <p:cNvSpPr/>
            <p:nvPr/>
          </p:nvSpPr>
          <p:spPr bwMode="auto">
            <a:xfrm>
              <a:off x="920204" y="1521455"/>
              <a:ext cx="2527408" cy="227874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noAutofit/>
            </a:bodyPr>
            <a:lstStyle/>
            <a:p>
              <a:pPr algn="ctr" defTabSz="1218804"/>
              <a:endParaRPr lang="zh-CN" altLang="en-US" sz="1466">
                <a:solidFill>
                  <a:prstClr val="white"/>
                </a:solidFill>
                <a:latin typeface="Yeseva One" panose="00000500000000000000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" name="TextBox 3"/>
            <p:cNvSpPr txBox="1"/>
            <p:nvPr/>
          </p:nvSpPr>
          <p:spPr>
            <a:xfrm>
              <a:off x="1426859" y="2286030"/>
              <a:ext cx="1514099" cy="738635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 defTabSz="1218804"/>
              <a:r>
                <a:rPr lang="en-US" altLang="zh-CN" sz="2399" b="1" dirty="0">
                  <a:solidFill>
                    <a:prstClr val="white"/>
                  </a:solidFill>
                  <a:latin typeface="Yeseva One" panose="00000500000000000000" pitchFamily="2" charset="0"/>
                  <a:ea typeface="微软雅黑" panose="020B0503020204020204" pitchFamily="34" charset="-122"/>
                </a:rPr>
                <a:t>Spatial Computing</a:t>
              </a:r>
              <a:endParaRPr lang="zh-CN" altLang="en-US" sz="2399" b="1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090336" y="1893572"/>
            <a:ext cx="2526628" cy="2278041"/>
            <a:chOff x="8785696" y="1521455"/>
            <a:chExt cx="2527408" cy="2278744"/>
          </a:xfrm>
          <a:solidFill>
            <a:schemeClr val="bg1">
              <a:alpha val="37000"/>
            </a:schemeClr>
          </a:solidFill>
        </p:grpSpPr>
        <p:sp>
          <p:nvSpPr>
            <p:cNvPr id="19" name="Freeform 5"/>
            <p:cNvSpPr/>
            <p:nvPr/>
          </p:nvSpPr>
          <p:spPr bwMode="auto">
            <a:xfrm>
              <a:off x="8785696" y="1521455"/>
              <a:ext cx="2527408" cy="227874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noAutofit/>
            </a:bodyPr>
            <a:lstStyle/>
            <a:p>
              <a:pPr algn="ctr" defTabSz="1218804"/>
              <a:endParaRPr lang="zh-CN" altLang="en-US" sz="1466">
                <a:solidFill>
                  <a:prstClr val="white"/>
                </a:solidFill>
                <a:latin typeface="Yeseva One" panose="00000500000000000000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" name="TextBox 3"/>
            <p:cNvSpPr txBox="1"/>
            <p:nvPr/>
          </p:nvSpPr>
          <p:spPr>
            <a:xfrm>
              <a:off x="9375296" y="2327752"/>
              <a:ext cx="1348209" cy="7386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218804"/>
              <a:r>
                <a:rPr lang="en-US" altLang="zh-CN" sz="2399" b="1" dirty="0">
                  <a:solidFill>
                    <a:srgbClr val="02FDFF"/>
                  </a:solidFill>
                  <a:latin typeface="Yeseva One" panose="00000500000000000000" pitchFamily="2" charset="0"/>
                  <a:ea typeface="微软雅黑" panose="020B0503020204020204" pitchFamily="34" charset="-122"/>
                </a:rPr>
                <a:t>Haptic Feedback</a:t>
              </a:r>
              <a:endParaRPr lang="zh-CN" altLang="en-US" sz="2399" b="1" dirty="0">
                <a:solidFill>
                  <a:srgbClr val="02FDFF"/>
                </a:solidFill>
                <a:latin typeface="Yeseva One" panose="00000500000000000000" pitchFamily="2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848294" y="1893571"/>
            <a:ext cx="2526628" cy="2278041"/>
            <a:chOff x="3542035" y="1521455"/>
            <a:chExt cx="2527408" cy="2278744"/>
          </a:xfrm>
          <a:solidFill>
            <a:schemeClr val="bg1">
              <a:alpha val="37000"/>
            </a:schemeClr>
          </a:solidFill>
        </p:grpSpPr>
        <p:sp>
          <p:nvSpPr>
            <p:cNvPr id="22" name="Freeform 5"/>
            <p:cNvSpPr/>
            <p:nvPr/>
          </p:nvSpPr>
          <p:spPr bwMode="auto">
            <a:xfrm>
              <a:off x="3542035" y="1521455"/>
              <a:ext cx="2527408" cy="227874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noAutofit/>
            </a:bodyPr>
            <a:lstStyle/>
            <a:p>
              <a:pPr algn="ctr" defTabSz="1218804"/>
              <a:endParaRPr lang="zh-CN" altLang="en-US" sz="1466">
                <a:solidFill>
                  <a:prstClr val="white"/>
                </a:solidFill>
                <a:latin typeface="Yeseva One" panose="00000500000000000000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3" name="TextBox 3"/>
            <p:cNvSpPr txBox="1"/>
            <p:nvPr/>
          </p:nvSpPr>
          <p:spPr>
            <a:xfrm>
              <a:off x="4064600" y="2327754"/>
              <a:ext cx="1482279" cy="7386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218804"/>
              <a:r>
                <a:rPr lang="en-US" altLang="zh-CN" sz="2399" b="1" dirty="0">
                  <a:solidFill>
                    <a:srgbClr val="02FDFF"/>
                  </a:solidFill>
                  <a:latin typeface="Yeseva One" panose="00000500000000000000" pitchFamily="2" charset="0"/>
                  <a:ea typeface="微软雅黑" panose="020B0503020204020204" pitchFamily="34" charset="-122"/>
                </a:rPr>
                <a:t>Immersive Commerce</a:t>
              </a:r>
              <a:endParaRPr lang="zh-CN" altLang="en-US" sz="2399" b="1" dirty="0">
                <a:solidFill>
                  <a:srgbClr val="02FDFF"/>
                </a:solidFill>
                <a:latin typeface="Yeseva One" panose="00000500000000000000" pitchFamily="2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469317" y="1893573"/>
            <a:ext cx="2526628" cy="2278041"/>
            <a:chOff x="6163866" y="1521455"/>
            <a:chExt cx="2527408" cy="2278744"/>
          </a:xfrm>
          <a:solidFill>
            <a:schemeClr val="accent1"/>
          </a:solidFill>
        </p:grpSpPr>
        <p:sp>
          <p:nvSpPr>
            <p:cNvPr id="25" name="Freeform 5"/>
            <p:cNvSpPr/>
            <p:nvPr/>
          </p:nvSpPr>
          <p:spPr bwMode="auto">
            <a:xfrm>
              <a:off x="6163866" y="1521455"/>
              <a:ext cx="2527408" cy="227874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noAutofit/>
            </a:bodyPr>
            <a:lstStyle/>
            <a:p>
              <a:pPr algn="ctr" defTabSz="1218804"/>
              <a:endParaRPr lang="zh-CN" altLang="en-US" sz="1466">
                <a:solidFill>
                  <a:prstClr val="white"/>
                </a:solidFill>
                <a:latin typeface="Yeseva One" panose="00000500000000000000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" name="TextBox 3"/>
            <p:cNvSpPr txBox="1"/>
            <p:nvPr/>
          </p:nvSpPr>
          <p:spPr>
            <a:xfrm>
              <a:off x="6650465" y="2286028"/>
              <a:ext cx="1511739" cy="738635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 defTabSz="1218804"/>
              <a:r>
                <a:rPr lang="en-US" altLang="zh-CN" sz="2399" b="1" dirty="0">
                  <a:solidFill>
                    <a:prstClr val="white"/>
                  </a:solidFill>
                  <a:latin typeface="Yeseva One" panose="00000500000000000000" pitchFamily="2" charset="0"/>
                  <a:ea typeface="微软雅黑" panose="020B0503020204020204" pitchFamily="34" charset="-122"/>
                </a:rPr>
                <a:t>Emotion Recognition</a:t>
              </a:r>
              <a:endParaRPr lang="zh-CN" altLang="en-US" sz="2399" b="1" dirty="0">
                <a:solidFill>
                  <a:prstClr val="white"/>
                </a:solidFill>
                <a:latin typeface="Yeseva One" panose="00000500000000000000" pitchFamily="2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Freeform 5"/>
          <p:cNvSpPr/>
          <p:nvPr/>
        </p:nvSpPr>
        <p:spPr bwMode="auto">
          <a:xfrm>
            <a:off x="1333973" y="1989777"/>
            <a:ext cx="2313226" cy="208563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noAutofit/>
          </a:bodyPr>
          <a:lstStyle/>
          <a:p>
            <a:pPr algn="ctr" defTabSz="1218804"/>
            <a:endParaRPr lang="zh-CN" altLang="en-US" sz="2399">
              <a:solidFill>
                <a:prstClr val="white"/>
              </a:solidFill>
              <a:latin typeface="Yeseva One" panose="00000500000000000000" pitchFamily="2" charset="0"/>
              <a:ea typeface="宋体" panose="02010600030101010101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>
            <a:off x="3954996" y="1989777"/>
            <a:ext cx="2313226" cy="208563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noAutofit/>
          </a:bodyPr>
          <a:lstStyle/>
          <a:p>
            <a:pPr algn="ctr" defTabSz="1218804"/>
            <a:endParaRPr lang="zh-CN" altLang="en-US" sz="2399">
              <a:solidFill>
                <a:prstClr val="white"/>
              </a:solidFill>
              <a:latin typeface="Yeseva One" panose="00000500000000000000" pitchFamily="2" charset="0"/>
              <a:ea typeface="宋体" panose="02010600030101010101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>
            <a:off x="6576017" y="1989777"/>
            <a:ext cx="2313226" cy="208563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noAutofit/>
          </a:bodyPr>
          <a:lstStyle/>
          <a:p>
            <a:pPr algn="ctr" defTabSz="1218804"/>
            <a:endParaRPr lang="zh-CN" altLang="en-US" sz="2399">
              <a:solidFill>
                <a:prstClr val="white"/>
              </a:solidFill>
              <a:latin typeface="Yeseva One" panose="00000500000000000000" pitchFamily="2" charset="0"/>
              <a:ea typeface="宋体" panose="02010600030101010101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>
            <a:off x="9197038" y="1989777"/>
            <a:ext cx="2313226" cy="208563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noAutofit/>
          </a:bodyPr>
          <a:lstStyle/>
          <a:p>
            <a:pPr algn="ctr" defTabSz="1218804"/>
            <a:endParaRPr lang="zh-CN" altLang="en-US" sz="2399">
              <a:solidFill>
                <a:prstClr val="white"/>
              </a:solidFill>
              <a:latin typeface="Yeseva One" panose="00000500000000000000" pitchFamily="2" charset="0"/>
              <a:ea typeface="宋体" panose="02010600030101010101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353029" y="2948140"/>
            <a:ext cx="873846" cy="168903"/>
            <a:chOff x="3005398" y="2593891"/>
            <a:chExt cx="817496" cy="158010"/>
          </a:xfrm>
        </p:grpSpPr>
        <p:grpSp>
          <p:nvGrpSpPr>
            <p:cNvPr id="32" name="组合 31"/>
            <p:cNvGrpSpPr/>
            <p:nvPr/>
          </p:nvGrpSpPr>
          <p:grpSpPr>
            <a:xfrm rot="5400000">
              <a:off x="3005399" y="2593890"/>
              <a:ext cx="158010" cy="158012"/>
              <a:chOff x="4486616" y="3001075"/>
              <a:chExt cx="274695" cy="274699"/>
            </a:xfrm>
          </p:grpSpPr>
          <p:sp>
            <p:nvSpPr>
              <p:cNvPr id="41" name="椭圆 40"/>
              <p:cNvSpPr/>
              <p:nvPr/>
            </p:nvSpPr>
            <p:spPr>
              <a:xfrm rot="16200000">
                <a:off x="4486614" y="3001077"/>
                <a:ext cx="274699" cy="274695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804"/>
                <a:endParaRPr lang="zh-CN" altLang="en-US" sz="2399">
                  <a:solidFill>
                    <a:prstClr val="white"/>
                  </a:solidFill>
                  <a:latin typeface="Yeseva One" panose="00000500000000000000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 rot="16200000">
                <a:off x="4511585" y="3026055"/>
                <a:ext cx="224753" cy="224751"/>
              </a:xfrm>
              <a:prstGeom prst="ellipse">
                <a:avLst/>
              </a:prstGeom>
              <a:solidFill>
                <a:srgbClr val="EAEAEC"/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804"/>
                <a:endParaRPr lang="zh-CN" altLang="en-US" sz="2399">
                  <a:solidFill>
                    <a:prstClr val="white"/>
                  </a:solidFill>
                  <a:latin typeface="Yeseva One" panose="00000500000000000000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 rot="5400000">
              <a:off x="3664883" y="2593890"/>
              <a:ext cx="158010" cy="158012"/>
              <a:chOff x="4486616" y="3001075"/>
              <a:chExt cx="274695" cy="274699"/>
            </a:xfrm>
          </p:grpSpPr>
          <p:sp>
            <p:nvSpPr>
              <p:cNvPr id="37" name="椭圆 36"/>
              <p:cNvSpPr/>
              <p:nvPr/>
            </p:nvSpPr>
            <p:spPr>
              <a:xfrm rot="16200000">
                <a:off x="4486614" y="3001077"/>
                <a:ext cx="274699" cy="274695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804"/>
                <a:endParaRPr lang="zh-CN" altLang="en-US" sz="2399">
                  <a:solidFill>
                    <a:prstClr val="white"/>
                  </a:solidFill>
                  <a:latin typeface="Yeseva One" panose="00000500000000000000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 rot="16200000">
                <a:off x="4511585" y="3026055"/>
                <a:ext cx="224753" cy="224751"/>
              </a:xfrm>
              <a:prstGeom prst="ellipse">
                <a:avLst/>
              </a:prstGeom>
              <a:solidFill>
                <a:srgbClr val="F0F0F2"/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804"/>
                <a:endParaRPr lang="zh-CN" altLang="en-US" sz="2399">
                  <a:solidFill>
                    <a:prstClr val="white"/>
                  </a:solidFill>
                  <a:latin typeface="Yeseva One" panose="00000500000000000000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 rot="16200000">
              <a:off x="3384091" y="2354714"/>
              <a:ext cx="67821" cy="636364"/>
              <a:chOff x="1235365" y="2098390"/>
              <a:chExt cx="67821" cy="384317"/>
            </a:xfrm>
          </p:grpSpPr>
          <p:sp>
            <p:nvSpPr>
              <p:cNvPr id="35" name="圆角矩形 34"/>
              <p:cNvSpPr/>
              <p:nvPr/>
            </p:nvSpPr>
            <p:spPr>
              <a:xfrm rot="10800000">
                <a:off x="1274386" y="2098391"/>
                <a:ext cx="28800" cy="38431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noFill/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804"/>
                <a:endParaRPr lang="zh-CN" altLang="en-US" sz="2399">
                  <a:solidFill>
                    <a:prstClr val="white"/>
                  </a:solidFill>
                  <a:latin typeface="Yeseva One" panose="00000500000000000000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 rot="10800000">
                <a:off x="1235365" y="2098390"/>
                <a:ext cx="28800" cy="38431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noFill/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804"/>
                <a:endParaRPr lang="zh-CN" altLang="en-US" sz="2399">
                  <a:solidFill>
                    <a:prstClr val="white"/>
                  </a:solidFill>
                  <a:latin typeface="Yeseva One" panose="00000500000000000000" pitchFamily="2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5980325" y="2948140"/>
            <a:ext cx="873846" cy="168903"/>
            <a:chOff x="3005398" y="2593891"/>
            <a:chExt cx="817496" cy="158010"/>
          </a:xfrm>
        </p:grpSpPr>
        <p:grpSp>
          <p:nvGrpSpPr>
            <p:cNvPr id="44" name="组合 43"/>
            <p:cNvGrpSpPr/>
            <p:nvPr/>
          </p:nvGrpSpPr>
          <p:grpSpPr>
            <a:xfrm rot="5400000">
              <a:off x="3005399" y="2593890"/>
              <a:ext cx="158010" cy="158012"/>
              <a:chOff x="4486616" y="3001075"/>
              <a:chExt cx="274695" cy="274699"/>
            </a:xfrm>
          </p:grpSpPr>
          <p:sp>
            <p:nvSpPr>
              <p:cNvPr id="51" name="椭圆 50"/>
              <p:cNvSpPr/>
              <p:nvPr/>
            </p:nvSpPr>
            <p:spPr>
              <a:xfrm rot="16200000">
                <a:off x="4486614" y="3001077"/>
                <a:ext cx="274699" cy="274695"/>
              </a:xfrm>
              <a:prstGeom prst="ellipse">
                <a:avLst/>
              </a:prstGeom>
              <a:solidFill>
                <a:srgbClr val="EDEDED"/>
              </a:soli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804"/>
                <a:endParaRPr lang="zh-CN" altLang="en-US" sz="2399">
                  <a:solidFill>
                    <a:prstClr val="white"/>
                  </a:solidFill>
                  <a:latin typeface="Yeseva One" panose="00000500000000000000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 rot="16200000">
                <a:off x="4511585" y="3026055"/>
                <a:ext cx="224753" cy="224751"/>
              </a:xfrm>
              <a:prstGeom prst="ellipse">
                <a:avLst/>
              </a:prstGeom>
              <a:solidFill>
                <a:srgbClr val="EEEEEE"/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804"/>
                <a:endParaRPr lang="zh-CN" altLang="en-US" sz="2399">
                  <a:solidFill>
                    <a:prstClr val="white"/>
                  </a:solidFill>
                  <a:latin typeface="Yeseva One" panose="00000500000000000000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 rot="5400000">
              <a:off x="3664883" y="2593890"/>
              <a:ext cx="158010" cy="158012"/>
              <a:chOff x="4486616" y="3001075"/>
              <a:chExt cx="274695" cy="274699"/>
            </a:xfrm>
          </p:grpSpPr>
          <p:sp>
            <p:nvSpPr>
              <p:cNvPr id="49" name="椭圆 48"/>
              <p:cNvSpPr/>
              <p:nvPr/>
            </p:nvSpPr>
            <p:spPr>
              <a:xfrm rot="16200000">
                <a:off x="4486614" y="3001077"/>
                <a:ext cx="274699" cy="274695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804"/>
                <a:endParaRPr lang="zh-CN" altLang="en-US" sz="2399">
                  <a:solidFill>
                    <a:prstClr val="white"/>
                  </a:solidFill>
                  <a:latin typeface="Yeseva One" panose="00000500000000000000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 rot="16200000">
                <a:off x="4511585" y="3026055"/>
                <a:ext cx="224753" cy="224751"/>
              </a:xfrm>
              <a:prstGeom prst="ellipse">
                <a:avLst/>
              </a:prstGeom>
              <a:solidFill>
                <a:srgbClr val="EEEEEE"/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804"/>
                <a:endParaRPr lang="zh-CN" altLang="en-US" sz="2399">
                  <a:solidFill>
                    <a:prstClr val="white"/>
                  </a:solidFill>
                  <a:latin typeface="Yeseva One" panose="00000500000000000000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 rot="16200000">
              <a:off x="3384091" y="2354714"/>
              <a:ext cx="67821" cy="636364"/>
              <a:chOff x="1235365" y="2098390"/>
              <a:chExt cx="67821" cy="384317"/>
            </a:xfrm>
          </p:grpSpPr>
          <p:sp>
            <p:nvSpPr>
              <p:cNvPr id="47" name="圆角矩形 46"/>
              <p:cNvSpPr/>
              <p:nvPr/>
            </p:nvSpPr>
            <p:spPr>
              <a:xfrm rot="10800000">
                <a:off x="1274386" y="2098391"/>
                <a:ext cx="28800" cy="38431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noFill/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804"/>
                <a:endParaRPr lang="zh-CN" altLang="en-US" sz="2399">
                  <a:solidFill>
                    <a:prstClr val="white"/>
                  </a:solidFill>
                  <a:latin typeface="Yeseva One" panose="00000500000000000000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0800000">
                <a:off x="1235365" y="2098390"/>
                <a:ext cx="28800" cy="38431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noFill/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804"/>
                <a:endParaRPr lang="zh-CN" altLang="en-US" sz="2399">
                  <a:solidFill>
                    <a:prstClr val="white"/>
                  </a:solidFill>
                  <a:latin typeface="Yeseva One" panose="00000500000000000000" pitchFamily="2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8593689" y="2948140"/>
            <a:ext cx="873846" cy="168903"/>
            <a:chOff x="3005398" y="2593891"/>
            <a:chExt cx="817496" cy="158010"/>
          </a:xfrm>
        </p:grpSpPr>
        <p:grpSp>
          <p:nvGrpSpPr>
            <p:cNvPr id="54" name="组合 53"/>
            <p:cNvGrpSpPr/>
            <p:nvPr/>
          </p:nvGrpSpPr>
          <p:grpSpPr>
            <a:xfrm rot="5400000">
              <a:off x="3005399" y="2593890"/>
              <a:ext cx="158010" cy="158012"/>
              <a:chOff x="4486616" y="3001075"/>
              <a:chExt cx="274695" cy="274699"/>
            </a:xfrm>
          </p:grpSpPr>
          <p:sp>
            <p:nvSpPr>
              <p:cNvPr id="61" name="椭圆 60"/>
              <p:cNvSpPr/>
              <p:nvPr/>
            </p:nvSpPr>
            <p:spPr>
              <a:xfrm rot="16200000">
                <a:off x="4486614" y="3001077"/>
                <a:ext cx="274699" cy="274695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804"/>
                <a:endParaRPr lang="zh-CN" altLang="en-US" sz="2399">
                  <a:solidFill>
                    <a:prstClr val="white"/>
                  </a:solidFill>
                  <a:latin typeface="Yeseva One" panose="00000500000000000000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 rot="16200000">
                <a:off x="4511585" y="3026055"/>
                <a:ext cx="224753" cy="22475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804"/>
                <a:endParaRPr lang="zh-CN" altLang="en-US" sz="2399">
                  <a:solidFill>
                    <a:prstClr val="white"/>
                  </a:solidFill>
                  <a:latin typeface="Yeseva One" panose="00000500000000000000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 rot="5400000">
              <a:off x="3664883" y="2593890"/>
              <a:ext cx="158010" cy="158012"/>
              <a:chOff x="4486616" y="3001075"/>
              <a:chExt cx="274695" cy="274699"/>
            </a:xfrm>
          </p:grpSpPr>
          <p:sp>
            <p:nvSpPr>
              <p:cNvPr id="59" name="椭圆 58"/>
              <p:cNvSpPr/>
              <p:nvPr/>
            </p:nvSpPr>
            <p:spPr>
              <a:xfrm rot="16200000">
                <a:off x="4486614" y="3001077"/>
                <a:ext cx="274699" cy="274695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804"/>
                <a:endParaRPr lang="zh-CN" altLang="en-US" sz="2399">
                  <a:solidFill>
                    <a:prstClr val="white"/>
                  </a:solidFill>
                  <a:latin typeface="Yeseva One" panose="00000500000000000000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椭圆 59"/>
              <p:cNvSpPr/>
              <p:nvPr/>
            </p:nvSpPr>
            <p:spPr>
              <a:xfrm rot="16200000">
                <a:off x="4511585" y="3026055"/>
                <a:ext cx="224753" cy="224751"/>
              </a:xfrm>
              <a:prstGeom prst="ellipse">
                <a:avLst/>
              </a:prstGeom>
              <a:solidFill>
                <a:srgbClr val="F1F1F3"/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804"/>
                <a:endParaRPr lang="zh-CN" altLang="en-US" sz="2399">
                  <a:solidFill>
                    <a:prstClr val="white"/>
                  </a:solidFill>
                  <a:latin typeface="Yeseva One" panose="00000500000000000000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 rot="16200000">
              <a:off x="3384091" y="2354714"/>
              <a:ext cx="67821" cy="636364"/>
              <a:chOff x="1235365" y="2098390"/>
              <a:chExt cx="67821" cy="384317"/>
            </a:xfrm>
          </p:grpSpPr>
          <p:sp>
            <p:nvSpPr>
              <p:cNvPr id="57" name="圆角矩形 56"/>
              <p:cNvSpPr/>
              <p:nvPr/>
            </p:nvSpPr>
            <p:spPr>
              <a:xfrm rot="10800000">
                <a:off x="1274386" y="2098391"/>
                <a:ext cx="28800" cy="38431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noFill/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804"/>
                <a:endParaRPr lang="zh-CN" altLang="en-US" sz="2399">
                  <a:solidFill>
                    <a:prstClr val="white"/>
                  </a:solidFill>
                  <a:latin typeface="Yeseva One" panose="00000500000000000000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 rot="10800000">
                <a:off x="1235365" y="2098390"/>
                <a:ext cx="28800" cy="384316"/>
              </a:xfrm>
              <a:prstGeom prst="roundRect">
                <a:avLst>
                  <a:gd name="adj" fmla="val 50000"/>
                </a:avLst>
              </a:prstGeom>
              <a:solidFill>
                <a:srgbClr val="EEEEEE"/>
              </a:solidFill>
              <a:ln w="9525">
                <a:noFill/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804"/>
                <a:endParaRPr lang="zh-CN" altLang="en-US" sz="2399">
                  <a:solidFill>
                    <a:prstClr val="white"/>
                  </a:solidFill>
                  <a:latin typeface="Yeseva One" panose="00000500000000000000" pitchFamily="2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9EA1ABF-D737-2B0B-902A-981403CB455F}"/>
              </a:ext>
            </a:extLst>
          </p:cNvPr>
          <p:cNvSpPr/>
          <p:nvPr/>
        </p:nvSpPr>
        <p:spPr>
          <a:xfrm>
            <a:off x="0" y="314325"/>
            <a:ext cx="4370698" cy="6688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Hypothesis 2</a:t>
            </a:r>
            <a:endParaRPr lang="en-IN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19190E-AF33-C861-0997-92B0773B1D79}"/>
              </a:ext>
            </a:extLst>
          </p:cNvPr>
          <p:cNvSpPr/>
          <p:nvPr/>
        </p:nvSpPr>
        <p:spPr>
          <a:xfrm>
            <a:off x="0" y="295275"/>
            <a:ext cx="12192000" cy="695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0755DE-0AFC-C8BF-3882-7978C332E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987995"/>
              </p:ext>
            </p:extLst>
          </p:nvPr>
        </p:nvGraphicFramePr>
        <p:xfrm>
          <a:off x="471487" y="1567151"/>
          <a:ext cx="11249025" cy="4839878"/>
        </p:xfrm>
        <a:graphic>
          <a:graphicData uri="http://schemas.openxmlformats.org/drawingml/2006/table">
            <a:tbl>
              <a:tblPr firstRow="1" firstCol="1" bandRow="1"/>
              <a:tblGrid>
                <a:gridCol w="1924051">
                  <a:extLst>
                    <a:ext uri="{9D8B030D-6E8A-4147-A177-3AD203B41FA5}">
                      <a16:colId xmlns:a16="http://schemas.microsoft.com/office/drawing/2014/main" val="3102171568"/>
                    </a:ext>
                  </a:extLst>
                </a:gridCol>
                <a:gridCol w="9324974">
                  <a:extLst>
                    <a:ext uri="{9D8B030D-6E8A-4147-A177-3AD203B41FA5}">
                      <a16:colId xmlns:a16="http://schemas.microsoft.com/office/drawing/2014/main" val="2043792913"/>
                    </a:ext>
                  </a:extLst>
                </a:gridCol>
              </a:tblGrid>
              <a:tr h="145936"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Fields</a:t>
                      </a:r>
                      <a:endParaRPr lang="en-IN" sz="1400" b="1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Use/ Benefits</a:t>
                      </a:r>
                      <a:endParaRPr lang="en-IN" sz="1400" b="1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277428"/>
                  </a:ext>
                </a:extLst>
              </a:tr>
              <a:tr h="451285"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Healthcare</a:t>
                      </a:r>
                      <a:endParaRPr lang="en-IN" sz="1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Training, diagnostics, surgery, and fitness. Foster a deeper understanding of complex concepts, ignite student curiosity, and promote collaborative learning. </a:t>
                      </a:r>
                      <a:endParaRPr lang="en-I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778404"/>
                  </a:ext>
                </a:extLst>
              </a:tr>
              <a:tr h="451285"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Gaming</a:t>
                      </a:r>
                      <a:endParaRPr lang="en-IN" sz="1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Immersive Interaction, smell, touch, physics, movements.</a:t>
                      </a:r>
                      <a:endParaRPr lang="en-I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690939"/>
                  </a:ext>
                </a:extLst>
              </a:tr>
              <a:tr h="298610"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Automotive</a:t>
                      </a:r>
                      <a:endParaRPr lang="en-IN" sz="1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Design, production, sales and marketing</a:t>
                      </a:r>
                      <a:endParaRPr lang="en-I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61958"/>
                  </a:ext>
                </a:extLst>
              </a:tr>
              <a:tr h="604106"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Engineering</a:t>
                      </a:r>
                      <a:endParaRPr lang="en-IN" sz="1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Architecture, Engineering and Construction. Enhance comprehension of intricate processes</a:t>
                      </a:r>
                      <a:endParaRPr lang="en-I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24798"/>
                  </a:ext>
                </a:extLst>
              </a:tr>
              <a:tr h="757005"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Military</a:t>
                      </a:r>
                      <a:endParaRPr lang="en-IN" sz="1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Equipment training, flight training, weapons training etc. Revolutionize the way armed forces personnel access information, plan mission strategy, and conduct critical operations.</a:t>
                      </a:r>
                      <a:endParaRPr lang="en-I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346414"/>
                  </a:ext>
                </a:extLst>
              </a:tr>
              <a:tr h="1061983"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Manufacturing</a:t>
                      </a:r>
                      <a:endParaRPr lang="en-IN" sz="1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Modernize and streamline processes, eliminate costly errors and reduce downtime</a:t>
                      </a:r>
                      <a:endParaRPr lang="en-I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119"/>
                  </a:ext>
                </a:extLst>
              </a:tr>
              <a:tr h="909905"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Entertainment</a:t>
                      </a:r>
                      <a:endParaRPr lang="en-IN" sz="1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Enhance product visualization and the customer experience.</a:t>
                      </a:r>
                      <a:endParaRPr lang="en-I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855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5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8B4969-9DFC-17BB-0CDA-1B3717407A07}"/>
              </a:ext>
            </a:extLst>
          </p:cNvPr>
          <p:cNvSpPr/>
          <p:nvPr/>
        </p:nvSpPr>
        <p:spPr>
          <a:xfrm>
            <a:off x="0" y="276225"/>
            <a:ext cx="4438650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Hypothesis 3</a:t>
            </a:r>
            <a:endParaRPr lang="en-IN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936E0A-5701-5317-5B20-B46D7A67F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53659"/>
              </p:ext>
            </p:extLst>
          </p:nvPr>
        </p:nvGraphicFramePr>
        <p:xfrm>
          <a:off x="447674" y="962026"/>
          <a:ext cx="11344278" cy="5502529"/>
        </p:xfrm>
        <a:graphic>
          <a:graphicData uri="http://schemas.openxmlformats.org/drawingml/2006/table">
            <a:tbl>
              <a:tblPr firstRow="1" bandRow="1"/>
              <a:tblGrid>
                <a:gridCol w="1890713">
                  <a:extLst>
                    <a:ext uri="{9D8B030D-6E8A-4147-A177-3AD203B41FA5}">
                      <a16:colId xmlns:a16="http://schemas.microsoft.com/office/drawing/2014/main" val="1523053643"/>
                    </a:ext>
                  </a:extLst>
                </a:gridCol>
                <a:gridCol w="1890713">
                  <a:extLst>
                    <a:ext uri="{9D8B030D-6E8A-4147-A177-3AD203B41FA5}">
                      <a16:colId xmlns:a16="http://schemas.microsoft.com/office/drawing/2014/main" val="2938009939"/>
                    </a:ext>
                  </a:extLst>
                </a:gridCol>
                <a:gridCol w="1890713">
                  <a:extLst>
                    <a:ext uri="{9D8B030D-6E8A-4147-A177-3AD203B41FA5}">
                      <a16:colId xmlns:a16="http://schemas.microsoft.com/office/drawing/2014/main" val="3841669564"/>
                    </a:ext>
                  </a:extLst>
                </a:gridCol>
                <a:gridCol w="1890713">
                  <a:extLst>
                    <a:ext uri="{9D8B030D-6E8A-4147-A177-3AD203B41FA5}">
                      <a16:colId xmlns:a16="http://schemas.microsoft.com/office/drawing/2014/main" val="1471755129"/>
                    </a:ext>
                  </a:extLst>
                </a:gridCol>
                <a:gridCol w="1890713">
                  <a:extLst>
                    <a:ext uri="{9D8B030D-6E8A-4147-A177-3AD203B41FA5}">
                      <a16:colId xmlns:a16="http://schemas.microsoft.com/office/drawing/2014/main" val="1360911385"/>
                    </a:ext>
                  </a:extLst>
                </a:gridCol>
                <a:gridCol w="1890713">
                  <a:extLst>
                    <a:ext uri="{9D8B030D-6E8A-4147-A177-3AD203B41FA5}">
                      <a16:colId xmlns:a16="http://schemas.microsoft.com/office/drawing/2014/main" val="118824961"/>
                    </a:ext>
                  </a:extLst>
                </a:gridCol>
              </a:tblGrid>
              <a:tr h="472005"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Apple 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ARkit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ARcore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Meta quest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HTC 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Vive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Sony 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Playstation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VR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695546"/>
                  </a:ext>
                </a:extLst>
              </a:tr>
              <a:tr h="269717"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Launched date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June</a:t>
                      </a:r>
                      <a:r>
                        <a:rPr lang="en-IN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en-IN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March 2018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 May 2019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April 2016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 October 2016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567428"/>
                  </a:ext>
                </a:extLst>
              </a:tr>
              <a:tr h="269717"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Developed by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Apple Inc.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Google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Meta platforms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HTC corporation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Sony Group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76864"/>
                  </a:ext>
                </a:extLst>
              </a:tr>
              <a:tr h="269717"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Based 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 (augmented reality)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 (augmented reality)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VR (Virtual Reality)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VR (Virtual Reality)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VR(Virtual Reality)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047449"/>
                  </a:ext>
                </a:extLst>
              </a:tr>
              <a:tr h="2776494"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Features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Device motion tracking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World tracking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Scene understanding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display conveniences 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Motion tracking.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Environmental understanding.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Depth understanding.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Light estimation.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interaction.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Oriented points.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Anchors and trackable.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Augmented Images.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14300" indent="-14033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Boundary, Pass-through and Spatial Anchors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Voice commands and voice dictation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Display settings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Accessibility features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Eye tracking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Motion Tracking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Audio Strap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Wireless Adapter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Facial Tracker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02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804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206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608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009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411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5813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215" algn="l" defTabSz="1218804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5.7 inch OLED panel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1080p resolution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Social Video screen enabled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3D audio effect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360 degree head movement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308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22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104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FDFF"/>
      </a:accent1>
      <a:accent2>
        <a:srgbClr val="3EBCE0"/>
      </a:accent2>
      <a:accent3>
        <a:srgbClr val="02FDFF"/>
      </a:accent3>
      <a:accent4>
        <a:srgbClr val="3EBCE0"/>
      </a:accent4>
      <a:accent5>
        <a:srgbClr val="02FDFF"/>
      </a:accent5>
      <a:accent6>
        <a:srgbClr val="3EBCE0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1169</Words>
  <Application>Microsoft Office PowerPoint</Application>
  <PresentationFormat>Widescreen</PresentationFormat>
  <Paragraphs>171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微软雅黑</vt:lpstr>
      <vt:lpstr>Arial</vt:lpstr>
      <vt:lpstr>Arial Unicode MS</vt:lpstr>
      <vt:lpstr>Calibri</vt:lpstr>
      <vt:lpstr>Glegoo</vt:lpstr>
      <vt:lpstr>Lato Light</vt:lpstr>
      <vt:lpstr>Mission Gothic Regular</vt:lpstr>
      <vt:lpstr>Open Sans</vt:lpstr>
      <vt:lpstr>Symbol</vt:lpstr>
      <vt:lpstr>Times New Roman</vt:lpstr>
      <vt:lpstr>Yeseva One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minz</dc:creator>
  <cp:lastModifiedBy>ashish minz</cp:lastModifiedBy>
  <cp:revision>1</cp:revision>
  <dcterms:created xsi:type="dcterms:W3CDTF">2024-05-03T09:02:30Z</dcterms:created>
  <dcterms:modified xsi:type="dcterms:W3CDTF">2024-05-03T12:00:56Z</dcterms:modified>
</cp:coreProperties>
</file>