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sldIdLst>
    <p:sldId id="374" r:id="rId2"/>
    <p:sldId id="352" r:id="rId3"/>
    <p:sldId id="375" r:id="rId4"/>
    <p:sldId id="372" r:id="rId5"/>
    <p:sldId id="376" r:id="rId6"/>
    <p:sldId id="377" r:id="rId7"/>
    <p:sldId id="350" r:id="rId8"/>
    <p:sldId id="378" r:id="rId9"/>
    <p:sldId id="379" r:id="rId10"/>
    <p:sldId id="380" r:id="rId11"/>
    <p:sldId id="381" r:id="rId12"/>
    <p:sldId id="382" r:id="rId13"/>
    <p:sldId id="3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99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Revenue Comparison</a:t>
            </a:r>
          </a:p>
          <a:p>
            <a:pPr>
              <a:defRPr/>
            </a:pPr>
            <a:r>
              <a:rPr lang="en-IN"/>
              <a:t>(in Billions)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Sheet1!$B$11</c:f>
              <c:strCache>
                <c:ptCount val="1"/>
                <c:pt idx="0">
                  <c:v>2021</c:v>
                </c:pt>
              </c:strCache>
            </c:strRef>
          </c:tx>
          <c:spPr>
            <a:solidFill>
              <a:schemeClr val="accent1"/>
            </a:solidFill>
            <a:ln>
              <a:noFill/>
            </a:ln>
            <a:effectLst/>
          </c:spPr>
          <c:invertIfNegative val="0"/>
          <c:cat>
            <c:strRef>
              <c:f>Sheet1!$C$10:$G$10</c:f>
              <c:strCache>
                <c:ptCount val="5"/>
                <c:pt idx="0">
                  <c:v>US</c:v>
                </c:pt>
                <c:pt idx="1">
                  <c:v>China</c:v>
                </c:pt>
                <c:pt idx="2">
                  <c:v>Japan</c:v>
                </c:pt>
                <c:pt idx="3">
                  <c:v>Germany</c:v>
                </c:pt>
                <c:pt idx="4">
                  <c:v>UK</c:v>
                </c:pt>
              </c:strCache>
            </c:strRef>
          </c:cat>
          <c:val>
            <c:numRef>
              <c:f>Sheet1!$C$11:$G$11</c:f>
              <c:numCache>
                <c:formatCode>General</c:formatCode>
                <c:ptCount val="5"/>
                <c:pt idx="0">
                  <c:v>5.7</c:v>
                </c:pt>
                <c:pt idx="1">
                  <c:v>4.3</c:v>
                </c:pt>
                <c:pt idx="2">
                  <c:v>1.2</c:v>
                </c:pt>
                <c:pt idx="3">
                  <c:v>0.99</c:v>
                </c:pt>
                <c:pt idx="4">
                  <c:v>0.74</c:v>
                </c:pt>
              </c:numCache>
            </c:numRef>
          </c:val>
          <c:extLst>
            <c:ext xmlns:c16="http://schemas.microsoft.com/office/drawing/2014/chart" uri="{C3380CC4-5D6E-409C-BE32-E72D297353CC}">
              <c16:uniqueId val="{00000000-9BE8-482D-BAF7-A0EC5A30CB81}"/>
            </c:ext>
          </c:extLst>
        </c:ser>
        <c:ser>
          <c:idx val="1"/>
          <c:order val="1"/>
          <c:tx>
            <c:strRef>
              <c:f>Sheet1!$B$12</c:f>
              <c:strCache>
                <c:ptCount val="1"/>
                <c:pt idx="0">
                  <c:v>2022</c:v>
                </c:pt>
              </c:strCache>
            </c:strRef>
          </c:tx>
          <c:spPr>
            <a:solidFill>
              <a:schemeClr val="accent2"/>
            </a:solidFill>
            <a:ln>
              <a:noFill/>
            </a:ln>
            <a:effectLst/>
          </c:spPr>
          <c:invertIfNegative val="0"/>
          <c:cat>
            <c:strRef>
              <c:f>Sheet1!$C$10:$G$10</c:f>
              <c:strCache>
                <c:ptCount val="5"/>
                <c:pt idx="0">
                  <c:v>US</c:v>
                </c:pt>
                <c:pt idx="1">
                  <c:v>China</c:v>
                </c:pt>
                <c:pt idx="2">
                  <c:v>Japan</c:v>
                </c:pt>
                <c:pt idx="3">
                  <c:v>Germany</c:v>
                </c:pt>
                <c:pt idx="4">
                  <c:v>UK</c:v>
                </c:pt>
              </c:strCache>
            </c:strRef>
          </c:cat>
          <c:val>
            <c:numRef>
              <c:f>Sheet1!$C$12:$G$12</c:f>
              <c:numCache>
                <c:formatCode>General</c:formatCode>
                <c:ptCount val="5"/>
                <c:pt idx="0">
                  <c:v>7.5</c:v>
                </c:pt>
                <c:pt idx="1">
                  <c:v>5.4</c:v>
                </c:pt>
                <c:pt idx="2">
                  <c:v>1.5</c:v>
                </c:pt>
                <c:pt idx="3">
                  <c:v>1.2</c:v>
                </c:pt>
                <c:pt idx="4">
                  <c:v>0.94</c:v>
                </c:pt>
              </c:numCache>
            </c:numRef>
          </c:val>
          <c:extLst>
            <c:ext xmlns:c16="http://schemas.microsoft.com/office/drawing/2014/chart" uri="{C3380CC4-5D6E-409C-BE32-E72D297353CC}">
              <c16:uniqueId val="{00000001-9BE8-482D-BAF7-A0EC5A30CB81}"/>
            </c:ext>
          </c:extLst>
        </c:ser>
        <c:ser>
          <c:idx val="2"/>
          <c:order val="2"/>
          <c:tx>
            <c:strRef>
              <c:f>Sheet1!$B$13</c:f>
              <c:strCache>
                <c:ptCount val="1"/>
                <c:pt idx="0">
                  <c:v>2023</c:v>
                </c:pt>
              </c:strCache>
            </c:strRef>
          </c:tx>
          <c:spPr>
            <a:solidFill>
              <a:schemeClr val="accent3"/>
            </a:solidFill>
            <a:ln>
              <a:noFill/>
            </a:ln>
            <a:effectLst/>
          </c:spPr>
          <c:invertIfNegative val="0"/>
          <c:cat>
            <c:strRef>
              <c:f>Sheet1!$C$10:$G$10</c:f>
              <c:strCache>
                <c:ptCount val="5"/>
                <c:pt idx="0">
                  <c:v>US</c:v>
                </c:pt>
                <c:pt idx="1">
                  <c:v>China</c:v>
                </c:pt>
                <c:pt idx="2">
                  <c:v>Japan</c:v>
                </c:pt>
                <c:pt idx="3">
                  <c:v>Germany</c:v>
                </c:pt>
                <c:pt idx="4">
                  <c:v>UK</c:v>
                </c:pt>
              </c:strCache>
            </c:strRef>
          </c:cat>
          <c:val>
            <c:numRef>
              <c:f>Sheet1!$C$13:$G$13</c:f>
              <c:numCache>
                <c:formatCode>General</c:formatCode>
                <c:ptCount val="5"/>
                <c:pt idx="0">
                  <c:v>8.5</c:v>
                </c:pt>
                <c:pt idx="1">
                  <c:v>6.6</c:v>
                </c:pt>
                <c:pt idx="2">
                  <c:v>1.8</c:v>
                </c:pt>
                <c:pt idx="3">
                  <c:v>1.5</c:v>
                </c:pt>
                <c:pt idx="4">
                  <c:v>1.1000000000000001</c:v>
                </c:pt>
              </c:numCache>
            </c:numRef>
          </c:val>
          <c:extLst>
            <c:ext xmlns:c16="http://schemas.microsoft.com/office/drawing/2014/chart" uri="{C3380CC4-5D6E-409C-BE32-E72D297353CC}">
              <c16:uniqueId val="{00000002-9BE8-482D-BAF7-A0EC5A30CB81}"/>
            </c:ext>
          </c:extLst>
        </c:ser>
        <c:dLbls>
          <c:showLegendKey val="0"/>
          <c:showVal val="0"/>
          <c:showCatName val="0"/>
          <c:showSerName val="0"/>
          <c:showPercent val="0"/>
          <c:showBubbleSize val="0"/>
        </c:dLbls>
        <c:gapWidth val="219"/>
        <c:overlap val="-27"/>
        <c:axId val="1279979311"/>
        <c:axId val="1279655647"/>
      </c:barChart>
      <c:catAx>
        <c:axId val="1279979311"/>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79655647"/>
        <c:crosses val="autoZero"/>
        <c:auto val="1"/>
        <c:lblAlgn val="ctr"/>
        <c:lblOffset val="100"/>
        <c:noMultiLvlLbl val="0"/>
      </c:catAx>
      <c:valAx>
        <c:axId val="127965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79979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Penetration Comparison</a:t>
            </a:r>
          </a:p>
          <a:p>
            <a:pPr>
              <a:defRPr/>
            </a:pPr>
            <a:r>
              <a:rPr lang="en-IN"/>
              <a:t>(by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Sheet1!$B$24</c:f>
              <c:strCache>
                <c:ptCount val="1"/>
                <c:pt idx="0">
                  <c:v>2021</c:v>
                </c:pt>
              </c:strCache>
            </c:strRef>
          </c:tx>
          <c:spPr>
            <a:solidFill>
              <a:schemeClr val="accent1"/>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Sheet1!$C$24:$G$24</c:f>
              <c:numCache>
                <c:formatCode>General</c:formatCode>
                <c:ptCount val="5"/>
                <c:pt idx="0">
                  <c:v>74.8</c:v>
                </c:pt>
                <c:pt idx="1">
                  <c:v>70.2</c:v>
                </c:pt>
                <c:pt idx="2">
                  <c:v>69.099999999999994</c:v>
                </c:pt>
                <c:pt idx="3">
                  <c:v>67.900000000000006</c:v>
                </c:pt>
                <c:pt idx="4">
                  <c:v>68.3</c:v>
                </c:pt>
              </c:numCache>
            </c:numRef>
          </c:val>
          <c:extLst>
            <c:ext xmlns:c16="http://schemas.microsoft.com/office/drawing/2014/chart" uri="{C3380CC4-5D6E-409C-BE32-E72D297353CC}">
              <c16:uniqueId val="{00000000-4F6C-4E64-A830-9581A6E0BE40}"/>
            </c:ext>
          </c:extLst>
        </c:ser>
        <c:ser>
          <c:idx val="1"/>
          <c:order val="1"/>
          <c:tx>
            <c:strRef>
              <c:f>Sheet1!$B$25</c:f>
              <c:strCache>
                <c:ptCount val="1"/>
                <c:pt idx="0">
                  <c:v>2022</c:v>
                </c:pt>
              </c:strCache>
            </c:strRef>
          </c:tx>
          <c:spPr>
            <a:solidFill>
              <a:schemeClr val="accent2"/>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Sheet1!$C$25:$G$25</c:f>
              <c:numCache>
                <c:formatCode>General</c:formatCode>
                <c:ptCount val="5"/>
                <c:pt idx="0">
                  <c:v>82.2</c:v>
                </c:pt>
                <c:pt idx="1">
                  <c:v>77.3</c:v>
                </c:pt>
                <c:pt idx="2">
                  <c:v>76.099999999999994</c:v>
                </c:pt>
                <c:pt idx="3">
                  <c:v>75.2</c:v>
                </c:pt>
                <c:pt idx="4">
                  <c:v>75.2</c:v>
                </c:pt>
              </c:numCache>
            </c:numRef>
          </c:val>
          <c:extLst>
            <c:ext xmlns:c16="http://schemas.microsoft.com/office/drawing/2014/chart" uri="{C3380CC4-5D6E-409C-BE32-E72D297353CC}">
              <c16:uniqueId val="{00000001-4F6C-4E64-A830-9581A6E0BE40}"/>
            </c:ext>
          </c:extLst>
        </c:ser>
        <c:ser>
          <c:idx val="2"/>
          <c:order val="2"/>
          <c:tx>
            <c:strRef>
              <c:f>Sheet1!$B$26</c:f>
              <c:strCache>
                <c:ptCount val="1"/>
                <c:pt idx="0">
                  <c:v>2023</c:v>
                </c:pt>
              </c:strCache>
            </c:strRef>
          </c:tx>
          <c:spPr>
            <a:solidFill>
              <a:schemeClr val="accent3"/>
            </a:solidFill>
            <a:ln>
              <a:noFill/>
            </a:ln>
            <a:effectLst/>
          </c:spPr>
          <c:invertIfNegative val="0"/>
          <c:cat>
            <c:strRef>
              <c:f>Sheet1!$C$23:$G$23</c:f>
              <c:strCache>
                <c:ptCount val="5"/>
                <c:pt idx="0">
                  <c:v>Norway</c:v>
                </c:pt>
                <c:pt idx="1">
                  <c:v>Sweden</c:v>
                </c:pt>
                <c:pt idx="2">
                  <c:v>Qatar</c:v>
                </c:pt>
                <c:pt idx="3">
                  <c:v>US</c:v>
                </c:pt>
                <c:pt idx="4">
                  <c:v>Denmark</c:v>
                </c:pt>
              </c:strCache>
            </c:strRef>
          </c:cat>
          <c:val>
            <c:numRef>
              <c:f>Sheet1!$C$26:$G$26</c:f>
              <c:numCache>
                <c:formatCode>General</c:formatCode>
                <c:ptCount val="5"/>
                <c:pt idx="0">
                  <c:v>86.8</c:v>
                </c:pt>
                <c:pt idx="1">
                  <c:v>82.1</c:v>
                </c:pt>
                <c:pt idx="2">
                  <c:v>80.5</c:v>
                </c:pt>
                <c:pt idx="3">
                  <c:v>80.5</c:v>
                </c:pt>
                <c:pt idx="4">
                  <c:v>79.8</c:v>
                </c:pt>
              </c:numCache>
            </c:numRef>
          </c:val>
          <c:extLst>
            <c:ext xmlns:c16="http://schemas.microsoft.com/office/drawing/2014/chart" uri="{C3380CC4-5D6E-409C-BE32-E72D297353CC}">
              <c16:uniqueId val="{00000002-4F6C-4E64-A830-9581A6E0BE40}"/>
            </c:ext>
          </c:extLst>
        </c:ser>
        <c:dLbls>
          <c:showLegendKey val="0"/>
          <c:showVal val="0"/>
          <c:showCatName val="0"/>
          <c:showSerName val="0"/>
          <c:showPercent val="0"/>
          <c:showBubbleSize val="0"/>
        </c:dLbls>
        <c:gapWidth val="219"/>
        <c:overlap val="-27"/>
        <c:axId val="811731088"/>
        <c:axId val="838222912"/>
      </c:barChart>
      <c:catAx>
        <c:axId val="81173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38222912"/>
        <c:crosses val="autoZero"/>
        <c:auto val="1"/>
        <c:lblAlgn val="ctr"/>
        <c:lblOffset val="100"/>
        <c:noMultiLvlLbl val="0"/>
      </c:catAx>
      <c:valAx>
        <c:axId val="83822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1173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AR/VR Revenue By Market</a:t>
            </a:r>
          </a:p>
          <a:p>
            <a:pPr>
              <a:defRPr/>
            </a:pPr>
            <a:r>
              <a:rPr lang="en-US"/>
              <a:t>(in Billions)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Sheet1!$C$54</c:f>
              <c:strCache>
                <c:ptCount val="1"/>
                <c:pt idx="0">
                  <c:v>AR/VR Revenue(in Billions)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Sheet1!$B$55:$B$57</c:f>
              <c:numCache>
                <c:formatCode>General</c:formatCode>
                <c:ptCount val="3"/>
                <c:pt idx="0">
                  <c:v>2021</c:v>
                </c:pt>
                <c:pt idx="1">
                  <c:v>2022</c:v>
                </c:pt>
                <c:pt idx="2">
                  <c:v>2023</c:v>
                </c:pt>
              </c:numCache>
            </c:numRef>
          </c:cat>
          <c:val>
            <c:numRef>
              <c:f>Sheet1!$C$55:$C$57</c:f>
              <c:numCache>
                <c:formatCode>General</c:formatCode>
                <c:ptCount val="3"/>
                <c:pt idx="0">
                  <c:v>20.9</c:v>
                </c:pt>
                <c:pt idx="1">
                  <c:v>26</c:v>
                </c:pt>
                <c:pt idx="2">
                  <c:v>32.1</c:v>
                </c:pt>
              </c:numCache>
            </c:numRef>
          </c:val>
          <c:extLst>
            <c:ext xmlns:c16="http://schemas.microsoft.com/office/drawing/2014/chart" uri="{C3380CC4-5D6E-409C-BE32-E72D297353CC}">
              <c16:uniqueId val="{00000000-93BA-4437-8881-F411DC26C87C}"/>
            </c:ext>
          </c:extLst>
        </c:ser>
        <c:dLbls>
          <c:dLblPos val="outEnd"/>
          <c:showLegendKey val="0"/>
          <c:showVal val="1"/>
          <c:showCatName val="0"/>
          <c:showSerName val="0"/>
          <c:showPercent val="0"/>
          <c:showBubbleSize val="0"/>
        </c:dLbls>
        <c:gapWidth val="219"/>
        <c:overlap val="-27"/>
        <c:axId val="152749103"/>
        <c:axId val="63161855"/>
      </c:barChart>
      <c:catAx>
        <c:axId val="152749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3161855"/>
        <c:crosses val="autoZero"/>
        <c:auto val="1"/>
        <c:lblAlgn val="ctr"/>
        <c:lblOffset val="100"/>
        <c:noMultiLvlLbl val="0"/>
      </c:catAx>
      <c:valAx>
        <c:axId val="6316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2749103"/>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AF4C0-8A42-4896-AA44-255ED6E6B09F}"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C1BA2-5DBD-4673-AF63-6852B546497B}" type="slidenum">
              <a:rPr lang="en-IN" smtClean="0"/>
              <a:t>‹#›</a:t>
            </a:fld>
            <a:endParaRPr lang="en-IN"/>
          </a:p>
        </p:txBody>
      </p:sp>
    </p:spTree>
    <p:extLst>
      <p:ext uri="{BB962C8B-B14F-4D97-AF65-F5344CB8AC3E}">
        <p14:creationId xmlns:p14="http://schemas.microsoft.com/office/powerpoint/2010/main" val="101656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C5934F-EAF2-4BA1-98D1-AB7BE00B8F7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2111283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E880875C-51A8-4850-9876-3851E190B219}"/>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597F784E-8111-4008-8E38-C0F9AF977C63}"/>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29677729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9380BFBE-96FB-4A32-9C81-CA9640BF4B4D}"/>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D3E55CED-5E03-42A7-ACFA-2F96CFC102B3}"/>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3918589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1"/>
          </a:xfrm>
        </p:spPr>
        <p:txBody>
          <a:bodyPr anchor="b"/>
          <a:lstStyle>
            <a:lvl1pPr algn="l">
              <a:defRPr sz="2666"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36466264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666"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922203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1122134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94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94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4958830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785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8331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842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3881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2046758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11614881" y="6295870"/>
            <a:ext cx="577121" cy="57712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p>
        </p:txBody>
      </p:sp>
      <p:sp>
        <p:nvSpPr>
          <p:cNvPr id="3" name="TextBox 15"/>
          <p:cNvSpPr txBox="1"/>
          <p:nvPr userDrawn="1"/>
        </p:nvSpPr>
        <p:spPr>
          <a:xfrm>
            <a:off x="11713701" y="6478230"/>
            <a:ext cx="454433" cy="294780"/>
          </a:xfrm>
          <a:prstGeom prst="rect">
            <a:avLst/>
          </a:prstGeom>
          <a:noFill/>
        </p:spPr>
        <p:txBody>
          <a:bodyPr wrap="square" lIns="68538" tIns="34268" rIns="68538" bIns="34268" rtlCol="0">
            <a:spAutoFit/>
          </a:bodyPr>
          <a:lstStyle/>
          <a:p>
            <a:pPr algn="ctr"/>
            <a:fld id="{2EEF1883-7A0E-4F66-9932-E581691AD397}" type="slidenum">
              <a:rPr lang="zh-CN" altLang="en-US" sz="1466" smtClean="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466"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466" b="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649206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2115"/>
            <a:ext cx="12192001" cy="686223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1" y="213635"/>
            <a:ext cx="623055" cy="4319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4" name="文本框 37"/>
          <p:cNvSpPr txBox="1"/>
          <p:nvPr userDrawn="1"/>
        </p:nvSpPr>
        <p:spPr>
          <a:xfrm>
            <a:off x="727261" y="261627"/>
            <a:ext cx="2925754" cy="420542"/>
          </a:xfrm>
          <a:prstGeom prst="rect">
            <a:avLst/>
          </a:prstGeom>
          <a:noFill/>
        </p:spPr>
        <p:txBody>
          <a:bodyPr wrap="none" lIns="91417" tIns="45709" rIns="91417" bIns="45709" rtlCol="0">
            <a:spAutoFit/>
          </a:bodyPr>
          <a:lstStyle/>
          <a:p>
            <a:pPr defTabSz="913256"/>
            <a:r>
              <a:rPr lang="zh-CN" altLang="en-US" sz="2133"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 name="文本框 38"/>
          <p:cNvSpPr txBox="1"/>
          <p:nvPr userDrawn="1"/>
        </p:nvSpPr>
        <p:spPr>
          <a:xfrm>
            <a:off x="3839750" y="405597"/>
            <a:ext cx="2719028" cy="276977"/>
          </a:xfrm>
          <a:prstGeom prst="rect">
            <a:avLst/>
          </a:prstGeom>
          <a:noFill/>
        </p:spPr>
        <p:txBody>
          <a:bodyPr wrap="square" lIns="91417" tIns="45709" rIns="91417" bIns="45709" rtlCol="0">
            <a:spAutoFit/>
          </a:bodyPr>
          <a:lstStyle/>
          <a:p>
            <a:pPr algn="dist" defTabSz="91325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774612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20726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Picture Placeholder 4"/>
          <p:cNvSpPr>
            <a:spLocks noGrp="1"/>
          </p:cNvSpPr>
          <p:nvPr>
            <p:ph type="pic" sz="quarter" idx="14"/>
          </p:nvPr>
        </p:nvSpPr>
        <p:spPr>
          <a:xfrm>
            <a:off x="5334002" y="2150591"/>
            <a:ext cx="6138719" cy="1909400"/>
          </a:xfrm>
        </p:spPr>
        <p:txBody>
          <a:bodyPr>
            <a:normAutofit/>
          </a:bodyPr>
          <a:lstStyle>
            <a:lvl1pPr marL="0" indent="0">
              <a:buNone/>
              <a:defRPr sz="1599">
                <a:solidFill>
                  <a:schemeClr val="tx1">
                    <a:lumMod val="50000"/>
                    <a:lumOff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dirty="0"/>
          </a:p>
        </p:txBody>
      </p:sp>
    </p:spTree>
    <p:extLst>
      <p:ext uri="{BB962C8B-B14F-4D97-AF65-F5344CB8AC3E}">
        <p14:creationId xmlns:p14="http://schemas.microsoft.com/office/powerpoint/2010/main" val="18007212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9" name="Picture Placeholder 4"/>
          <p:cNvSpPr>
            <a:spLocks noGrp="1"/>
          </p:cNvSpPr>
          <p:nvPr>
            <p:ph type="pic" sz="quarter" idx="15"/>
          </p:nvPr>
        </p:nvSpPr>
        <p:spPr>
          <a:xfrm>
            <a:off x="0" y="2221664"/>
            <a:ext cx="6096000" cy="2785765"/>
          </a:xfrm>
        </p:spPr>
        <p:txBody>
          <a:bodyPr>
            <a:normAutofit/>
          </a:bodyPr>
          <a:lstStyle>
            <a:lvl1pPr marL="0" indent="0">
              <a:buNone/>
              <a:defRPr sz="1599">
                <a:solidFill>
                  <a:schemeClr val="tx1">
                    <a:lumMod val="50000"/>
                    <a:lumOff val="50000"/>
                  </a:schemeClr>
                </a:solidFill>
              </a:defRPr>
            </a:lvl1pPr>
          </a:lstStyle>
          <a:p>
            <a:endParaRPr lang="en-US"/>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dirty="0"/>
          </a:p>
        </p:txBody>
      </p:sp>
      <p:sp>
        <p:nvSpPr>
          <p:cNvPr id="8" name="Picture Placeholder 4"/>
          <p:cNvSpPr>
            <a:spLocks noGrp="1"/>
          </p:cNvSpPr>
          <p:nvPr>
            <p:ph type="pic" sz="quarter" idx="14"/>
          </p:nvPr>
        </p:nvSpPr>
        <p:spPr>
          <a:xfrm>
            <a:off x="6096001" y="2221664"/>
            <a:ext cx="6096000" cy="2785765"/>
          </a:xfrm>
        </p:spPr>
        <p:txBody>
          <a:bodyPr>
            <a:normAutofit/>
          </a:bodyPr>
          <a:lstStyle>
            <a:lvl1pPr marL="0" indent="0">
              <a:buNone/>
              <a:defRPr sz="1599">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39612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842000" y="6491818"/>
            <a:ext cx="508000" cy="366183"/>
          </a:xfrm>
          <a:prstGeom prst="rect">
            <a:avLst/>
          </a:prstGeom>
        </p:spPr>
        <p:txBody>
          <a:bodyPr vert="horz" lIns="91440" tIns="45720" rIns="91440" bIns="45720" rtlCol="0" anchor="ctr"/>
          <a:lstStyle>
            <a:lvl1pPr algn="ctr">
              <a:defRPr sz="1333">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609601" y="381002"/>
            <a:ext cx="10972800" cy="1143000"/>
          </a:xfrm>
        </p:spPr>
        <p:txBody>
          <a:bodyPr>
            <a:normAutofit/>
          </a:bodyPr>
          <a:lstStyle>
            <a:lvl1pPr>
              <a:defRPr sz="3732">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743201" y="1168401"/>
            <a:ext cx="6705600" cy="431800"/>
          </a:xfrm>
        </p:spPr>
        <p:txBody>
          <a:bodyPr>
            <a:noAutofit/>
          </a:bodyPr>
          <a:lstStyle>
            <a:lvl1pPr marL="0" indent="0" algn="ctr">
              <a:buFontTx/>
              <a:buNone/>
              <a:defRPr sz="1599" i="0">
                <a:solidFill>
                  <a:srgbClr val="1399EE"/>
                </a:solidFill>
                <a:latin typeface="Glegoo"/>
                <a:cs typeface="Glegoo"/>
              </a:defRPr>
            </a:lvl1pPr>
            <a:lvl2pPr marL="609402" indent="0">
              <a:buFontTx/>
              <a:buNone/>
              <a:defRPr sz="1400">
                <a:latin typeface="Mission Gothic Regular" pitchFamily="50" charset="0"/>
              </a:defRPr>
            </a:lvl2pPr>
            <a:lvl3pPr marL="1218804" indent="0">
              <a:buFontTx/>
              <a:buNone/>
              <a:defRPr sz="1400">
                <a:latin typeface="Mission Gothic Regular" pitchFamily="50" charset="0"/>
              </a:defRPr>
            </a:lvl3pPr>
            <a:lvl4pPr marL="1828206" indent="0">
              <a:buFontTx/>
              <a:buNone/>
              <a:defRPr sz="1400">
                <a:latin typeface="Mission Gothic Regular" pitchFamily="50" charset="0"/>
              </a:defRPr>
            </a:lvl4pPr>
            <a:lvl5pPr marL="2437608" indent="0">
              <a:buFontTx/>
              <a:buNone/>
              <a:defRPr sz="1400">
                <a:latin typeface="Mission Gothic Regular" pitchFamily="50" charset="0"/>
              </a:defRPr>
            </a:lvl5pPr>
          </a:lstStyle>
          <a:p>
            <a:pPr lvl="0"/>
            <a:endParaRPr lang="en-US" dirty="0"/>
          </a:p>
        </p:txBody>
      </p:sp>
    </p:spTree>
    <p:extLst>
      <p:ext uri="{BB962C8B-B14F-4D97-AF65-F5344CB8AC3E}">
        <p14:creationId xmlns:p14="http://schemas.microsoft.com/office/powerpoint/2010/main" val="15712212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6096000" cy="6858000"/>
          </a:xfrm>
        </p:spPr>
        <p:txBody>
          <a:bodyPr/>
          <a:lstStyle/>
          <a:p>
            <a:endParaRPr lang="en-US"/>
          </a:p>
        </p:txBody>
      </p:sp>
      <p:sp>
        <p:nvSpPr>
          <p:cNvPr id="18" name="Text Placeholder 17"/>
          <p:cNvSpPr>
            <a:spLocks noGrp="1"/>
          </p:cNvSpPr>
          <p:nvPr>
            <p:ph type="body" sz="quarter" idx="15"/>
          </p:nvPr>
        </p:nvSpPr>
        <p:spPr>
          <a:xfrm>
            <a:off x="6705600" y="2717800"/>
            <a:ext cx="4673600" cy="1320800"/>
          </a:xfrm>
        </p:spPr>
        <p:txBody>
          <a:bodyPr>
            <a:noAutofit/>
          </a:bodyPr>
          <a:lstStyle>
            <a:lvl1pPr marL="0" indent="0">
              <a:buFontTx/>
              <a:buNone/>
              <a:defRPr sz="1400">
                <a:solidFill>
                  <a:srgbClr val="7F7F7F"/>
                </a:solidFill>
              </a:defRPr>
            </a:lvl1pPr>
            <a:lvl2pPr marL="609402" indent="0">
              <a:buFontTx/>
              <a:buNone/>
              <a:defRPr sz="1466"/>
            </a:lvl2pPr>
            <a:lvl3pPr marL="1218804" indent="0">
              <a:buFontTx/>
              <a:buNone/>
              <a:defRPr sz="1466"/>
            </a:lvl3pPr>
            <a:lvl4pPr marL="1828206" indent="0">
              <a:buFontTx/>
              <a:buNone/>
              <a:defRPr sz="1466"/>
            </a:lvl4pPr>
            <a:lvl5pPr marL="2437608" indent="0">
              <a:buFontTx/>
              <a:buNone/>
              <a:defRPr sz="1466"/>
            </a:lvl5pPr>
          </a:lstStyle>
          <a:p>
            <a:pPr lvl="0"/>
            <a:endParaRPr lang="en-US" dirty="0"/>
          </a:p>
        </p:txBody>
      </p:sp>
      <p:sp>
        <p:nvSpPr>
          <p:cNvPr id="20" name="Content Placeholder 19"/>
          <p:cNvSpPr>
            <a:spLocks noGrp="1"/>
          </p:cNvSpPr>
          <p:nvPr>
            <p:ph sz="quarter" idx="16"/>
          </p:nvPr>
        </p:nvSpPr>
        <p:spPr>
          <a:xfrm>
            <a:off x="7721601" y="4241804"/>
            <a:ext cx="3251200" cy="410633"/>
          </a:xfrm>
          <a:prstGeom prst="rect">
            <a:avLst/>
          </a:prstGeom>
          <a:noFill/>
        </p:spPr>
        <p:txBody>
          <a:bodyPr>
            <a:noAutofit/>
          </a:bodyPr>
          <a:lstStyle>
            <a:lvl1pPr marL="0" indent="0">
              <a:buFontTx/>
              <a:buNone/>
              <a:defRPr sz="1400">
                <a:solidFill>
                  <a:srgbClr val="7F7F7F"/>
                </a:solidFill>
              </a:defRPr>
            </a:lvl1pPr>
            <a:lvl2pPr marL="609402" indent="0">
              <a:buFontTx/>
              <a:buNone/>
              <a:defRPr/>
            </a:lvl2pPr>
            <a:lvl3pPr marL="1218804" indent="0">
              <a:buFontTx/>
              <a:buNone/>
              <a:defRPr/>
            </a:lvl3pPr>
            <a:lvl4pPr marL="1828206" indent="0">
              <a:buFontTx/>
              <a:buNone/>
              <a:defRPr/>
            </a:lvl4pPr>
            <a:lvl5pPr marL="2437608" indent="0">
              <a:buFontTx/>
              <a:buNone/>
              <a:defRPr/>
            </a:lvl5pPr>
          </a:lstStyle>
          <a:p>
            <a:pPr lvl="0"/>
            <a:endParaRPr lang="en-US" dirty="0"/>
          </a:p>
        </p:txBody>
      </p:sp>
      <p:sp>
        <p:nvSpPr>
          <p:cNvPr id="21" name="Content Placeholder 19"/>
          <p:cNvSpPr>
            <a:spLocks noGrp="1"/>
          </p:cNvSpPr>
          <p:nvPr>
            <p:ph sz="quarter" idx="17"/>
          </p:nvPr>
        </p:nvSpPr>
        <p:spPr>
          <a:xfrm>
            <a:off x="7721601" y="4942444"/>
            <a:ext cx="3251200" cy="620159"/>
          </a:xfrm>
          <a:prstGeom prst="rect">
            <a:avLst/>
          </a:prstGeom>
          <a:noFill/>
        </p:spPr>
        <p:txBody>
          <a:bodyPr>
            <a:noAutofit/>
          </a:bodyPr>
          <a:lstStyle>
            <a:lvl1pPr marL="0" indent="0">
              <a:buFontTx/>
              <a:buNone/>
              <a:defRPr sz="1400">
                <a:solidFill>
                  <a:srgbClr val="7F7F7F"/>
                </a:solidFill>
              </a:defRPr>
            </a:lvl1pPr>
            <a:lvl2pPr marL="609402" indent="0">
              <a:buFontTx/>
              <a:buNone/>
              <a:defRPr/>
            </a:lvl2pPr>
            <a:lvl3pPr marL="1218804" indent="0">
              <a:buFontTx/>
              <a:buNone/>
              <a:defRPr/>
            </a:lvl3pPr>
            <a:lvl4pPr marL="1828206" indent="0">
              <a:buFontTx/>
              <a:buNone/>
              <a:defRPr/>
            </a:lvl4pPr>
            <a:lvl5pPr marL="2437608" indent="0">
              <a:buFontTx/>
              <a:buNone/>
              <a:defRPr/>
            </a:lvl5pPr>
          </a:lstStyle>
          <a:p>
            <a:pPr lvl="0"/>
            <a:endParaRPr lang="en-US" dirty="0"/>
          </a:p>
        </p:txBody>
      </p:sp>
      <p:sp>
        <p:nvSpPr>
          <p:cNvPr id="23" name="Text Placeholder 22"/>
          <p:cNvSpPr>
            <a:spLocks noGrp="1"/>
          </p:cNvSpPr>
          <p:nvPr>
            <p:ph type="body" sz="quarter" idx="18"/>
          </p:nvPr>
        </p:nvSpPr>
        <p:spPr>
          <a:xfrm>
            <a:off x="6705600" y="2413005"/>
            <a:ext cx="4673600" cy="476249"/>
          </a:xfrm>
        </p:spPr>
        <p:txBody>
          <a:bodyPr>
            <a:noAutofit/>
          </a:bodyPr>
          <a:lstStyle>
            <a:lvl1pPr marL="0" indent="0">
              <a:buFontTx/>
              <a:buNone/>
              <a:defRPr sz="1599" b="0" i="0">
                <a:solidFill>
                  <a:srgbClr val="1399EE"/>
                </a:solidFill>
                <a:latin typeface="Glegoo"/>
                <a:ea typeface="Calibri" panose="020F0502020204030204"/>
                <a:cs typeface="Glegoo"/>
              </a:defRPr>
            </a:lvl1pPr>
            <a:lvl2pPr marL="609402" indent="0">
              <a:buFontTx/>
              <a:buNone/>
              <a:defRPr sz="1733">
                <a:latin typeface="Open Sans" panose="020B0606030504020204" pitchFamily="34" charset="0"/>
                <a:ea typeface="Open Sans" panose="020B0606030504020204" pitchFamily="34" charset="0"/>
                <a:cs typeface="Open Sans" panose="020B0606030504020204" pitchFamily="34" charset="0"/>
              </a:defRPr>
            </a:lvl2pPr>
            <a:lvl3pPr marL="1218804" indent="0">
              <a:buFontTx/>
              <a:buNone/>
              <a:defRPr sz="1733">
                <a:latin typeface="Open Sans" panose="020B0606030504020204" pitchFamily="34" charset="0"/>
                <a:ea typeface="Open Sans" panose="020B0606030504020204" pitchFamily="34" charset="0"/>
                <a:cs typeface="Open Sans" panose="020B0606030504020204" pitchFamily="34" charset="0"/>
              </a:defRPr>
            </a:lvl3pPr>
            <a:lvl4pPr marL="1828206" indent="0">
              <a:buFontTx/>
              <a:buNone/>
              <a:defRPr sz="1733">
                <a:latin typeface="Open Sans" panose="020B0606030504020204" pitchFamily="34" charset="0"/>
                <a:ea typeface="Open Sans" panose="020B0606030504020204" pitchFamily="34" charset="0"/>
                <a:cs typeface="Open Sans" panose="020B0606030504020204" pitchFamily="34" charset="0"/>
              </a:defRPr>
            </a:lvl4pPr>
            <a:lvl5pPr marL="2437608" indent="0">
              <a:buFontTx/>
              <a:buNone/>
              <a:defRPr sz="1733">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
        <p:nvSpPr>
          <p:cNvPr id="11" name="Title 1"/>
          <p:cNvSpPr>
            <a:spLocks noGrp="1"/>
          </p:cNvSpPr>
          <p:nvPr>
            <p:ph type="title"/>
          </p:nvPr>
        </p:nvSpPr>
        <p:spPr>
          <a:xfrm>
            <a:off x="6807200" y="889002"/>
            <a:ext cx="4775200" cy="1143000"/>
          </a:xfrm>
        </p:spPr>
        <p:txBody>
          <a:bodyPr>
            <a:normAutofit/>
          </a:bodyPr>
          <a:lstStyle>
            <a:lvl1pPr algn="l">
              <a:defRPr sz="3732">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6807202" y="1676400"/>
            <a:ext cx="2918177" cy="431800"/>
          </a:xfrm>
        </p:spPr>
        <p:txBody>
          <a:bodyPr>
            <a:noAutofit/>
          </a:bodyPr>
          <a:lstStyle>
            <a:lvl1pPr marL="0" indent="0" algn="l">
              <a:buFontTx/>
              <a:buNone/>
              <a:defRPr sz="1599" i="0">
                <a:solidFill>
                  <a:srgbClr val="1399EE"/>
                </a:solidFill>
                <a:latin typeface="Glegoo"/>
                <a:cs typeface="Glegoo"/>
              </a:defRPr>
            </a:lvl1pPr>
            <a:lvl2pPr marL="609402" indent="0">
              <a:buFontTx/>
              <a:buNone/>
              <a:defRPr sz="1400">
                <a:latin typeface="Mission Gothic Regular" pitchFamily="50" charset="0"/>
              </a:defRPr>
            </a:lvl2pPr>
            <a:lvl3pPr marL="1218804" indent="0">
              <a:buFontTx/>
              <a:buNone/>
              <a:defRPr sz="1400">
                <a:latin typeface="Mission Gothic Regular" pitchFamily="50" charset="0"/>
              </a:defRPr>
            </a:lvl3pPr>
            <a:lvl4pPr marL="1828206" indent="0">
              <a:buFontTx/>
              <a:buNone/>
              <a:defRPr sz="1400">
                <a:latin typeface="Mission Gothic Regular" pitchFamily="50" charset="0"/>
              </a:defRPr>
            </a:lvl4pPr>
            <a:lvl5pPr marL="2437608" indent="0">
              <a:buFontTx/>
              <a:buNone/>
              <a:defRPr sz="1400">
                <a:latin typeface="Mission Gothic Regular" pitchFamily="50" charset="0"/>
              </a:defRPr>
            </a:lvl5pPr>
          </a:lstStyle>
          <a:p>
            <a:pPr lvl="0"/>
            <a:endParaRPr lang="en-US" dirty="0"/>
          </a:p>
        </p:txBody>
      </p:sp>
    </p:spTree>
    <p:extLst>
      <p:ext uri="{BB962C8B-B14F-4D97-AF65-F5344CB8AC3E}">
        <p14:creationId xmlns:p14="http://schemas.microsoft.com/office/powerpoint/2010/main" val="16968719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9865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2"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35396656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880652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13785930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2504881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40314689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7" y="0"/>
            <a:ext cx="12184933" cy="6858000"/>
          </a:xfrm>
          <a:prstGeom prst="rect">
            <a:avLst/>
          </a:prstGeom>
        </p:spPr>
      </p:pic>
      <p:sp>
        <p:nvSpPr>
          <p:cNvPr id="5" name="矩形 4"/>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6" name="文本框 37"/>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31598902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t>2024/5/3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t>‹#›</a:t>
            </a:fld>
            <a:endParaRPr lang="zh-CN" altLang="en-US"/>
          </a:p>
        </p:txBody>
      </p:sp>
      <p:sp>
        <p:nvSpPr>
          <p:cNvPr id="8" name="矩形 7">
            <a:extLst>
              <a:ext uri="{FF2B5EF4-FFF2-40B4-BE49-F238E27FC236}">
                <a16:creationId xmlns:a16="http://schemas.microsoft.com/office/drawing/2014/main" id="{5376E1E0-D430-49C9-B7F5-239F0E5FA789}"/>
              </a:ext>
            </a:extLst>
          </p:cNvPr>
          <p:cNvSpPr/>
          <p:nvPr userDrawn="1"/>
        </p:nvSpPr>
        <p:spPr>
          <a:xfrm>
            <a:off x="1" y="309617"/>
            <a:ext cx="287355" cy="671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9" rIns="91417" bIns="45709" rtlCol="0" anchor="ctr"/>
          <a:lstStyle/>
          <a:p>
            <a:pPr algn="ctr" defTabSz="913256"/>
            <a:endParaRPr lang="zh-CN" altLang="en-US" sz="1866" dirty="0">
              <a:solidFill>
                <a:srgbClr val="E7E6E6">
                  <a:lumMod val="50000"/>
                </a:srgbClr>
              </a:solidFill>
              <a:cs typeface="+mn-ea"/>
              <a:sym typeface="+mn-lt"/>
            </a:endParaRPr>
          </a:p>
        </p:txBody>
      </p:sp>
      <p:sp>
        <p:nvSpPr>
          <p:cNvPr id="9" name="文本框 37">
            <a:extLst>
              <a:ext uri="{FF2B5EF4-FFF2-40B4-BE49-F238E27FC236}">
                <a16:creationId xmlns:a16="http://schemas.microsoft.com/office/drawing/2014/main" id="{C197CF54-16B8-4486-ABB4-BFCC32BF2EE7}"/>
              </a:ext>
            </a:extLst>
          </p:cNvPr>
          <p:cNvSpPr txBox="1"/>
          <p:nvPr userDrawn="1"/>
        </p:nvSpPr>
        <p:spPr>
          <a:xfrm>
            <a:off x="431371" y="435300"/>
            <a:ext cx="3860800" cy="420542"/>
          </a:xfrm>
          <a:prstGeom prst="rect">
            <a:avLst/>
          </a:prstGeom>
          <a:noFill/>
        </p:spPr>
        <p:txBody>
          <a:bodyPr wrap="square" lIns="91417" tIns="45709" rIns="91417" bIns="45709" rtlCol="0">
            <a:spAutoFit/>
          </a:bodyPr>
          <a:lstStyle/>
          <a:p>
            <a:pPr lvl="0" algn="dist"/>
            <a:r>
              <a:rPr lang="en-US" altLang="zh-CN" sz="2133" baseline="0" dirty="0">
                <a:solidFill>
                  <a:schemeClr val="accent1"/>
                </a:solidFill>
                <a:latin typeface="Yeseva One" panose="00000500000000000000" pitchFamily="2" charset="0"/>
                <a:ea typeface="微软雅黑" panose="020B0503020204020204" pitchFamily="34" charset="-122"/>
              </a:rPr>
              <a:t>Click here to add a title</a:t>
            </a:r>
            <a:endParaRPr lang="zh-CN" altLang="zh-CN" sz="2133" baseline="0" dirty="0">
              <a:solidFill>
                <a:schemeClr val="accent1"/>
              </a:solidFill>
              <a:latin typeface="Yeseva One" panose="00000500000000000000" pitchFamily="2" charset="0"/>
              <a:ea typeface="微软雅黑" panose="020B0503020204020204" pitchFamily="34" charset="-122"/>
            </a:endParaRPr>
          </a:p>
        </p:txBody>
      </p:sp>
    </p:spTree>
    <p:extLst>
      <p:ext uri="{BB962C8B-B14F-4D97-AF65-F5344CB8AC3E}">
        <p14:creationId xmlns:p14="http://schemas.microsoft.com/office/powerpoint/2010/main" val="22190216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F9378248-A63A-4CC1-A050-FA7A832C65BD}" type="datetimeFigureOut">
              <a:rPr lang="zh-CN" altLang="en-US" smtClean="0"/>
              <a:t>2024/5/3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50B4BFE3-3554-44DF-AACC-08A711377ADC}" type="slidenum">
              <a:rPr lang="zh-CN" altLang="en-US" smtClean="0"/>
              <a:t>‹#›</a:t>
            </a:fld>
            <a:endParaRPr lang="zh-CN" altLang="en-US"/>
          </a:p>
        </p:txBody>
      </p:sp>
    </p:spTree>
    <p:extLst>
      <p:ext uri="{BB962C8B-B14F-4D97-AF65-F5344CB8AC3E}">
        <p14:creationId xmlns:p14="http://schemas.microsoft.com/office/powerpoint/2010/main" val="8510569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 y="-1"/>
            <a:ext cx="12181174" cy="6858001"/>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8507" t="47395" r="65743" b="7397"/>
          <a:stretch>
            <a:fillRect/>
          </a:stretch>
        </p:blipFill>
        <p:spPr>
          <a:xfrm>
            <a:off x="6585418" y="2651565"/>
            <a:ext cx="1919621" cy="2975412"/>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3076" t="3646" r="33063" b="75938"/>
          <a:stretch>
            <a:fillRect/>
          </a:stretch>
        </p:blipFill>
        <p:spPr>
          <a:xfrm>
            <a:off x="5088199" y="213635"/>
            <a:ext cx="4127185" cy="1343735"/>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3076" t="25521" r="33063" b="5939"/>
          <a:stretch>
            <a:fillRect/>
          </a:stretch>
        </p:blipFill>
        <p:spPr>
          <a:xfrm>
            <a:off x="6412018" y="1064666"/>
            <a:ext cx="4127185" cy="4511109"/>
          </a:xfrm>
          <a:prstGeom prst="rect">
            <a:avLst/>
          </a:prstGeom>
        </p:spPr>
      </p:pic>
      <p:grpSp>
        <p:nvGrpSpPr>
          <p:cNvPr id="5" name="组合 4">
            <a:extLst>
              <a:ext uri="{FF2B5EF4-FFF2-40B4-BE49-F238E27FC236}">
                <a16:creationId xmlns:a16="http://schemas.microsoft.com/office/drawing/2014/main" id="{80F0D146-BF9E-4B82-B61B-C688524F956F}"/>
              </a:ext>
            </a:extLst>
          </p:cNvPr>
          <p:cNvGrpSpPr/>
          <p:nvPr/>
        </p:nvGrpSpPr>
        <p:grpSpPr>
          <a:xfrm>
            <a:off x="292024" y="1064666"/>
            <a:ext cx="5677556" cy="5070298"/>
            <a:chOff x="-26348" y="921400"/>
            <a:chExt cx="4259482" cy="3803898"/>
          </a:xfrm>
        </p:grpSpPr>
        <p:sp>
          <p:nvSpPr>
            <p:cNvPr id="9" name="文本框 158"/>
            <p:cNvSpPr txBox="1"/>
            <p:nvPr/>
          </p:nvSpPr>
          <p:spPr>
            <a:xfrm>
              <a:off x="-26348" y="921400"/>
              <a:ext cx="4117241" cy="1520360"/>
            </a:xfrm>
            <a:prstGeom prst="rect">
              <a:avLst/>
            </a:prstGeom>
            <a:noFill/>
          </p:spPr>
          <p:txBody>
            <a:bodyPr wrap="square" lIns="86683" tIns="43341" rIns="86683" bIns="43341" rtlCol="0">
              <a:spAutoFit/>
            </a:bodyPr>
            <a:lstStyle/>
            <a:p>
              <a:pPr algn="ctr" defTabSz="1218804"/>
              <a:r>
                <a:rPr kumimoji="0" lang="en-US" sz="5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 </a:t>
              </a:r>
              <a:r>
                <a:rPr kumimoji="0" lang="en-US" sz="36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Statistical Analysis of the Growing Adoption of AR/VR in Real World</a:t>
              </a:r>
              <a:endParaRPr kumimoji="1" lang="zh-CN" altLang="en-US" sz="8797" dirty="0">
                <a:solidFill>
                  <a:schemeClr val="bg1"/>
                </a:solidFill>
                <a:latin typeface="Yeseva One" panose="00000500000000000000" pitchFamily="2" charset="0"/>
                <a:ea typeface="微软雅黑" panose="020B0503020204020204" pitchFamily="34" charset="-122"/>
              </a:endParaRPr>
            </a:p>
          </p:txBody>
        </p:sp>
        <p:sp>
          <p:nvSpPr>
            <p:cNvPr id="11" name="文本框 159"/>
            <p:cNvSpPr txBox="1"/>
            <p:nvPr/>
          </p:nvSpPr>
          <p:spPr>
            <a:xfrm>
              <a:off x="115893" y="2942958"/>
              <a:ext cx="4117241" cy="1782340"/>
            </a:xfrm>
            <a:prstGeom prst="rect">
              <a:avLst/>
            </a:prstGeom>
            <a:noFill/>
          </p:spPr>
          <p:txBody>
            <a:bodyPr wrap="square" lIns="86683" tIns="43341" rIns="86683" bIns="43341" rtlCol="0">
              <a:spAutoFit/>
            </a:bodyPr>
            <a:lstStyle/>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Ankit Alex Minz</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a:t>
              </a: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Dibya Bharat </a:t>
              </a:r>
              <a:r>
                <a:rPr kumimoji="0" lang="en-IN" sz="1600" b="0" i="0" u="none" strike="noStrike" kern="100" cap="none" spc="0" normalizeH="0" baseline="0" noProof="0" dirty="0" err="1">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Khatua</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a:t>
              </a: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Ruchi Sawhney</a:t>
              </a:r>
              <a:r>
                <a:rPr kumimoji="0" lang="en-IN" sz="1600" b="0" i="0" u="none" strike="noStrike" kern="1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 &amp; 2] Scholar, Department of CS/IT, Bosco Technical Training Society, Don Bosco Technical School, Okhla Road, New Delhi-110025</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 Assistant Professor, Department of CS/IT, Bosco Technical Training Society, Don Bosco Technical School, Okhla Road, New Delhi-110025</a:t>
              </a:r>
              <a:endParaRPr kumimoji="0" lang="en-IN" sz="1600" b="0" i="0" u="none" strike="noStrike" kern="1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AA6A1-9028-D348-4C2C-5CB9EAC33C93}"/>
              </a:ext>
            </a:extLst>
          </p:cNvPr>
          <p:cNvSpPr/>
          <p:nvPr/>
        </p:nvSpPr>
        <p:spPr>
          <a:xfrm>
            <a:off x="0" y="304800"/>
            <a:ext cx="43910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Apple Vison Pro: Current AR/VR trend</a:t>
            </a:r>
          </a:p>
        </p:txBody>
      </p:sp>
      <p:sp>
        <p:nvSpPr>
          <p:cNvPr id="3" name="TextBox 2">
            <a:extLst>
              <a:ext uri="{FF2B5EF4-FFF2-40B4-BE49-F238E27FC236}">
                <a16:creationId xmlns:a16="http://schemas.microsoft.com/office/drawing/2014/main" id="{7341AF6C-2D66-51B2-7153-AC9FBA375E71}"/>
              </a:ext>
            </a:extLst>
          </p:cNvPr>
          <p:cNvSpPr txBox="1"/>
          <p:nvPr/>
        </p:nvSpPr>
        <p:spPr>
          <a:xfrm>
            <a:off x="180976" y="1400174"/>
            <a:ext cx="6934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Announced at Apple's Worldwide Developers Conference on June 5, 2023.</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Pre-orders began on January 19, 2024, and it became available for purchase on February 2, 2024.</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Described as a "spatial computer" blending digital and physical media.</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Despite its higher price and shorter battery life, the Vision Pro has exceeded sales expectations.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Initial sales projections of 150,000 to 200,000 units surpassed, with sales exceeding 200,000 units.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Return percentages dropped to 1%, indicating high customer satisfaction.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4384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A0C38-1F91-93AD-6440-EA2B2E722BDE}"/>
              </a:ext>
            </a:extLst>
          </p:cNvPr>
          <p:cNvSpPr/>
          <p:nvPr/>
        </p:nvSpPr>
        <p:spPr>
          <a:xfrm>
            <a:off x="0" y="304800"/>
            <a:ext cx="4276725" cy="695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Conclusion</a:t>
            </a:r>
            <a:endParaRPr lang="en-IN" b="1" dirty="0"/>
          </a:p>
        </p:txBody>
      </p:sp>
      <p:sp>
        <p:nvSpPr>
          <p:cNvPr id="3" name="TextBox 2">
            <a:extLst>
              <a:ext uri="{FF2B5EF4-FFF2-40B4-BE49-F238E27FC236}">
                <a16:creationId xmlns:a16="http://schemas.microsoft.com/office/drawing/2014/main" id="{91922E43-66B5-27F6-6750-50E6F0C1E4DC}"/>
              </a:ext>
            </a:extLst>
          </p:cNvPr>
          <p:cNvSpPr txBox="1"/>
          <p:nvPr/>
        </p:nvSpPr>
        <p:spPr>
          <a:xfrm>
            <a:off x="466724" y="1435090"/>
            <a:ext cx="6715125" cy="2862322"/>
          </a:xfrm>
          <a:prstGeom prst="rect">
            <a:avLst/>
          </a:prstGeom>
          <a:noFill/>
        </p:spPr>
        <p:txBody>
          <a:bodyPr wrap="square" rtlCol="0">
            <a:spAutoFit/>
          </a:bodyPr>
          <a:lstStyle/>
          <a:p>
            <a:r>
              <a:rPr lang="en-US" b="0" i="0" dirty="0">
                <a:solidFill>
                  <a:schemeClr val="bg1"/>
                </a:solidFill>
                <a:effectLst/>
                <a:latin typeface="Söhne"/>
              </a:rPr>
              <a:t>The usage and implementation of AR/VR are projected to continue increasing, driving growth in sales and market size as more implementations are introduced. This expansion is anticipated to have positive impacts on users, companies, and the AR/VR field overall. With advancements in performance from these implementations, we can expect to see more convenient and well-implemented devices entering the commercial AR/VR products market, poised for success. It's important to note that these hypotheses converge and mutually influence each other, highlighting the interconnected nature of the AR/VR ecosystem.</a:t>
            </a:r>
            <a:endParaRPr lang="en-IN" dirty="0">
              <a:solidFill>
                <a:schemeClr val="bg1"/>
              </a:solidFill>
            </a:endParaRPr>
          </a:p>
        </p:txBody>
      </p:sp>
    </p:spTree>
    <p:extLst>
      <p:ext uri="{BB962C8B-B14F-4D97-AF65-F5344CB8AC3E}">
        <p14:creationId xmlns:p14="http://schemas.microsoft.com/office/powerpoint/2010/main" val="6564234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68EBCE-EC08-53B0-9D82-C34BB2C1CDD9}"/>
              </a:ext>
            </a:extLst>
          </p:cNvPr>
          <p:cNvSpPr/>
          <p:nvPr/>
        </p:nvSpPr>
        <p:spPr>
          <a:xfrm>
            <a:off x="0" y="295275"/>
            <a:ext cx="43148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Future Scope</a:t>
            </a:r>
            <a:endParaRPr lang="en-IN" b="1" dirty="0"/>
          </a:p>
        </p:txBody>
      </p:sp>
      <p:pic>
        <p:nvPicPr>
          <p:cNvPr id="3" name="Content Placeholder 3">
            <a:extLst>
              <a:ext uri="{FF2B5EF4-FFF2-40B4-BE49-F238E27FC236}">
                <a16:creationId xmlns:a16="http://schemas.microsoft.com/office/drawing/2014/main" id="{7F858154-5E01-043E-319B-5A8A9C35C7E9}"/>
              </a:ext>
            </a:extLst>
          </p:cNvPr>
          <p:cNvPicPr>
            <a:picLocks noChangeAspect="1"/>
          </p:cNvPicPr>
          <p:nvPr/>
        </p:nvPicPr>
        <p:blipFill>
          <a:blip r:embed="rId2"/>
          <a:stretch>
            <a:fillRect/>
          </a:stretch>
        </p:blipFill>
        <p:spPr>
          <a:xfrm>
            <a:off x="3381375" y="1339766"/>
            <a:ext cx="6172200" cy="4411541"/>
          </a:xfrm>
          <a:prstGeom prst="rect">
            <a:avLst/>
          </a:prstGeom>
        </p:spPr>
      </p:pic>
    </p:spTree>
    <p:extLst>
      <p:ext uri="{BB962C8B-B14F-4D97-AF65-F5344CB8AC3E}">
        <p14:creationId xmlns:p14="http://schemas.microsoft.com/office/powerpoint/2010/main" val="7458681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68C537-A848-4DEA-2808-D67E5E881DBC}"/>
              </a:ext>
            </a:extLst>
          </p:cNvPr>
          <p:cNvSpPr/>
          <p:nvPr/>
        </p:nvSpPr>
        <p:spPr>
          <a:xfrm>
            <a:off x="0" y="295275"/>
            <a:ext cx="12192000"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BBA8C48-6C84-B398-05A3-B0ED4C942AB6}"/>
              </a:ext>
            </a:extLst>
          </p:cNvPr>
          <p:cNvPicPr>
            <a:picLocks noChangeAspect="1"/>
          </p:cNvPicPr>
          <p:nvPr/>
        </p:nvPicPr>
        <p:blipFill>
          <a:blip r:embed="rId2"/>
          <a:stretch>
            <a:fillRect/>
          </a:stretch>
        </p:blipFill>
        <p:spPr>
          <a:xfrm>
            <a:off x="3390900" y="1123950"/>
            <a:ext cx="5715000" cy="5638800"/>
          </a:xfrm>
          <a:prstGeom prst="rect">
            <a:avLst/>
          </a:prstGeom>
        </p:spPr>
      </p:pic>
    </p:spTree>
    <p:extLst>
      <p:ext uri="{BB962C8B-B14F-4D97-AF65-F5344CB8AC3E}">
        <p14:creationId xmlns:p14="http://schemas.microsoft.com/office/powerpoint/2010/main" val="19936954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1"/>
          <p:cNvSpPr/>
          <p:nvPr/>
        </p:nvSpPr>
        <p:spPr bwMode="auto">
          <a:xfrm>
            <a:off x="3683788" y="1264969"/>
            <a:ext cx="4096510" cy="3616231"/>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alpha val="30000"/>
            </a:srgbClr>
          </a:solidFill>
          <a:ln>
            <a:noFill/>
          </a:ln>
          <a:effec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4" name="AutoShape 2"/>
          <p:cNvSpPr/>
          <p:nvPr/>
        </p:nvSpPr>
        <p:spPr bwMode="auto">
          <a:xfrm rot="224277">
            <a:off x="3985600" y="1527505"/>
            <a:ext cx="3371610" cy="2976085"/>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alpha val="63000"/>
            </a:srgbClr>
          </a:solidFill>
          <a:ln>
            <a:noFill/>
          </a:ln>
          <a:effec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5" name="AutoShape 3"/>
          <p:cNvSpPr/>
          <p:nvPr/>
        </p:nvSpPr>
        <p:spPr bwMode="auto">
          <a:xfrm rot="224277">
            <a:off x="4441763" y="1991934"/>
            <a:ext cx="2448948" cy="2160917"/>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nvGrpSpPr>
          <p:cNvPr id="2" name="Group 4"/>
          <p:cNvGrpSpPr/>
          <p:nvPr/>
        </p:nvGrpSpPr>
        <p:grpSpPr bwMode="auto">
          <a:xfrm>
            <a:off x="4549259" y="2838109"/>
            <a:ext cx="2466175" cy="1358154"/>
            <a:chOff x="-1" y="-1"/>
            <a:chExt cx="5682117" cy="3128816"/>
          </a:xfrm>
        </p:grpSpPr>
        <p:sp>
          <p:nvSpPr>
            <p:cNvPr id="28677"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8"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79"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grpSp>
        <p:nvGrpSpPr>
          <p:cNvPr id="3" name="Group 8"/>
          <p:cNvGrpSpPr/>
          <p:nvPr/>
        </p:nvGrpSpPr>
        <p:grpSpPr bwMode="auto">
          <a:xfrm>
            <a:off x="4549259" y="1444126"/>
            <a:ext cx="2466175" cy="1358153"/>
            <a:chOff x="-1" y="-1"/>
            <a:chExt cx="5682116" cy="3128816"/>
          </a:xfrm>
        </p:grpSpPr>
        <p:sp>
          <p:nvSpPr>
            <p:cNvPr id="28681"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82"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83"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defTabSz="1218804">
                <a:lnSpc>
                  <a:spcPct val="120000"/>
                </a:lnSpc>
              </a:pPr>
              <a:endParaRPr lang="zh-CN" altLang="en-US" sz="1706">
                <a:solidFill>
                  <a:prstClr val="black"/>
                </a:solidFill>
                <a:latin typeface="Yeseva One" panose="00000500000000000000" pitchFamily="2" charset="0"/>
                <a:ea typeface="微软雅黑" panose="020B0503020204020204" pitchFamily="34" charset="-122"/>
                <a:sym typeface="Arial" panose="020B0604020202020204" pitchFamily="34" charset="0"/>
              </a:endParaRPr>
            </a:p>
          </p:txBody>
        </p:sp>
      </p:grpSp>
      <p:sp>
        <p:nvSpPr>
          <p:cNvPr id="28685" name="AutoShape 13"/>
          <p:cNvSpPr/>
          <p:nvPr/>
        </p:nvSpPr>
        <p:spPr bwMode="auto">
          <a:xfrm>
            <a:off x="4711188" y="2875320"/>
            <a:ext cx="2185035" cy="41137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6" name="AutoShape 14"/>
          <p:cNvSpPr/>
          <p:nvPr/>
        </p:nvSpPr>
        <p:spPr bwMode="auto">
          <a:xfrm>
            <a:off x="4855895" y="2898747"/>
            <a:ext cx="1871509" cy="3341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7" name="AutoShape 15"/>
          <p:cNvSpPr/>
          <p:nvPr/>
        </p:nvSpPr>
        <p:spPr bwMode="auto">
          <a:xfrm>
            <a:off x="5039872" y="2918730"/>
            <a:ext cx="1507681" cy="26046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8" name="AutoShape 16"/>
          <p:cNvSpPr/>
          <p:nvPr/>
        </p:nvSpPr>
        <p:spPr bwMode="auto">
          <a:xfrm>
            <a:off x="5246592" y="2933201"/>
            <a:ext cx="1094241" cy="21016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89" name="AutoShape 17"/>
          <p:cNvSpPr/>
          <p:nvPr/>
        </p:nvSpPr>
        <p:spPr bwMode="auto">
          <a:xfrm>
            <a:off x="5363046" y="2658953"/>
            <a:ext cx="817924" cy="450650"/>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lIns="0" tIns="0" rIns="0" bIns="0" anchor="ctr"/>
          <a:lstStyle/>
          <a:p>
            <a:pPr defTabSz="1218804">
              <a:lnSpc>
                <a:spcPct val="120000"/>
              </a:lnSpc>
              <a:defRPr/>
            </a:pPr>
            <a:endParaRPr lang="es-ES" sz="3032">
              <a:solidFill>
                <a:prstClr val="black"/>
              </a:solidFill>
              <a:effectLst>
                <a:outerShdw blurRad="38100" dist="38100" dir="2700000" algn="tl">
                  <a:srgbClr val="000000"/>
                </a:outerShdw>
              </a:effectLst>
              <a:latin typeface="Yeseva One" panose="00000500000000000000" pitchFamily="2" charset="0"/>
              <a:ea typeface="微软雅黑" panose="020B0503020204020204" pitchFamily="34" charset="-122"/>
              <a:cs typeface="Gill Sans" charset="0"/>
              <a:sym typeface="Arial" panose="020B0604020202020204" pitchFamily="34" charset="0"/>
            </a:endParaRPr>
          </a:p>
        </p:txBody>
      </p:sp>
      <p:sp>
        <p:nvSpPr>
          <p:cNvPr id="28692" name="Line 20"/>
          <p:cNvSpPr>
            <a:spLocks noChangeShapeType="1"/>
          </p:cNvSpPr>
          <p:nvPr/>
        </p:nvSpPr>
        <p:spPr bwMode="auto">
          <a:xfrm flipH="1" flipV="1">
            <a:off x="3512898" y="2958006"/>
            <a:ext cx="1478052"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3" name="Line 21"/>
          <p:cNvSpPr>
            <a:spLocks noChangeShapeType="1"/>
          </p:cNvSpPr>
          <p:nvPr/>
        </p:nvSpPr>
        <p:spPr bwMode="auto">
          <a:xfrm flipH="1">
            <a:off x="4244690" y="3199871"/>
            <a:ext cx="1176241" cy="117624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4" name="Line 22"/>
          <p:cNvSpPr>
            <a:spLocks noChangeShapeType="1"/>
          </p:cNvSpPr>
          <p:nvPr/>
        </p:nvSpPr>
        <p:spPr bwMode="auto">
          <a:xfrm>
            <a:off x="5810250" y="2802279"/>
            <a:ext cx="2444815"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5" name="Line 23"/>
          <p:cNvSpPr>
            <a:spLocks noChangeShapeType="1"/>
          </p:cNvSpPr>
          <p:nvPr/>
        </p:nvSpPr>
        <p:spPr bwMode="auto">
          <a:xfrm>
            <a:off x="5798535" y="3160594"/>
            <a:ext cx="0" cy="117830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6" name="Line 24"/>
          <p:cNvSpPr>
            <a:spLocks noChangeShapeType="1"/>
          </p:cNvSpPr>
          <p:nvPr/>
        </p:nvSpPr>
        <p:spPr bwMode="auto">
          <a:xfrm>
            <a:off x="6073478" y="3117185"/>
            <a:ext cx="1258927" cy="125892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056">
              <a:defRPr/>
            </a:pPr>
            <a:endParaRPr lang="es-ES" sz="760">
              <a:solidFill>
                <a:srgbClr val="000000"/>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7" name="AutoShape 25"/>
          <p:cNvSpPr/>
          <p:nvPr/>
        </p:nvSpPr>
        <p:spPr bwMode="auto">
          <a:xfrm>
            <a:off x="8381788" y="2957981"/>
            <a:ext cx="3366972" cy="11138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 &amp; VR has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seen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widespread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adoption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across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various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industries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from</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gaming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healthcare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These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adoptions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range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from</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providing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immersive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experiences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for</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customers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practicing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surgery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hospitals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Example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include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OSSOVR,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PokemonGO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Tilt Brush,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Enscape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Toyota’s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TeenDrive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365, and Hyundai Virtual Guide.</a:t>
            </a:r>
          </a:p>
        </p:txBody>
      </p:sp>
      <p:sp>
        <p:nvSpPr>
          <p:cNvPr id="28698" name="AutoShape 26"/>
          <p:cNvSpPr/>
          <p:nvPr/>
        </p:nvSpPr>
        <p:spPr bwMode="auto">
          <a:xfrm>
            <a:off x="8351014" y="2678482"/>
            <a:ext cx="1410458"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6538" tIns="16538" rIns="16538" bIns="16538"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Industry Adoption</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699" name="AutoShape 27"/>
          <p:cNvSpPr/>
          <p:nvPr/>
        </p:nvSpPr>
        <p:spPr bwMode="auto">
          <a:xfrm>
            <a:off x="7498466" y="4482226"/>
            <a:ext cx="2998084" cy="798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Global AR/VR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headset</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shipments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projected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to</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reach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43.5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million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by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2025.</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Annual</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Growth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rate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of</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AR/VR 2024-2028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is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projected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10.77%</a:t>
            </a:r>
          </a:p>
          <a:p>
            <a:pPr defTabSz="863319" eaLnBrk="1">
              <a:lnSpc>
                <a:spcPct val="120000"/>
              </a:lnSpc>
              <a:spcBef>
                <a:spcPts val="740"/>
              </a:spcBef>
            </a:pP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0" name="AutoShape 28"/>
          <p:cNvSpPr/>
          <p:nvPr/>
        </p:nvSpPr>
        <p:spPr bwMode="auto">
          <a:xfrm>
            <a:off x="7492266" y="4188433"/>
            <a:ext cx="2261458"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38" tIns="16538" rIns="16538" bIns="16538"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Increasing Usage and Adoption</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1" name="AutoShape 29"/>
          <p:cNvSpPr/>
          <p:nvPr/>
        </p:nvSpPr>
        <p:spPr bwMode="auto">
          <a:xfrm>
            <a:off x="5073639" y="5195413"/>
            <a:ext cx="2555886" cy="956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863319" eaLnBrk="1">
              <a:lnSpc>
                <a:spcPct val="120000"/>
              </a:lnSpc>
              <a:spcBef>
                <a:spcPts val="740"/>
              </a:spcBef>
            </a:pP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AR/VR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technologies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revolutionize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training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with</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realistic</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simulations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enhance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experiential</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learning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for</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emergency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preparedness</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military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training,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healthcare</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etc.</a:t>
            </a:r>
          </a:p>
          <a:p>
            <a:pPr defTabSz="863319" eaLnBrk="1">
              <a:lnSpc>
                <a:spcPct val="120000"/>
              </a:lnSpc>
              <a:spcBef>
                <a:spcPts val="740"/>
              </a:spcBef>
            </a:pP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They</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are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even</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being</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a:t>
            </a:r>
            <a:r>
              <a:rPr lang="es-ES" altLang="zh-CN" sz="853" b="0" dirty="0" err="1">
                <a:solidFill>
                  <a:prstClr val="white"/>
                </a:solidFill>
                <a:latin typeface="Yeseva One" panose="00000500000000000000" pitchFamily="2" charset="0"/>
                <a:ea typeface="微软雅黑" panose="020B0503020204020204" pitchFamily="34" charset="-122"/>
                <a:sym typeface="Arial" panose="020B0604020202020204" pitchFamily="34" charset="0"/>
              </a:rPr>
              <a:t>used</a:t>
            </a:r>
            <a:r>
              <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rPr>
              <a:t> in pólice training.</a:t>
            </a:r>
          </a:p>
        </p:txBody>
      </p:sp>
      <p:sp>
        <p:nvSpPr>
          <p:cNvPr id="28702" name="AutoShape 30"/>
          <p:cNvSpPr/>
          <p:nvPr/>
        </p:nvSpPr>
        <p:spPr bwMode="auto">
          <a:xfrm>
            <a:off x="5068126" y="4999031"/>
            <a:ext cx="2055328" cy="1626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defTabSz="1218804" eaLnBrk="1">
              <a:lnSpc>
                <a:spcPct val="120000"/>
              </a:lnSpc>
            </a:pPr>
            <a:r>
              <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Education and Skill Training</a:t>
            </a:r>
          </a:p>
        </p:txBody>
      </p:sp>
      <p:sp>
        <p:nvSpPr>
          <p:cNvPr id="28703" name="AutoShape 31"/>
          <p:cNvSpPr/>
          <p:nvPr/>
        </p:nvSpPr>
        <p:spPr bwMode="auto">
          <a:xfrm>
            <a:off x="2038454" y="4540107"/>
            <a:ext cx="2055328" cy="1012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VR creates simulated environments for immersive experiences.</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immerses users in computer-generated environments.</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uses interactive devices like goggles, headsets, gloves or body suits..</a:t>
            </a: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4" name="AutoShape 32"/>
          <p:cNvSpPr/>
          <p:nvPr/>
        </p:nvSpPr>
        <p:spPr bwMode="auto">
          <a:xfrm>
            <a:off x="2033194" y="4293729"/>
            <a:ext cx="2054385"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Virtual Reality</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5" name="AutoShape 33"/>
          <p:cNvSpPr/>
          <p:nvPr/>
        </p:nvSpPr>
        <p:spPr bwMode="auto">
          <a:xfrm>
            <a:off x="1310799" y="3068259"/>
            <a:ext cx="2055328" cy="8719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0" tIns="0" rIns="0" bIns="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AR overlays digital information onto the real world </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 utilizes human senses and combines computer-generated data with reality.</a:t>
            </a:r>
          </a:p>
          <a:p>
            <a:pPr algn="r" defTabSz="863319" eaLnBrk="1">
              <a:lnSpc>
                <a:spcPct val="120000"/>
              </a:lnSpc>
              <a:spcBef>
                <a:spcPts val="740"/>
              </a:spcBef>
            </a:pPr>
            <a:r>
              <a:rPr lang="en-US" altLang="zh-CN" sz="760" b="0" dirty="0">
                <a:solidFill>
                  <a:prstClr val="white"/>
                </a:solidFill>
                <a:latin typeface="Yeseva One" panose="00000500000000000000" pitchFamily="2" charset="0"/>
                <a:ea typeface="微软雅黑" panose="020B0503020204020204" pitchFamily="34" charset="-122"/>
                <a:sym typeface="Arial" panose="020B0604020202020204" pitchFamily="34" charset="0"/>
              </a:rPr>
              <a:t>Its integration of senses has led it to being used in various fields like marketing, shopping etc.</a:t>
            </a:r>
            <a:endParaRPr lang="es-ES" altLang="zh-CN" sz="853" b="0" dirty="0">
              <a:solidFill>
                <a:prstClr val="white"/>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28706" name="AutoShape 34"/>
          <p:cNvSpPr/>
          <p:nvPr/>
        </p:nvSpPr>
        <p:spPr bwMode="auto">
          <a:xfrm>
            <a:off x="1305539" y="2822567"/>
            <a:ext cx="2054385" cy="2619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38" tIns="16538" rIns="16538" bIns="16538"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defTabSz="1218804" eaLnBrk="1">
              <a:lnSpc>
                <a:spcPct val="120000"/>
              </a:lnSpc>
            </a:pPr>
            <a:r>
              <a:rPr lang="en-U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rPr>
              <a:t>Augmented Reality</a:t>
            </a:r>
            <a:endParaRPr lang="es-ES" altLang="zh-CN" sz="1326" b="0" dirty="0">
              <a:solidFill>
                <a:srgbClr val="02FDFF"/>
              </a:solidFill>
              <a:latin typeface="Yeseva One" panose="00000500000000000000" pitchFamily="2" charset="0"/>
              <a:ea typeface="微软雅黑" panose="020B0503020204020204" pitchFamily="34" charset="-122"/>
              <a:sym typeface="Arial" panose="020B0604020202020204" pitchFamily="34" charset="0"/>
            </a:endParaRPr>
          </a:p>
        </p:txBody>
      </p:sp>
      <p:sp>
        <p:nvSpPr>
          <p:cNvPr id="4" name="Rectangle 3">
            <a:extLst>
              <a:ext uri="{FF2B5EF4-FFF2-40B4-BE49-F238E27FC236}">
                <a16:creationId xmlns:a16="http://schemas.microsoft.com/office/drawing/2014/main" id="{C38D3A06-42DC-0F37-2D39-E74091F1A23A}"/>
              </a:ext>
            </a:extLst>
          </p:cNvPr>
          <p:cNvSpPr/>
          <p:nvPr/>
        </p:nvSpPr>
        <p:spPr>
          <a:xfrm>
            <a:off x="0" y="288483"/>
            <a:ext cx="4261282" cy="709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Introduction</a:t>
            </a:r>
            <a:endParaRPr lang="en-IN" sz="28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739095-00DF-6546-4F69-493EA4F237DA}"/>
              </a:ext>
            </a:extLst>
          </p:cNvPr>
          <p:cNvSpPr/>
          <p:nvPr/>
        </p:nvSpPr>
        <p:spPr>
          <a:xfrm>
            <a:off x="0" y="304800"/>
            <a:ext cx="4314825"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Examples and Related Work</a:t>
            </a:r>
            <a:endParaRPr lang="en-IN" sz="2000" b="1" dirty="0">
              <a:solidFill>
                <a:schemeClr val="tx1"/>
              </a:solidFill>
            </a:endParaRPr>
          </a:p>
        </p:txBody>
      </p:sp>
      <p:graphicFrame>
        <p:nvGraphicFramePr>
          <p:cNvPr id="6" name="Table 5">
            <a:extLst>
              <a:ext uri="{FF2B5EF4-FFF2-40B4-BE49-F238E27FC236}">
                <a16:creationId xmlns:a16="http://schemas.microsoft.com/office/drawing/2014/main" id="{89E319E5-9E35-A262-B57F-CC2E2C4433ED}"/>
              </a:ext>
            </a:extLst>
          </p:cNvPr>
          <p:cNvGraphicFramePr>
            <a:graphicFrameLocks noGrp="1"/>
          </p:cNvGraphicFramePr>
          <p:nvPr>
            <p:extLst>
              <p:ext uri="{D42A27DB-BD31-4B8C-83A1-F6EECF244321}">
                <p14:modId xmlns:p14="http://schemas.microsoft.com/office/powerpoint/2010/main" val="2055613599"/>
              </p:ext>
            </p:extLst>
          </p:nvPr>
        </p:nvGraphicFramePr>
        <p:xfrm>
          <a:off x="609600" y="1600200"/>
          <a:ext cx="11245515" cy="4812596"/>
        </p:xfrm>
        <a:graphic>
          <a:graphicData uri="http://schemas.openxmlformats.org/drawingml/2006/table">
            <a:tbl>
              <a:tblPr firstRow="1" firstCol="1" bandRow="1"/>
              <a:tblGrid>
                <a:gridCol w="2810770">
                  <a:extLst>
                    <a:ext uri="{9D8B030D-6E8A-4147-A177-3AD203B41FA5}">
                      <a16:colId xmlns:a16="http://schemas.microsoft.com/office/drawing/2014/main" val="827547879"/>
                    </a:ext>
                  </a:extLst>
                </a:gridCol>
                <a:gridCol w="2810770">
                  <a:extLst>
                    <a:ext uri="{9D8B030D-6E8A-4147-A177-3AD203B41FA5}">
                      <a16:colId xmlns:a16="http://schemas.microsoft.com/office/drawing/2014/main" val="1085800523"/>
                    </a:ext>
                  </a:extLst>
                </a:gridCol>
                <a:gridCol w="2444519">
                  <a:extLst>
                    <a:ext uri="{9D8B030D-6E8A-4147-A177-3AD203B41FA5}">
                      <a16:colId xmlns:a16="http://schemas.microsoft.com/office/drawing/2014/main" val="2073553975"/>
                    </a:ext>
                  </a:extLst>
                </a:gridCol>
                <a:gridCol w="3179456">
                  <a:extLst>
                    <a:ext uri="{9D8B030D-6E8A-4147-A177-3AD203B41FA5}">
                      <a16:colId xmlns:a16="http://schemas.microsoft.com/office/drawing/2014/main" val="2747251835"/>
                    </a:ext>
                  </a:extLst>
                </a:gridCol>
              </a:tblGrid>
              <a:tr h="145936">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Reference</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Subject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Method</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Findings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4114353860"/>
                  </a:ext>
                </a:extLst>
              </a:tr>
              <a:tr h="45128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Abdullah M. Al-Ansi </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AR and VR development in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Analyzing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Adoption of AR and VR in education recent years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33480087"/>
                  </a:ext>
                </a:extLst>
              </a:tr>
              <a:tr h="45128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Dr A Udaya Shankar</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Impact of AR and VR in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Literature Review</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Improvement in teaching and learning experience</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521084578"/>
                  </a:ext>
                </a:extLst>
              </a:tr>
              <a:tr h="298610">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Patrice </a:t>
                      </a:r>
                      <a:r>
                        <a:rPr lang="en-US" sz="1400" kern="100" dirty="0" err="1">
                          <a:effectLst/>
                          <a:latin typeface="Times New Roman" panose="02020603050405020304" pitchFamily="18" charset="0"/>
                          <a:cs typeface="Times New Roman" panose="02020603050405020304" pitchFamily="18" charset="0"/>
                        </a:rPr>
                        <a:t>Labedan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VR in pilot training </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Case Study</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Cardiac activities during training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814827128"/>
                  </a:ext>
                </a:extLst>
              </a:tr>
              <a:tr h="604106">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Zain Hussain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Use of AR and VR for improving knowledge and skills in medical students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Randomized Trials and Pre-test, Post-test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Effectiveness of AR/VR devices for teaching medical students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274720271"/>
                  </a:ext>
                </a:extLst>
              </a:tr>
              <a:tr h="7570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Min-Chai Hsieh</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AR for primary marine wildlife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ADDIE model with Pre and Post test</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Using augmented reality to enhance learning experience of children for marine wildlife education</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930032645"/>
                  </a:ext>
                </a:extLst>
              </a:tr>
              <a:tr h="1061983">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İbrahim </a:t>
                      </a:r>
                      <a:r>
                        <a:rPr lang="en-US" sz="1400" kern="100" dirty="0" err="1">
                          <a:effectLst/>
                          <a:latin typeface="Times New Roman" panose="02020603050405020304" pitchFamily="18" charset="0"/>
                          <a:cs typeface="Times New Roman" panose="02020603050405020304" pitchFamily="18" charset="0"/>
                        </a:rPr>
                        <a:t>Yaşar</a:t>
                      </a:r>
                      <a:r>
                        <a:rPr lang="en-US" sz="1400" kern="100" dirty="0">
                          <a:effectLst/>
                          <a:latin typeface="Times New Roman" panose="02020603050405020304" pitchFamily="18" charset="0"/>
                          <a:cs typeface="Times New Roman" panose="02020603050405020304" pitchFamily="18" charset="0"/>
                        </a:rPr>
                        <a:t> Kazu</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Engagement of AR and VR in higher studies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Data Analysis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VR's adaptability and potential for personalized learning experiences contributing to more efficient and effective learning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573113301"/>
                  </a:ext>
                </a:extLst>
              </a:tr>
              <a:tr h="9099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Jing Zhang</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Trends in the Use of Augmented Reality, Virtual Reality, and Mixed Reality in Surgical Research</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Global Bibliometric and Visualized Analysis</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gn="just">
                        <a:lnSpc>
                          <a:spcPct val="107000"/>
                        </a:lnSpc>
                        <a:spcAft>
                          <a:spcPts val="800"/>
                        </a:spcAft>
                      </a:pPr>
                      <a:r>
                        <a:rPr lang="en-IN" sz="1400" u="none" strike="noStrike" kern="100" dirty="0">
                          <a:effectLst/>
                          <a:latin typeface="Times New Roman" panose="02020603050405020304" pitchFamily="18" charset="0"/>
                          <a:cs typeface="Times New Roman" panose="02020603050405020304" pitchFamily="18" charset="0"/>
                        </a:rPr>
                        <a:t>use of augmented reality (AR), virtual reality (VR), and mixed reality (MR) in surgical research</a:t>
                      </a:r>
                      <a:r>
                        <a:rPr lang="en-US" sz="1400" kern="100" dirty="0">
                          <a:effectLst/>
                          <a:latin typeface="Times New Roman" panose="02020603050405020304" pitchFamily="18" charset="0"/>
                          <a:cs typeface="Times New Roman" panose="02020603050405020304" pitchFamily="18" charset="0"/>
                        </a:rPr>
                        <a:t> increased globally</a:t>
                      </a:r>
                      <a:endParaRPr lang="en-IN" sz="1200" kern="100" dirty="0">
                        <a:effectLst/>
                        <a:latin typeface="Times New Roman" panose="02020603050405020304" pitchFamily="18" charset="0"/>
                        <a:ea typeface="+mn-ea"/>
                        <a:cs typeface="Times New Roman" panose="02020603050405020304" pitchFamily="18" charset="0"/>
                      </a:endParaRPr>
                    </a:p>
                  </a:txBody>
                  <a:tcPr marL="51500" marR="5150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83846023"/>
                  </a:ext>
                </a:extLst>
              </a:tr>
            </a:tbl>
          </a:graphicData>
        </a:graphic>
      </p:graphicFrame>
    </p:spTree>
    <p:extLst>
      <p:ext uri="{BB962C8B-B14F-4D97-AF65-F5344CB8AC3E}">
        <p14:creationId xmlns:p14="http://schemas.microsoft.com/office/powerpoint/2010/main" val="31260543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reeform 6"/>
          <p:cNvSpPr/>
          <p:nvPr/>
        </p:nvSpPr>
        <p:spPr bwMode="auto">
          <a:xfrm>
            <a:off x="3973669" y="3402012"/>
            <a:ext cx="1350019" cy="946151"/>
          </a:xfrm>
          <a:custGeom>
            <a:avLst/>
            <a:gdLst>
              <a:gd name="T0" fmla="*/ 0 w 1432"/>
              <a:gd name="T1" fmla="*/ 2147483646 h 1002"/>
              <a:gd name="T2" fmla="*/ 2147483646 w 1432"/>
              <a:gd name="T3" fmla="*/ 0 h 1002"/>
              <a:gd name="T4" fmla="*/ 2147483646 w 1432"/>
              <a:gd name="T5" fmla="*/ 2147483646 h 1002"/>
              <a:gd name="T6" fmla="*/ 2147483646 w 1432"/>
              <a:gd name="T7" fmla="*/ 2147483646 h 1002"/>
              <a:gd name="T8" fmla="*/ 0 w 1432"/>
              <a:gd name="T9" fmla="*/ 214748364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lumMod val="40000"/>
              <a:lumOff val="6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37" name="Oval 7"/>
          <p:cNvSpPr>
            <a:spLocks noChangeArrowheads="1"/>
          </p:cNvSpPr>
          <p:nvPr/>
        </p:nvSpPr>
        <p:spPr bwMode="auto">
          <a:xfrm>
            <a:off x="2750562" y="2212975"/>
            <a:ext cx="2205082" cy="2206626"/>
          </a:xfrm>
          <a:prstGeom prst="ellipse">
            <a:avLst/>
          </a:prstGeom>
          <a:solidFill>
            <a:schemeClr val="accent1"/>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0" name="TextBox 8"/>
          <p:cNvSpPr txBox="1">
            <a:spLocks noChangeArrowheads="1"/>
          </p:cNvSpPr>
          <p:nvPr/>
        </p:nvSpPr>
        <p:spPr bwMode="auto">
          <a:xfrm>
            <a:off x="3012713" y="3079313"/>
            <a:ext cx="1756928" cy="502521"/>
          </a:xfrm>
          <a:prstGeom prst="rect">
            <a:avLst/>
          </a:prstGeom>
          <a:noFill/>
          <a:ln w="9525">
            <a:noFill/>
            <a:miter lim="800000"/>
          </a:ln>
        </p:spPr>
        <p:txBody>
          <a:bodyPr wrap="square" lIns="91388" tIns="45694" rIns="91388" bIns="45694">
            <a:spAutoFit/>
          </a:bodyPr>
          <a:lstStyle/>
          <a:p>
            <a:pPr algn="ctr" defTabSz="1218804"/>
            <a:r>
              <a:rPr lang="en-US" altLang="zh-CN" sz="2666" dirty="0">
                <a:latin typeface="Yeseva One" panose="00000500000000000000" pitchFamily="2" charset="0"/>
                <a:ea typeface="微软雅黑" panose="020B0503020204020204" pitchFamily="34" charset="-122"/>
              </a:rPr>
              <a:t>Hypothesis</a:t>
            </a:r>
            <a:endParaRPr lang="zh-CN" altLang="en-US" sz="2666" dirty="0">
              <a:latin typeface="Yeseva One" panose="00000500000000000000" pitchFamily="2" charset="0"/>
              <a:ea typeface="微软雅黑" panose="020B0503020204020204" pitchFamily="34" charset="-122"/>
            </a:endParaRPr>
          </a:p>
        </p:txBody>
      </p:sp>
      <p:sp>
        <p:nvSpPr>
          <p:cNvPr id="18442" name="Freeform 9"/>
          <p:cNvSpPr/>
          <p:nvPr/>
        </p:nvSpPr>
        <p:spPr bwMode="auto">
          <a:xfrm>
            <a:off x="6026457" y="1316887"/>
            <a:ext cx="2117832"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2">
              <a:lumMod val="60000"/>
              <a:lumOff val="4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3" name="Freeform 10"/>
          <p:cNvSpPr/>
          <p:nvPr/>
        </p:nvSpPr>
        <p:spPr bwMode="auto">
          <a:xfrm>
            <a:off x="5861473" y="1316889"/>
            <a:ext cx="2282817" cy="42068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2"/>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4" name="Freeform 11"/>
          <p:cNvSpPr/>
          <p:nvPr/>
        </p:nvSpPr>
        <p:spPr bwMode="auto">
          <a:xfrm>
            <a:off x="6026457" y="2879199"/>
            <a:ext cx="2117832" cy="508001"/>
          </a:xfrm>
          <a:custGeom>
            <a:avLst/>
            <a:gdLst>
              <a:gd name="T0" fmla="*/ 0 w 2601"/>
              <a:gd name="T1" fmla="*/ 2147483646 h 626"/>
              <a:gd name="T2" fmla="*/ 2147483646 w 2601"/>
              <a:gd name="T3" fmla="*/ 0 h 626"/>
              <a:gd name="T4" fmla="*/ 2147483646 w 2601"/>
              <a:gd name="T5" fmla="*/ 2147483646 h 626"/>
              <a:gd name="T6" fmla="*/ 2147483646 w 2601"/>
              <a:gd name="T7" fmla="*/ 2147483646 h 626"/>
              <a:gd name="T8" fmla="*/ 0 w 2601"/>
              <a:gd name="T9" fmla="*/ 2147483646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3">
              <a:lumMod val="60000"/>
              <a:lumOff val="40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5" name="Freeform 12"/>
          <p:cNvSpPr/>
          <p:nvPr/>
        </p:nvSpPr>
        <p:spPr bwMode="auto">
          <a:xfrm>
            <a:off x="5861473" y="2879200"/>
            <a:ext cx="2282817"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3"/>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6" name="Freeform 13"/>
          <p:cNvSpPr/>
          <p:nvPr/>
        </p:nvSpPr>
        <p:spPr bwMode="auto">
          <a:xfrm>
            <a:off x="6026457" y="4447601"/>
            <a:ext cx="2117832"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4">
              <a:lumMod val="75000"/>
            </a:schemeClr>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7" name="Freeform 14"/>
          <p:cNvSpPr/>
          <p:nvPr/>
        </p:nvSpPr>
        <p:spPr bwMode="auto">
          <a:xfrm>
            <a:off x="5861473" y="4447600"/>
            <a:ext cx="2282817"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4"/>
          </a:solidFill>
          <a:ln w="9525">
            <a:noFill/>
            <a:round/>
          </a:ln>
        </p:spPr>
        <p:txBody>
          <a:bodyPr lIns="91388" tIns="45694" rIns="91388" bIns="45694"/>
          <a:lstStyle/>
          <a:p>
            <a:pPr defTabSz="1218804"/>
            <a:endParaRPr lang="zh-CN" altLang="en-US" sz="2399">
              <a:solidFill>
                <a:prstClr val="black"/>
              </a:solidFill>
              <a:latin typeface="Yeseva One" panose="00000500000000000000" pitchFamily="2" charset="0"/>
              <a:ea typeface="宋体" panose="02010600030101010101" pitchFamily="2" charset="-122"/>
            </a:endParaRPr>
          </a:p>
        </p:txBody>
      </p:sp>
      <p:sp>
        <p:nvSpPr>
          <p:cNvPr id="18448" name="TextBox 17"/>
          <p:cNvSpPr txBox="1">
            <a:spLocks noChangeArrowheads="1"/>
          </p:cNvSpPr>
          <p:nvPr/>
        </p:nvSpPr>
        <p:spPr bwMode="auto">
          <a:xfrm>
            <a:off x="6096000" y="1393424"/>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1</a:t>
            </a:r>
          </a:p>
        </p:txBody>
      </p:sp>
      <p:sp>
        <p:nvSpPr>
          <p:cNvPr id="18449" name="TextBox 18"/>
          <p:cNvSpPr txBox="1">
            <a:spLocks noChangeArrowheads="1"/>
          </p:cNvSpPr>
          <p:nvPr/>
        </p:nvSpPr>
        <p:spPr bwMode="auto">
          <a:xfrm>
            <a:off x="6096000" y="2977287"/>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2</a:t>
            </a:r>
          </a:p>
        </p:txBody>
      </p:sp>
      <p:sp>
        <p:nvSpPr>
          <p:cNvPr id="18450" name="TextBox 19"/>
          <p:cNvSpPr txBox="1">
            <a:spLocks noChangeArrowheads="1"/>
          </p:cNvSpPr>
          <p:nvPr/>
        </p:nvSpPr>
        <p:spPr bwMode="auto">
          <a:xfrm>
            <a:off x="6096000" y="4550417"/>
            <a:ext cx="1256970" cy="275664"/>
          </a:xfrm>
          <a:prstGeom prst="rect">
            <a:avLst/>
          </a:prstGeom>
          <a:noFill/>
          <a:ln w="9525">
            <a:noFill/>
            <a:miter lim="800000"/>
          </a:ln>
        </p:spPr>
        <p:txBody>
          <a:bodyPr wrap="none" lIns="91388" tIns="45694" rIns="91388" bIns="45694">
            <a:spAutoFit/>
          </a:bodyPr>
          <a:lstStyle/>
          <a:p>
            <a:pPr defTabSz="1218804" fontAlgn="base">
              <a:lnSpc>
                <a:spcPct val="70000"/>
              </a:lnSpc>
              <a:spcBef>
                <a:spcPct val="0"/>
              </a:spcBef>
              <a:spcAft>
                <a:spcPct val="0"/>
              </a:spcAft>
            </a:pPr>
            <a:r>
              <a:rPr lang="en-US" altLang="zh-CN" sz="1599" dirty="0">
                <a:latin typeface="Yeseva One" panose="00000500000000000000" pitchFamily="2" charset="0"/>
                <a:ea typeface="微软雅黑" panose="020B0503020204020204" pitchFamily="34" charset="-122"/>
                <a:cs typeface="Bebas Neue" charset="0"/>
                <a:sym typeface="Bebas Neue" charset="0"/>
              </a:rPr>
              <a:t>Hypothesis 3</a:t>
            </a:r>
          </a:p>
        </p:txBody>
      </p:sp>
      <p:sp>
        <p:nvSpPr>
          <p:cNvPr id="18451" name="TextBox 20"/>
          <p:cNvSpPr txBox="1">
            <a:spLocks noChangeArrowheads="1"/>
          </p:cNvSpPr>
          <p:nvPr/>
        </p:nvSpPr>
        <p:spPr bwMode="auto">
          <a:xfrm>
            <a:off x="5840851" y="1894738"/>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The Usage and Implementation of AR/VR in various fields are still increasing.</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18452" name="TextBox 21"/>
          <p:cNvSpPr txBox="1">
            <a:spLocks noChangeArrowheads="1"/>
          </p:cNvSpPr>
          <p:nvPr/>
        </p:nvSpPr>
        <p:spPr bwMode="auto">
          <a:xfrm>
            <a:off x="5840851" y="3426888"/>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Developing implementation of AR/VR in various fields are still increasing.</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18453" name="TextBox 22"/>
          <p:cNvSpPr txBox="1">
            <a:spLocks noChangeArrowheads="1"/>
          </p:cNvSpPr>
          <p:nvPr/>
        </p:nvSpPr>
        <p:spPr bwMode="auto">
          <a:xfrm>
            <a:off x="5840851" y="5077839"/>
            <a:ext cx="4248073" cy="461612"/>
          </a:xfrm>
          <a:prstGeom prst="rect">
            <a:avLst/>
          </a:prstGeom>
          <a:noFill/>
          <a:ln w="9525">
            <a:noFill/>
            <a:miter lim="800000"/>
          </a:ln>
        </p:spPr>
        <p:txBody>
          <a:bodyPr wrap="square" lIns="91388" tIns="45694" rIns="91388" bIns="45694">
            <a:spAutoFit/>
          </a:bodyPr>
          <a:lstStyle/>
          <a:p>
            <a:pPr defTabSz="1218804"/>
            <a:r>
              <a:rPr lang="en-US" altLang="zh-CN" sz="1200" dirty="0">
                <a:solidFill>
                  <a:prstClr val="white"/>
                </a:solidFill>
                <a:latin typeface="Yeseva One" panose="00000500000000000000" pitchFamily="2" charset="0"/>
                <a:ea typeface="微软雅黑" panose="020B0503020204020204" pitchFamily="34" charset="-122"/>
              </a:rPr>
              <a:t>Common use commercial implementation of AR/VR are becoming increasingly popular.</a:t>
            </a:r>
            <a:endParaRPr lang="zh-CN" altLang="en-US" sz="1200" dirty="0">
              <a:solidFill>
                <a:prstClr val="white"/>
              </a:solidFill>
              <a:latin typeface="Yeseva One" panose="00000500000000000000" pitchFamily="2" charset="0"/>
              <a:ea typeface="微软雅黑" panose="020B0503020204020204" pitchFamily="34" charset="-122"/>
            </a:endParaRPr>
          </a:p>
        </p:txBody>
      </p:sp>
      <p:sp>
        <p:nvSpPr>
          <p:cNvPr id="2" name="Rectangle 1">
            <a:extLst>
              <a:ext uri="{FF2B5EF4-FFF2-40B4-BE49-F238E27FC236}">
                <a16:creationId xmlns:a16="http://schemas.microsoft.com/office/drawing/2014/main" id="{F2DB35E2-B61B-7D7F-1BC0-970AB365371E}"/>
              </a:ext>
            </a:extLst>
          </p:cNvPr>
          <p:cNvSpPr/>
          <p:nvPr/>
        </p:nvSpPr>
        <p:spPr>
          <a:xfrm>
            <a:off x="0" y="314325"/>
            <a:ext cx="12192000" cy="7093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F5371F-6111-1FC9-6CFF-B6AD9EE7F578}"/>
              </a:ext>
            </a:extLst>
          </p:cNvPr>
          <p:cNvSpPr/>
          <p:nvPr/>
        </p:nvSpPr>
        <p:spPr>
          <a:xfrm>
            <a:off x="0" y="295275"/>
            <a:ext cx="5648325"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Information Study</a:t>
            </a:r>
            <a:endParaRPr lang="en-IN" b="1" dirty="0">
              <a:solidFill>
                <a:schemeClr val="tx1"/>
              </a:solidFill>
            </a:endParaRPr>
          </a:p>
        </p:txBody>
      </p:sp>
      <p:sp>
        <p:nvSpPr>
          <p:cNvPr id="5" name="Rectangle 4">
            <a:extLst>
              <a:ext uri="{FF2B5EF4-FFF2-40B4-BE49-F238E27FC236}">
                <a16:creationId xmlns:a16="http://schemas.microsoft.com/office/drawing/2014/main" id="{C9DC2B03-3384-EBBC-F611-470C499EDC1C}"/>
              </a:ext>
            </a:extLst>
          </p:cNvPr>
          <p:cNvSpPr/>
          <p:nvPr/>
        </p:nvSpPr>
        <p:spPr>
          <a:xfrm>
            <a:off x="409575" y="1247775"/>
            <a:ext cx="4791075" cy="742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Hypothesis 1</a:t>
            </a:r>
            <a:endParaRPr lang="en-IN" b="1" dirty="0">
              <a:solidFill>
                <a:schemeClr val="tx1"/>
              </a:solidFill>
            </a:endParaRPr>
          </a:p>
        </p:txBody>
      </p:sp>
      <p:graphicFrame>
        <p:nvGraphicFramePr>
          <p:cNvPr id="9" name="Table 8">
            <a:extLst>
              <a:ext uri="{FF2B5EF4-FFF2-40B4-BE49-F238E27FC236}">
                <a16:creationId xmlns:a16="http://schemas.microsoft.com/office/drawing/2014/main" id="{876EE3E1-C3E1-E657-E78B-E55766FDEBE9}"/>
              </a:ext>
            </a:extLst>
          </p:cNvPr>
          <p:cNvGraphicFramePr>
            <a:graphicFrameLocks noGrp="1"/>
          </p:cNvGraphicFramePr>
          <p:nvPr>
            <p:extLst>
              <p:ext uri="{D42A27DB-BD31-4B8C-83A1-F6EECF244321}">
                <p14:modId xmlns:p14="http://schemas.microsoft.com/office/powerpoint/2010/main" val="456451844"/>
              </p:ext>
            </p:extLst>
          </p:nvPr>
        </p:nvGraphicFramePr>
        <p:xfrm>
          <a:off x="133349" y="2200275"/>
          <a:ext cx="11972926" cy="4472756"/>
        </p:xfrm>
        <a:graphic>
          <a:graphicData uri="http://schemas.openxmlformats.org/drawingml/2006/table">
            <a:tbl>
              <a:tblPr firstRow="1" firstCol="1" bandRow="1"/>
              <a:tblGrid>
                <a:gridCol w="1256091">
                  <a:extLst>
                    <a:ext uri="{9D8B030D-6E8A-4147-A177-3AD203B41FA5}">
                      <a16:colId xmlns:a16="http://schemas.microsoft.com/office/drawing/2014/main" val="2564211876"/>
                    </a:ext>
                  </a:extLst>
                </a:gridCol>
                <a:gridCol w="10716835">
                  <a:extLst>
                    <a:ext uri="{9D8B030D-6E8A-4147-A177-3AD203B41FA5}">
                      <a16:colId xmlns:a16="http://schemas.microsoft.com/office/drawing/2014/main" val="3176765316"/>
                    </a:ext>
                  </a:extLst>
                </a:gridCol>
              </a:tblGrid>
              <a:tr h="436843">
                <a:tc>
                  <a:txBody>
                    <a:bodyPr/>
                    <a:lstStyle/>
                    <a:p>
                      <a:r>
                        <a:rPr lang="en-US" sz="1400" dirty="0">
                          <a:solidFill>
                            <a:schemeClr val="bg1"/>
                          </a:solidFill>
                        </a:rPr>
                        <a:t>Fields</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p>
                      <a:r>
                        <a:rPr lang="en-US" dirty="0">
                          <a:solidFill>
                            <a:schemeClr val="bg1"/>
                          </a:solidFill>
                        </a:rPr>
                        <a:t>Statistics</a:t>
                      </a:r>
                      <a:endParaRPr lang="en-IN" dirty="0">
                        <a:solidFill>
                          <a:schemeClr val="bg1"/>
                        </a:solidFill>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96422205"/>
                  </a:ext>
                </a:extLst>
              </a:tr>
              <a:tr h="291309">
                <a:tc>
                  <a:txBody>
                    <a:bodyPr/>
                    <a:lstStyle/>
                    <a:p>
                      <a:r>
                        <a:rPr lang="en-US" sz="1400" dirty="0">
                          <a:solidFill>
                            <a:schemeClr val="bg1"/>
                          </a:solidFill>
                        </a:rPr>
                        <a:t>Education</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VR in education valued at USD 28.85B in 2024, projected to reach USD 67.02B by 2029. 1 in 5 adults in US experience AR and VR.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704240671"/>
                  </a:ext>
                </a:extLst>
              </a:tr>
              <a:tr h="509124">
                <a:tc>
                  <a:txBody>
                    <a:bodyPr/>
                    <a:lstStyle/>
                    <a:p>
                      <a:r>
                        <a:rPr lang="en-US" sz="1400" dirty="0">
                          <a:solidFill>
                            <a:schemeClr val="bg1"/>
                          </a:solidFill>
                        </a:rPr>
                        <a:t>Healthcare</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srgbClr val="111111"/>
                          </a:solidFill>
                          <a:effectLst/>
                          <a:uLnTx/>
                          <a:uFillTx/>
                          <a:latin typeface="Times New Roman" panose="02020603050405020304" pitchFamily="18" charset="0"/>
                          <a:ea typeface="Calibri" panose="020F0502020204030204" pitchFamily="34" charset="0"/>
                          <a:cs typeface="Times New Roman" panose="02020603050405020304" pitchFamily="18" charset="0"/>
                        </a:rPr>
                        <a:t>AR/VR experienced in healthcare valued at USD 658.2M in 2020, expected to grow to USD 8.5B by 2028 with a CAGR of 18.8% from 2023 to 2030.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218288037"/>
                  </a:ext>
                </a:extLst>
              </a:tr>
              <a:tr h="509124">
                <a:tc>
                  <a:txBody>
                    <a:bodyPr/>
                    <a:lstStyle/>
                    <a:p>
                      <a:r>
                        <a:rPr lang="en-US" sz="1400" dirty="0">
                          <a:solidFill>
                            <a:schemeClr val="bg1"/>
                          </a:solidFill>
                        </a:rPr>
                        <a:t>Gaming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virtual reality (VR) in gaming market size was valued at USD 7.92 billion in 2021 and is projected to reach USD 53.44 billion in 2028, at a CAGR of 31.4% during 2021-2028</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933263415"/>
                  </a:ext>
                </a:extLst>
              </a:tr>
              <a:tr h="509124">
                <a:tc>
                  <a:txBody>
                    <a:bodyPr/>
                    <a:lstStyle/>
                    <a:p>
                      <a:r>
                        <a:rPr lang="en-US" sz="1400" dirty="0">
                          <a:solidFill>
                            <a:schemeClr val="bg1"/>
                          </a:solidFill>
                        </a:rPr>
                        <a:t>Automobile</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global virtual reality in automotive market size was valued at USD 759.3 million in 2019 and is projected to reach USD 14,727.9 million by 2027, exhibiting a CAGR of 45.1% during the forecast period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86568896"/>
                  </a:ext>
                </a:extLst>
              </a:tr>
              <a:tr h="438318">
                <a:tc>
                  <a:txBody>
                    <a:bodyPr/>
                    <a:lstStyle/>
                    <a:p>
                      <a:r>
                        <a:rPr lang="en-US" sz="1400" dirty="0">
                          <a:solidFill>
                            <a:schemeClr val="bg1"/>
                          </a:solidFill>
                        </a:rPr>
                        <a:t>Engineering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engineering and construction sectors’ VR and AR market is projected to reach USD 4.76 billion by 2025.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71353163"/>
                  </a:ext>
                </a:extLst>
              </a:tr>
              <a:tr h="614907">
                <a:tc>
                  <a:txBody>
                    <a:bodyPr/>
                    <a:lstStyle/>
                    <a:p>
                      <a:r>
                        <a:rPr lang="en-US" sz="1400" dirty="0">
                          <a:solidFill>
                            <a:schemeClr val="bg1"/>
                          </a:solidFill>
                        </a:rPr>
                        <a:t>Military</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spending on VR is approximately $6.4 billion in the US, $5.1 billion in the Asia Pacific region, and $3 billion in Europe, Middle East, and Africa combined</a:t>
                      </a:r>
                      <a:endParaRPr lang="en-IN"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586379857"/>
                  </a:ext>
                </a:extLst>
              </a:tr>
              <a:tr h="526850">
                <a:tc>
                  <a:txBody>
                    <a:bodyPr/>
                    <a:lstStyle/>
                    <a:p>
                      <a:r>
                        <a:rPr lang="en-US" sz="1400" dirty="0">
                          <a:solidFill>
                            <a:schemeClr val="bg1"/>
                          </a:solidFill>
                        </a:rPr>
                        <a:t>Manufacturing</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IN" sz="14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global augmented reality &amp; virtual reality in manufacturing market size was valued at USD 8.01 billion in 2022 and is expected to grow at a compound annual growth rate (CAGR) of 28.3% from 2023 to 2030. </a:t>
                      </a:r>
                      <a:endParaRPr kumimoji="0" lang="en-IN" sz="12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61323085"/>
                  </a:ext>
                </a:extLst>
              </a:tr>
              <a:tr h="526850">
                <a:tc>
                  <a:txBody>
                    <a:bodyPr/>
                    <a:lstStyle/>
                    <a:p>
                      <a:r>
                        <a:rPr lang="en-US" sz="1400" dirty="0">
                          <a:solidFill>
                            <a:schemeClr val="bg1"/>
                          </a:solidFill>
                        </a:rPr>
                        <a:t>Entertainment</a:t>
                      </a:r>
                      <a:endParaRPr lang="en-IN" sz="1400" dirty="0">
                        <a:solidFill>
                          <a:schemeClr val="bg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VR/AR usage rates: social media (47%), followed by videogames (40%), live streaming (32%), film and entertainment (31%), advertising (28%), and music (28%). </a:t>
                      </a:r>
                      <a:endParaRPr kumimoji="0" lang="en-IN" sz="1200" b="0" i="0" u="none" strike="noStrike" kern="100" cap="none" spc="0" normalizeH="0" baseline="0" noProof="0" dirty="0">
                        <a:ln>
                          <a:noFill/>
                        </a:ln>
                        <a:solidFill>
                          <a:prstClr val="black"/>
                        </a:solidFill>
                        <a:effectLst/>
                        <a:highlight>
                          <a:srgbClr val="FFFFFF"/>
                        </a:highlight>
                        <a:uLnTx/>
                        <a:uFillTx/>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533320012"/>
                  </a:ext>
                </a:extLst>
              </a:tr>
            </a:tbl>
          </a:graphicData>
        </a:graphic>
      </p:graphicFrame>
    </p:spTree>
    <p:extLst>
      <p:ext uri="{BB962C8B-B14F-4D97-AF65-F5344CB8AC3E}">
        <p14:creationId xmlns:p14="http://schemas.microsoft.com/office/powerpoint/2010/main" val="42091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2A2C83-BC9A-C3D1-981D-6B6C63075499}"/>
              </a:ext>
            </a:extLst>
          </p:cNvPr>
          <p:cNvSpPr/>
          <p:nvPr/>
        </p:nvSpPr>
        <p:spPr>
          <a:xfrm>
            <a:off x="0" y="304800"/>
            <a:ext cx="4276725" cy="676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Content Placeholder 3">
            <a:extLst>
              <a:ext uri="{FF2B5EF4-FFF2-40B4-BE49-F238E27FC236}">
                <a16:creationId xmlns:a16="http://schemas.microsoft.com/office/drawing/2014/main" id="{29614A2D-02D5-D019-F9D0-01AD0CD9209E}"/>
              </a:ext>
            </a:extLst>
          </p:cNvPr>
          <p:cNvGraphicFramePr>
            <a:graphicFrameLocks/>
          </p:cNvGraphicFramePr>
          <p:nvPr>
            <p:extLst>
              <p:ext uri="{D42A27DB-BD31-4B8C-83A1-F6EECF244321}">
                <p14:modId xmlns:p14="http://schemas.microsoft.com/office/powerpoint/2010/main" val="2050742282"/>
              </p:ext>
            </p:extLst>
          </p:nvPr>
        </p:nvGraphicFramePr>
        <p:xfrm>
          <a:off x="133350" y="1071563"/>
          <a:ext cx="4972050" cy="3300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3">
            <a:extLst>
              <a:ext uri="{FF2B5EF4-FFF2-40B4-BE49-F238E27FC236}">
                <a16:creationId xmlns:a16="http://schemas.microsoft.com/office/drawing/2014/main" id="{EC40C491-924A-3EB1-497D-06D75B9ABD54}"/>
              </a:ext>
            </a:extLst>
          </p:cNvPr>
          <p:cNvGraphicFramePr>
            <a:graphicFrameLocks/>
          </p:cNvGraphicFramePr>
          <p:nvPr>
            <p:extLst>
              <p:ext uri="{D42A27DB-BD31-4B8C-83A1-F6EECF244321}">
                <p14:modId xmlns:p14="http://schemas.microsoft.com/office/powerpoint/2010/main" val="4066677781"/>
              </p:ext>
            </p:extLst>
          </p:nvPr>
        </p:nvGraphicFramePr>
        <p:xfrm>
          <a:off x="5934075" y="609603"/>
          <a:ext cx="5553076" cy="3300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a:extLst>
              <a:ext uri="{FF2B5EF4-FFF2-40B4-BE49-F238E27FC236}">
                <a16:creationId xmlns:a16="http://schemas.microsoft.com/office/drawing/2014/main" id="{CE99D8EA-BB0E-9793-078F-DD44719D9623}"/>
              </a:ext>
            </a:extLst>
          </p:cNvPr>
          <p:cNvGraphicFramePr>
            <a:graphicFrameLocks/>
          </p:cNvGraphicFramePr>
          <p:nvPr>
            <p:extLst>
              <p:ext uri="{D42A27DB-BD31-4B8C-83A1-F6EECF244321}">
                <p14:modId xmlns:p14="http://schemas.microsoft.com/office/powerpoint/2010/main" val="1236563189"/>
              </p:ext>
            </p:extLst>
          </p:nvPr>
        </p:nvGraphicFramePr>
        <p:xfrm>
          <a:off x="1485900" y="3914776"/>
          <a:ext cx="9001125" cy="274320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46492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4"/>
          <p:cNvSpPr txBox="1"/>
          <p:nvPr/>
        </p:nvSpPr>
        <p:spPr>
          <a:xfrm>
            <a:off x="2210952" y="4811266"/>
            <a:ext cx="8381044" cy="1079398"/>
          </a:xfrm>
          <a:prstGeom prst="rect">
            <a:avLst/>
          </a:prstGeom>
          <a:noFill/>
        </p:spPr>
        <p:txBody>
          <a:bodyPr wrap="square" lIns="0" tIns="0" rIns="0" bIns="0" rtlCol="0">
            <a:spAutoFit/>
          </a:bodyPr>
          <a:lstStyle/>
          <a:p>
            <a:pPr algn="just" defTabSz="1218804">
              <a:lnSpc>
                <a:spcPct val="150000"/>
              </a:lnSpc>
            </a:pPr>
            <a:r>
              <a:rPr lang="en-US" altLang="zh-CN" sz="1200" dirty="0">
                <a:solidFill>
                  <a:prstClr val="white"/>
                </a:solidFill>
                <a:latin typeface="Yeseva One" panose="00000500000000000000" pitchFamily="2" charset="0"/>
                <a:ea typeface="微软雅黑 Light" panose="020B0502040204020203" pitchFamily="34" charset="-122"/>
              </a:rPr>
              <a:t>AR and VR technologies are continuously reshaping multiple sectors, like education, healthcare, gaming, automotive, engineering, military, manufacturing and entertainment. </a:t>
            </a:r>
          </a:p>
          <a:p>
            <a:pPr algn="just" defTabSz="1218804">
              <a:lnSpc>
                <a:spcPct val="150000"/>
              </a:lnSpc>
            </a:pPr>
            <a:r>
              <a:rPr lang="en-US" altLang="zh-CN" sz="1200" dirty="0">
                <a:solidFill>
                  <a:prstClr val="white"/>
                </a:solidFill>
                <a:latin typeface="Yeseva One" panose="00000500000000000000" pitchFamily="2" charset="0"/>
                <a:ea typeface="微软雅黑 Light" panose="020B0502040204020203" pitchFamily="34" charset="-122"/>
              </a:rPr>
              <a:t>Throughout all fields it can be said that </a:t>
            </a:r>
            <a:r>
              <a:rPr lang="en-US" altLang="zh-CN" sz="1200" dirty="0" err="1">
                <a:solidFill>
                  <a:prstClr val="white"/>
                </a:solidFill>
                <a:latin typeface="Yeseva One" panose="00000500000000000000" pitchFamily="2" charset="0"/>
                <a:ea typeface="微软雅黑 Light" panose="020B0502040204020203" pitchFamily="34" charset="-122"/>
              </a:rPr>
              <a:t>immersiveness</a:t>
            </a:r>
            <a:r>
              <a:rPr lang="en-US" altLang="zh-CN" sz="1200" dirty="0">
                <a:solidFill>
                  <a:prstClr val="white"/>
                </a:solidFill>
                <a:latin typeface="Yeseva One" panose="00000500000000000000" pitchFamily="2" charset="0"/>
                <a:ea typeface="微软雅黑 Light" panose="020B0502040204020203" pitchFamily="34" charset="-122"/>
              </a:rPr>
              <a:t> is the common attraction, as the AR/VR technologies allow the simulation of various things with good accuracy, allowing people to gain experience without experiencing those situations in reality.</a:t>
            </a:r>
          </a:p>
        </p:txBody>
      </p:sp>
      <p:sp>
        <p:nvSpPr>
          <p:cNvPr id="10" name="矩形 9"/>
          <p:cNvSpPr/>
          <p:nvPr/>
        </p:nvSpPr>
        <p:spPr>
          <a:xfrm>
            <a:off x="1403656" y="4400372"/>
            <a:ext cx="9995627" cy="1871630"/>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12" name="矩形 11"/>
          <p:cNvSpPr/>
          <p:nvPr/>
        </p:nvSpPr>
        <p:spPr>
          <a:xfrm>
            <a:off x="1330656" y="4631110"/>
            <a:ext cx="140613" cy="1437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14" name="矩形 13"/>
          <p:cNvSpPr/>
          <p:nvPr/>
        </p:nvSpPr>
        <p:spPr>
          <a:xfrm>
            <a:off x="11322472" y="4631110"/>
            <a:ext cx="140613" cy="14371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nvGrpSpPr>
          <p:cNvPr id="15" name="组合 14"/>
          <p:cNvGrpSpPr/>
          <p:nvPr/>
        </p:nvGrpSpPr>
        <p:grpSpPr>
          <a:xfrm>
            <a:off x="1227272" y="1893571"/>
            <a:ext cx="2526628" cy="2278041"/>
            <a:chOff x="920204" y="1521455"/>
            <a:chExt cx="2527408" cy="2278744"/>
          </a:xfrm>
          <a:solidFill>
            <a:schemeClr val="accent1"/>
          </a:solidFill>
        </p:grpSpPr>
        <p:sp>
          <p:nvSpPr>
            <p:cNvPr id="16" name="Freeform 5"/>
            <p:cNvSpPr/>
            <p:nvPr/>
          </p:nvSpPr>
          <p:spPr bwMode="auto">
            <a:xfrm>
              <a:off x="920204"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17" name="TextBox 3"/>
            <p:cNvSpPr txBox="1"/>
            <p:nvPr/>
          </p:nvSpPr>
          <p:spPr>
            <a:xfrm>
              <a:off x="1426859" y="2286030"/>
              <a:ext cx="1514099" cy="738635"/>
            </a:xfrm>
            <a:prstGeom prst="rect">
              <a:avLst/>
            </a:prstGeom>
            <a:grpFill/>
          </p:spPr>
          <p:txBody>
            <a:bodyPr wrap="square" lIns="0" tIns="0" rIns="0" bIns="0" rtlCol="0">
              <a:spAutoFit/>
            </a:bodyPr>
            <a:lstStyle/>
            <a:p>
              <a:pPr algn="ctr" defTabSz="1218804"/>
              <a:r>
                <a:rPr lang="en-US" altLang="zh-CN" sz="2399" b="1" dirty="0">
                  <a:latin typeface="Yeseva One" panose="00000500000000000000" pitchFamily="2" charset="0"/>
                  <a:ea typeface="微软雅黑" panose="020B0503020204020204" pitchFamily="34" charset="-122"/>
                </a:rPr>
                <a:t>Spatial Computing</a:t>
              </a:r>
              <a:endParaRPr lang="zh-CN" altLang="en-US" sz="2399" b="1" dirty="0">
                <a:latin typeface="Yeseva One" panose="00000500000000000000" pitchFamily="2" charset="0"/>
                <a:ea typeface="微软雅黑" panose="020B0503020204020204" pitchFamily="34" charset="-122"/>
              </a:endParaRPr>
            </a:p>
          </p:txBody>
        </p:sp>
      </p:grpSp>
      <p:grpSp>
        <p:nvGrpSpPr>
          <p:cNvPr id="18" name="组合 17"/>
          <p:cNvGrpSpPr/>
          <p:nvPr/>
        </p:nvGrpSpPr>
        <p:grpSpPr>
          <a:xfrm>
            <a:off x="9090336" y="1893572"/>
            <a:ext cx="2526628" cy="2278041"/>
            <a:chOff x="8785696" y="1521455"/>
            <a:chExt cx="2527408" cy="2278744"/>
          </a:xfrm>
          <a:solidFill>
            <a:schemeClr val="bg1">
              <a:alpha val="37000"/>
            </a:schemeClr>
          </a:solidFill>
        </p:grpSpPr>
        <p:sp>
          <p:nvSpPr>
            <p:cNvPr id="19" name="Freeform 5"/>
            <p:cNvSpPr/>
            <p:nvPr/>
          </p:nvSpPr>
          <p:spPr bwMode="auto">
            <a:xfrm>
              <a:off x="878569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0" name="TextBox 3"/>
            <p:cNvSpPr txBox="1"/>
            <p:nvPr/>
          </p:nvSpPr>
          <p:spPr>
            <a:xfrm>
              <a:off x="9375296" y="2327752"/>
              <a:ext cx="1348209" cy="738635"/>
            </a:xfrm>
            <a:prstGeom prst="rect">
              <a:avLst/>
            </a:prstGeom>
            <a:noFill/>
          </p:spPr>
          <p:txBody>
            <a:bodyPr wrap="square" lIns="0" tIns="0" rIns="0" bIns="0" rtlCol="0">
              <a:spAutoFit/>
            </a:bodyPr>
            <a:lstStyle/>
            <a:p>
              <a:pPr algn="ctr" defTabSz="1218804"/>
              <a:r>
                <a:rPr lang="en-US" altLang="zh-CN" sz="2399" b="1" dirty="0">
                  <a:solidFill>
                    <a:srgbClr val="02FDFF"/>
                  </a:solidFill>
                  <a:latin typeface="Yeseva One" panose="00000500000000000000" pitchFamily="2" charset="0"/>
                  <a:ea typeface="微软雅黑" panose="020B0503020204020204" pitchFamily="34" charset="-122"/>
                </a:rPr>
                <a:t>Haptic Feedback</a:t>
              </a:r>
              <a:endParaRPr lang="zh-CN" altLang="en-US" sz="2399" b="1" dirty="0">
                <a:solidFill>
                  <a:srgbClr val="02FDFF"/>
                </a:solidFill>
                <a:latin typeface="Yeseva One" panose="00000500000000000000" pitchFamily="2" charset="0"/>
                <a:ea typeface="微软雅黑" panose="020B0503020204020204" pitchFamily="34" charset="-122"/>
              </a:endParaRPr>
            </a:p>
          </p:txBody>
        </p:sp>
      </p:grpSp>
      <p:grpSp>
        <p:nvGrpSpPr>
          <p:cNvPr id="21" name="组合 20"/>
          <p:cNvGrpSpPr/>
          <p:nvPr/>
        </p:nvGrpSpPr>
        <p:grpSpPr>
          <a:xfrm>
            <a:off x="3848294" y="1893571"/>
            <a:ext cx="2526628" cy="2278041"/>
            <a:chOff x="3542035" y="1521455"/>
            <a:chExt cx="2527408" cy="2278744"/>
          </a:xfrm>
          <a:solidFill>
            <a:schemeClr val="bg1">
              <a:alpha val="37000"/>
            </a:schemeClr>
          </a:solidFill>
        </p:grpSpPr>
        <p:sp>
          <p:nvSpPr>
            <p:cNvPr id="22" name="Freeform 5"/>
            <p:cNvSpPr/>
            <p:nvPr/>
          </p:nvSpPr>
          <p:spPr bwMode="auto">
            <a:xfrm>
              <a:off x="3542035"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3" name="TextBox 3"/>
            <p:cNvSpPr txBox="1"/>
            <p:nvPr/>
          </p:nvSpPr>
          <p:spPr>
            <a:xfrm>
              <a:off x="4064600" y="2327754"/>
              <a:ext cx="1482279" cy="738635"/>
            </a:xfrm>
            <a:prstGeom prst="rect">
              <a:avLst/>
            </a:prstGeom>
            <a:noFill/>
          </p:spPr>
          <p:txBody>
            <a:bodyPr wrap="square" lIns="0" tIns="0" rIns="0" bIns="0" rtlCol="0">
              <a:spAutoFit/>
            </a:bodyPr>
            <a:lstStyle/>
            <a:p>
              <a:pPr algn="ctr" defTabSz="1218804"/>
              <a:r>
                <a:rPr lang="en-US" altLang="zh-CN" sz="2399" b="1" dirty="0">
                  <a:solidFill>
                    <a:srgbClr val="02FDFF"/>
                  </a:solidFill>
                  <a:latin typeface="Yeseva One" panose="00000500000000000000" pitchFamily="2" charset="0"/>
                  <a:ea typeface="微软雅黑" panose="020B0503020204020204" pitchFamily="34" charset="-122"/>
                </a:rPr>
                <a:t>Immersive Commerce</a:t>
              </a:r>
              <a:endParaRPr lang="zh-CN" altLang="en-US" sz="2399" b="1" dirty="0">
                <a:solidFill>
                  <a:srgbClr val="02FDFF"/>
                </a:solidFill>
                <a:latin typeface="Yeseva One" panose="00000500000000000000" pitchFamily="2" charset="0"/>
                <a:ea typeface="微软雅黑" panose="020B0503020204020204" pitchFamily="34" charset="-122"/>
              </a:endParaRPr>
            </a:p>
          </p:txBody>
        </p:sp>
      </p:grpSp>
      <p:grpSp>
        <p:nvGrpSpPr>
          <p:cNvPr id="24" name="组合 23"/>
          <p:cNvGrpSpPr/>
          <p:nvPr/>
        </p:nvGrpSpPr>
        <p:grpSpPr>
          <a:xfrm>
            <a:off x="6469317" y="1893573"/>
            <a:ext cx="2526628" cy="2278041"/>
            <a:chOff x="6163866" y="1521455"/>
            <a:chExt cx="2527408" cy="2278744"/>
          </a:xfrm>
          <a:solidFill>
            <a:schemeClr val="accent1"/>
          </a:solidFill>
        </p:grpSpPr>
        <p:sp>
          <p:nvSpPr>
            <p:cNvPr id="25" name="Freeform 5"/>
            <p:cNvSpPr/>
            <p:nvPr/>
          </p:nvSpPr>
          <p:spPr bwMode="auto">
            <a:xfrm>
              <a:off x="616386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pPr algn="ctr" defTabSz="1218804"/>
              <a:endParaRPr lang="zh-CN" altLang="en-US" sz="1466">
                <a:solidFill>
                  <a:prstClr val="white"/>
                </a:solidFill>
                <a:latin typeface="Yeseva One" panose="00000500000000000000" pitchFamily="2" charset="0"/>
                <a:ea typeface="宋体" panose="02010600030101010101" pitchFamily="2" charset="-122"/>
              </a:endParaRPr>
            </a:p>
          </p:txBody>
        </p:sp>
        <p:sp>
          <p:nvSpPr>
            <p:cNvPr id="26" name="TextBox 3"/>
            <p:cNvSpPr txBox="1"/>
            <p:nvPr/>
          </p:nvSpPr>
          <p:spPr>
            <a:xfrm>
              <a:off x="6650465" y="2286028"/>
              <a:ext cx="1511739" cy="738635"/>
            </a:xfrm>
            <a:prstGeom prst="rect">
              <a:avLst/>
            </a:prstGeom>
            <a:grpFill/>
          </p:spPr>
          <p:txBody>
            <a:bodyPr wrap="square" lIns="0" tIns="0" rIns="0" bIns="0" rtlCol="0">
              <a:spAutoFit/>
            </a:bodyPr>
            <a:lstStyle/>
            <a:p>
              <a:pPr algn="ctr" defTabSz="1218804"/>
              <a:r>
                <a:rPr lang="en-US" altLang="zh-CN" sz="2399" b="1" dirty="0">
                  <a:latin typeface="Yeseva One" panose="00000500000000000000" pitchFamily="2" charset="0"/>
                  <a:ea typeface="微软雅黑" panose="020B0503020204020204" pitchFamily="34" charset="-122"/>
                </a:rPr>
                <a:t>Emotion Recognition</a:t>
              </a:r>
              <a:endParaRPr lang="zh-CN" altLang="en-US" sz="2399" b="1" dirty="0">
                <a:latin typeface="Yeseva One" panose="00000500000000000000" pitchFamily="2" charset="0"/>
                <a:ea typeface="微软雅黑" panose="020B0503020204020204" pitchFamily="34" charset="-122"/>
              </a:endParaRPr>
            </a:p>
          </p:txBody>
        </p:sp>
      </p:grpSp>
      <p:sp>
        <p:nvSpPr>
          <p:cNvPr id="27" name="Freeform 5"/>
          <p:cNvSpPr/>
          <p:nvPr/>
        </p:nvSpPr>
        <p:spPr bwMode="auto">
          <a:xfrm>
            <a:off x="1333973"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28" name="Freeform 5"/>
          <p:cNvSpPr/>
          <p:nvPr/>
        </p:nvSpPr>
        <p:spPr bwMode="auto">
          <a:xfrm>
            <a:off x="3954996"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29" name="Freeform 5"/>
          <p:cNvSpPr/>
          <p:nvPr/>
        </p:nvSpPr>
        <p:spPr bwMode="auto">
          <a:xfrm>
            <a:off x="6576017"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30" name="Freeform 5"/>
          <p:cNvSpPr/>
          <p:nvPr/>
        </p:nvSpPr>
        <p:spPr bwMode="auto">
          <a:xfrm>
            <a:off x="9197038" y="1989777"/>
            <a:ext cx="2313226" cy="20856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nvGrpSpPr>
          <p:cNvPr id="31" name="组合 30"/>
          <p:cNvGrpSpPr/>
          <p:nvPr/>
        </p:nvGrpSpPr>
        <p:grpSpPr>
          <a:xfrm>
            <a:off x="3353029" y="2948140"/>
            <a:ext cx="873846" cy="168903"/>
            <a:chOff x="3005398" y="2593891"/>
            <a:chExt cx="817496" cy="158010"/>
          </a:xfrm>
        </p:grpSpPr>
        <p:grpSp>
          <p:nvGrpSpPr>
            <p:cNvPr id="32" name="组合 31"/>
            <p:cNvGrpSpPr/>
            <p:nvPr/>
          </p:nvGrpSpPr>
          <p:grpSpPr>
            <a:xfrm rot="5400000">
              <a:off x="3005399" y="2593890"/>
              <a:ext cx="158010" cy="158012"/>
              <a:chOff x="4486616" y="3001075"/>
              <a:chExt cx="274695" cy="274699"/>
            </a:xfrm>
          </p:grpSpPr>
          <p:sp>
            <p:nvSpPr>
              <p:cNvPr id="41" name="椭圆 4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2" name="椭圆 41"/>
              <p:cNvSpPr/>
              <p:nvPr/>
            </p:nvSpPr>
            <p:spPr>
              <a:xfrm rot="16200000">
                <a:off x="4511585" y="3026055"/>
                <a:ext cx="224753" cy="224751"/>
              </a:xfrm>
              <a:prstGeom prst="ellipse">
                <a:avLst/>
              </a:prstGeom>
              <a:solidFill>
                <a:srgbClr val="EAEAEC"/>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33" name="组合 32"/>
            <p:cNvGrpSpPr/>
            <p:nvPr/>
          </p:nvGrpSpPr>
          <p:grpSpPr>
            <a:xfrm rot="5400000">
              <a:off x="3664883" y="2593890"/>
              <a:ext cx="158010" cy="158012"/>
              <a:chOff x="4486616" y="3001075"/>
              <a:chExt cx="274695" cy="274699"/>
            </a:xfrm>
          </p:grpSpPr>
          <p:sp>
            <p:nvSpPr>
              <p:cNvPr id="37" name="椭圆 3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0" name="椭圆 39"/>
              <p:cNvSpPr/>
              <p:nvPr/>
            </p:nvSpPr>
            <p:spPr>
              <a:xfrm rot="16200000">
                <a:off x="4511585" y="3026055"/>
                <a:ext cx="224753" cy="224751"/>
              </a:xfrm>
              <a:prstGeom prst="ellipse">
                <a:avLst/>
              </a:prstGeom>
              <a:solidFill>
                <a:srgbClr val="F0F0F2"/>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34" name="组合 33"/>
            <p:cNvGrpSpPr/>
            <p:nvPr/>
          </p:nvGrpSpPr>
          <p:grpSpPr>
            <a:xfrm rot="16200000">
              <a:off x="3384091" y="2354714"/>
              <a:ext cx="67821" cy="636364"/>
              <a:chOff x="1235365" y="2098390"/>
              <a:chExt cx="67821" cy="384317"/>
            </a:xfrm>
          </p:grpSpPr>
          <p:sp>
            <p:nvSpPr>
              <p:cNvPr id="35" name="圆角矩形 34"/>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36" name="圆角矩形 35"/>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grpSp>
        <p:nvGrpSpPr>
          <p:cNvPr id="43" name="组合 42"/>
          <p:cNvGrpSpPr/>
          <p:nvPr/>
        </p:nvGrpSpPr>
        <p:grpSpPr>
          <a:xfrm>
            <a:off x="5980325" y="2948140"/>
            <a:ext cx="873846" cy="168903"/>
            <a:chOff x="3005398" y="2593891"/>
            <a:chExt cx="817496" cy="158010"/>
          </a:xfrm>
        </p:grpSpPr>
        <p:grpSp>
          <p:nvGrpSpPr>
            <p:cNvPr id="44" name="组合 43"/>
            <p:cNvGrpSpPr/>
            <p:nvPr/>
          </p:nvGrpSpPr>
          <p:grpSpPr>
            <a:xfrm rot="5400000">
              <a:off x="3005399" y="2593890"/>
              <a:ext cx="158010" cy="158012"/>
              <a:chOff x="4486616" y="3001075"/>
              <a:chExt cx="274695" cy="274699"/>
            </a:xfrm>
          </p:grpSpPr>
          <p:sp>
            <p:nvSpPr>
              <p:cNvPr id="51" name="椭圆 50"/>
              <p:cNvSpPr/>
              <p:nvPr/>
            </p:nvSpPr>
            <p:spPr>
              <a:xfrm rot="16200000">
                <a:off x="4486614" y="3001077"/>
                <a:ext cx="274699" cy="274695"/>
              </a:xfrm>
              <a:prstGeom prst="ellipse">
                <a:avLst/>
              </a:prstGeom>
              <a:solidFill>
                <a:srgbClr val="EDEDED"/>
              </a:soli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2" name="椭圆 51"/>
              <p:cNvSpPr/>
              <p:nvPr/>
            </p:nvSpPr>
            <p:spPr>
              <a:xfrm rot="16200000">
                <a:off x="4511585" y="3026055"/>
                <a:ext cx="224753" cy="224751"/>
              </a:xfrm>
              <a:prstGeom prst="ellipse">
                <a:avLst/>
              </a:prstGeom>
              <a:solidFill>
                <a:srgbClr val="EEEEEE"/>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45" name="组合 44"/>
            <p:cNvGrpSpPr/>
            <p:nvPr/>
          </p:nvGrpSpPr>
          <p:grpSpPr>
            <a:xfrm rot="5400000">
              <a:off x="3664883" y="2593890"/>
              <a:ext cx="158010" cy="158012"/>
              <a:chOff x="4486616" y="3001075"/>
              <a:chExt cx="274695" cy="274699"/>
            </a:xfrm>
          </p:grpSpPr>
          <p:sp>
            <p:nvSpPr>
              <p:cNvPr id="49" name="椭圆 4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0" name="椭圆 49"/>
              <p:cNvSpPr/>
              <p:nvPr/>
            </p:nvSpPr>
            <p:spPr>
              <a:xfrm rot="16200000">
                <a:off x="4511585" y="3026055"/>
                <a:ext cx="224753" cy="224751"/>
              </a:xfrm>
              <a:prstGeom prst="ellipse">
                <a:avLst/>
              </a:prstGeom>
              <a:solidFill>
                <a:srgbClr val="EEEEEE"/>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46" name="组合 45"/>
            <p:cNvGrpSpPr/>
            <p:nvPr/>
          </p:nvGrpSpPr>
          <p:grpSpPr>
            <a:xfrm rot="16200000">
              <a:off x="3384091" y="2354714"/>
              <a:ext cx="67821" cy="636364"/>
              <a:chOff x="1235365" y="2098390"/>
              <a:chExt cx="67821" cy="384317"/>
            </a:xfrm>
          </p:grpSpPr>
          <p:sp>
            <p:nvSpPr>
              <p:cNvPr id="47" name="圆角矩形 46"/>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48" name="圆角矩形 47"/>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grpSp>
        <p:nvGrpSpPr>
          <p:cNvPr id="53" name="组合 52"/>
          <p:cNvGrpSpPr/>
          <p:nvPr/>
        </p:nvGrpSpPr>
        <p:grpSpPr>
          <a:xfrm>
            <a:off x="8593689" y="2948140"/>
            <a:ext cx="873846" cy="168903"/>
            <a:chOff x="3005398" y="2593891"/>
            <a:chExt cx="817496" cy="158010"/>
          </a:xfrm>
        </p:grpSpPr>
        <p:grpSp>
          <p:nvGrpSpPr>
            <p:cNvPr id="54" name="组合 53"/>
            <p:cNvGrpSpPr/>
            <p:nvPr/>
          </p:nvGrpSpPr>
          <p:grpSpPr>
            <a:xfrm rot="5400000">
              <a:off x="3005399" y="2593890"/>
              <a:ext cx="158010" cy="158012"/>
              <a:chOff x="4486616" y="3001075"/>
              <a:chExt cx="274695" cy="274699"/>
            </a:xfrm>
          </p:grpSpPr>
          <p:sp>
            <p:nvSpPr>
              <p:cNvPr id="61" name="椭圆 6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62" name="椭圆 61"/>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55" name="组合 54"/>
            <p:cNvGrpSpPr/>
            <p:nvPr/>
          </p:nvGrpSpPr>
          <p:grpSpPr>
            <a:xfrm rot="5400000">
              <a:off x="3664883" y="2593890"/>
              <a:ext cx="158010" cy="158012"/>
              <a:chOff x="4486616" y="3001075"/>
              <a:chExt cx="274695" cy="274699"/>
            </a:xfrm>
          </p:grpSpPr>
          <p:sp>
            <p:nvSpPr>
              <p:cNvPr id="59" name="椭圆 5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60" name="椭圆 59"/>
              <p:cNvSpPr/>
              <p:nvPr/>
            </p:nvSpPr>
            <p:spPr>
              <a:xfrm rot="16200000">
                <a:off x="4511585" y="3026055"/>
                <a:ext cx="224753" cy="224751"/>
              </a:xfrm>
              <a:prstGeom prst="ellipse">
                <a:avLst/>
              </a:prstGeom>
              <a:solidFill>
                <a:srgbClr val="F1F1F3"/>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nvGrpSpPr>
            <p:cNvPr id="56" name="组合 55"/>
            <p:cNvGrpSpPr/>
            <p:nvPr/>
          </p:nvGrpSpPr>
          <p:grpSpPr>
            <a:xfrm rot="16200000">
              <a:off x="3384091" y="2354714"/>
              <a:ext cx="67821" cy="636364"/>
              <a:chOff x="1235365" y="2098390"/>
              <a:chExt cx="67821" cy="384317"/>
            </a:xfrm>
          </p:grpSpPr>
          <p:sp>
            <p:nvSpPr>
              <p:cNvPr id="57" name="圆角矩形 56"/>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sp>
            <p:nvSpPr>
              <p:cNvPr id="58" name="圆角矩形 57"/>
              <p:cNvSpPr/>
              <p:nvPr/>
            </p:nvSpPr>
            <p:spPr>
              <a:xfrm rot="10800000">
                <a:off x="1235365" y="2098390"/>
                <a:ext cx="28800" cy="384316"/>
              </a:xfrm>
              <a:prstGeom prst="roundRect">
                <a:avLst>
                  <a:gd name="adj" fmla="val 50000"/>
                </a:avLst>
              </a:prstGeom>
              <a:solidFill>
                <a:srgbClr val="EEEEEE"/>
              </a:soli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04"/>
                <a:endParaRPr lang="zh-CN" altLang="en-US" sz="2399">
                  <a:solidFill>
                    <a:prstClr val="white"/>
                  </a:solidFill>
                  <a:latin typeface="Yeseva One" panose="00000500000000000000" pitchFamily="2" charset="0"/>
                  <a:ea typeface="宋体" panose="02010600030101010101" pitchFamily="2" charset="-122"/>
                </a:endParaRPr>
              </a:p>
            </p:txBody>
          </p:sp>
        </p:grpSp>
      </p:grpSp>
      <p:sp>
        <p:nvSpPr>
          <p:cNvPr id="2" name="Rectangle 1">
            <a:extLst>
              <a:ext uri="{FF2B5EF4-FFF2-40B4-BE49-F238E27FC236}">
                <a16:creationId xmlns:a16="http://schemas.microsoft.com/office/drawing/2014/main" id="{19EA1ABF-D737-2B0B-902A-981403CB455F}"/>
              </a:ext>
            </a:extLst>
          </p:cNvPr>
          <p:cNvSpPr/>
          <p:nvPr/>
        </p:nvSpPr>
        <p:spPr>
          <a:xfrm>
            <a:off x="0" y="314325"/>
            <a:ext cx="4370698" cy="6688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Hypothesis 2</a:t>
            </a:r>
            <a:endParaRPr lang="en-IN"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19190E-AF33-C861-0997-92B0773B1D79}"/>
              </a:ext>
            </a:extLst>
          </p:cNvPr>
          <p:cNvSpPr/>
          <p:nvPr/>
        </p:nvSpPr>
        <p:spPr>
          <a:xfrm>
            <a:off x="0" y="295275"/>
            <a:ext cx="12192000" cy="695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CE0755DE-0AFC-C8BF-3882-7978C332EDEE}"/>
              </a:ext>
            </a:extLst>
          </p:cNvPr>
          <p:cNvGraphicFramePr>
            <a:graphicFrameLocks noGrp="1"/>
          </p:cNvGraphicFramePr>
          <p:nvPr>
            <p:extLst>
              <p:ext uri="{D42A27DB-BD31-4B8C-83A1-F6EECF244321}">
                <p14:modId xmlns:p14="http://schemas.microsoft.com/office/powerpoint/2010/main" val="1895987995"/>
              </p:ext>
            </p:extLst>
          </p:nvPr>
        </p:nvGraphicFramePr>
        <p:xfrm>
          <a:off x="471487" y="1567151"/>
          <a:ext cx="11249025" cy="4839878"/>
        </p:xfrm>
        <a:graphic>
          <a:graphicData uri="http://schemas.openxmlformats.org/drawingml/2006/table">
            <a:tbl>
              <a:tblPr firstRow="1" firstCol="1" bandRow="1"/>
              <a:tblGrid>
                <a:gridCol w="1924051">
                  <a:extLst>
                    <a:ext uri="{9D8B030D-6E8A-4147-A177-3AD203B41FA5}">
                      <a16:colId xmlns:a16="http://schemas.microsoft.com/office/drawing/2014/main" val="3102171568"/>
                    </a:ext>
                  </a:extLst>
                </a:gridCol>
                <a:gridCol w="9324974">
                  <a:extLst>
                    <a:ext uri="{9D8B030D-6E8A-4147-A177-3AD203B41FA5}">
                      <a16:colId xmlns:a16="http://schemas.microsoft.com/office/drawing/2014/main" val="2043792913"/>
                    </a:ext>
                  </a:extLst>
                </a:gridCol>
              </a:tblGrid>
              <a:tr h="145936">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Fields</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 Benefits</a:t>
                      </a:r>
                      <a:endPar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66277428"/>
                  </a:ext>
                </a:extLst>
              </a:tr>
              <a:tr h="45128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Healthcare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diagnostics, surgery, and fitness. Foster a deeper understanding of complex concepts, ignite student curiosity, and promote collaborative learning. </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33778404"/>
                  </a:ext>
                </a:extLst>
              </a:tr>
              <a:tr h="45128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Gaming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Immersive Interaction, smell, touch, physics, movements.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451690939"/>
                  </a:ext>
                </a:extLst>
              </a:tr>
              <a:tr h="298610">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Automotive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 production, sales and marketing</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424261958"/>
                  </a:ext>
                </a:extLst>
              </a:tr>
              <a:tr h="604106">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Architecture, Engineering and Construction. Enhance comprehension of intricate processes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57324798"/>
                  </a:ext>
                </a:extLst>
              </a:tr>
              <a:tr h="75700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Military</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Equipment training, flight training, weapons training etc. Revolutionize the way armed forces personnel access information, plan mission strategy, and conduct critical operations.</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576346414"/>
                  </a:ext>
                </a:extLst>
              </a:tr>
              <a:tr h="1061983">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Modernize and streamline processes, eliminate costly errors and reduce downtime</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8184119"/>
                  </a:ext>
                </a:extLst>
              </a:tr>
              <a:tr h="909905">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Entertainment</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kern="1200">
                          <a:solidFill>
                            <a:schemeClr val="tx1"/>
                          </a:solidFill>
                          <a:latin typeface="Calibri" panose="020F0502020204030204"/>
                        </a:defRPr>
                      </a:lvl1pPr>
                      <a:lvl2pPr marL="609402" algn="l" defTabSz="1218804" rtl="0" eaLnBrk="1" latinLnBrk="0" hangingPunct="1">
                        <a:defRPr sz="2399" kern="1200">
                          <a:solidFill>
                            <a:schemeClr val="tx1"/>
                          </a:solidFill>
                          <a:latin typeface="Calibri" panose="020F0502020204030204"/>
                        </a:defRPr>
                      </a:lvl2pPr>
                      <a:lvl3pPr marL="1218804" algn="l" defTabSz="1218804" rtl="0" eaLnBrk="1" latinLnBrk="0" hangingPunct="1">
                        <a:defRPr sz="2399" kern="1200">
                          <a:solidFill>
                            <a:schemeClr val="tx1"/>
                          </a:solidFill>
                          <a:latin typeface="Calibri" panose="020F0502020204030204"/>
                        </a:defRPr>
                      </a:lvl3pPr>
                      <a:lvl4pPr marL="1828206" algn="l" defTabSz="1218804" rtl="0" eaLnBrk="1" latinLnBrk="0" hangingPunct="1">
                        <a:defRPr sz="2399" kern="1200">
                          <a:solidFill>
                            <a:schemeClr val="tx1"/>
                          </a:solidFill>
                          <a:latin typeface="Calibri" panose="020F0502020204030204"/>
                        </a:defRPr>
                      </a:lvl4pPr>
                      <a:lvl5pPr marL="2437608" algn="l" defTabSz="1218804" rtl="0" eaLnBrk="1" latinLnBrk="0" hangingPunct="1">
                        <a:defRPr sz="2399" kern="1200">
                          <a:solidFill>
                            <a:schemeClr val="tx1"/>
                          </a:solidFill>
                          <a:latin typeface="Calibri" panose="020F0502020204030204"/>
                        </a:defRPr>
                      </a:lvl5pPr>
                      <a:lvl6pPr marL="3047009" algn="l" defTabSz="1218804" rtl="0" eaLnBrk="1" latinLnBrk="0" hangingPunct="1">
                        <a:defRPr sz="2399" kern="1200">
                          <a:solidFill>
                            <a:schemeClr val="tx1"/>
                          </a:solidFill>
                          <a:latin typeface="Calibri" panose="020F0502020204030204"/>
                        </a:defRPr>
                      </a:lvl6pPr>
                      <a:lvl7pPr marL="3656411" algn="l" defTabSz="1218804" rtl="0" eaLnBrk="1" latinLnBrk="0" hangingPunct="1">
                        <a:defRPr sz="2399" kern="1200">
                          <a:solidFill>
                            <a:schemeClr val="tx1"/>
                          </a:solidFill>
                          <a:latin typeface="Calibri" panose="020F0502020204030204"/>
                        </a:defRPr>
                      </a:lvl7pPr>
                      <a:lvl8pPr marL="4265813" algn="l" defTabSz="1218804" rtl="0" eaLnBrk="1" latinLnBrk="0" hangingPunct="1">
                        <a:defRPr sz="2399" kern="1200">
                          <a:solidFill>
                            <a:schemeClr val="tx1"/>
                          </a:solidFill>
                          <a:latin typeface="Calibri" panose="020F0502020204030204"/>
                        </a:defRPr>
                      </a:lvl8pPr>
                      <a:lvl9pPr marL="4875215" algn="l" defTabSz="1218804" rtl="0" eaLnBrk="1" latinLnBrk="0" hangingPunct="1">
                        <a:defRPr sz="2399" kern="1200">
                          <a:solidFill>
                            <a:schemeClr val="tx1"/>
                          </a:solidFill>
                          <a:latin typeface="Calibri" panose="020F0502020204030204"/>
                        </a:defRPr>
                      </a:lvl9pPr>
                    </a:lstStyle>
                    <a:p>
                      <a:pPr algn="just">
                        <a:lnSpc>
                          <a:spcPct val="107000"/>
                        </a:lnSpc>
                        <a:spcAft>
                          <a:spcPts val="800"/>
                        </a:spcAft>
                      </a:pPr>
                      <a:r>
                        <a:rPr lang="en-IN" sz="16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Enhance product visualization and the customer experience.</a:t>
                      </a:r>
                      <a:endParaRPr lang="en-IN"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150855910"/>
                  </a:ext>
                </a:extLst>
              </a:tr>
            </a:tbl>
          </a:graphicData>
        </a:graphic>
      </p:graphicFrame>
    </p:spTree>
    <p:extLst>
      <p:ext uri="{BB962C8B-B14F-4D97-AF65-F5344CB8AC3E}">
        <p14:creationId xmlns:p14="http://schemas.microsoft.com/office/powerpoint/2010/main" val="3856577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B4969-9DFC-17BB-0CDA-1B3717407A07}"/>
              </a:ext>
            </a:extLst>
          </p:cNvPr>
          <p:cNvSpPr/>
          <p:nvPr/>
        </p:nvSpPr>
        <p:spPr>
          <a:xfrm>
            <a:off x="0" y="276225"/>
            <a:ext cx="4438650"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Hypothesis 3</a:t>
            </a:r>
            <a:endParaRPr lang="en-IN" b="1" dirty="0">
              <a:solidFill>
                <a:schemeClr val="tx1"/>
              </a:solidFill>
            </a:endParaRPr>
          </a:p>
        </p:txBody>
      </p:sp>
      <p:graphicFrame>
        <p:nvGraphicFramePr>
          <p:cNvPr id="4" name="Table 3">
            <a:extLst>
              <a:ext uri="{FF2B5EF4-FFF2-40B4-BE49-F238E27FC236}">
                <a16:creationId xmlns:a16="http://schemas.microsoft.com/office/drawing/2014/main" id="{14936E0A-5701-5317-5B20-B46D7A67FEB4}"/>
              </a:ext>
            </a:extLst>
          </p:cNvPr>
          <p:cNvGraphicFramePr>
            <a:graphicFrameLocks noGrp="1"/>
          </p:cNvGraphicFramePr>
          <p:nvPr>
            <p:extLst>
              <p:ext uri="{D42A27DB-BD31-4B8C-83A1-F6EECF244321}">
                <p14:modId xmlns:p14="http://schemas.microsoft.com/office/powerpoint/2010/main" val="414353659"/>
              </p:ext>
            </p:extLst>
          </p:nvPr>
        </p:nvGraphicFramePr>
        <p:xfrm>
          <a:off x="447674" y="962026"/>
          <a:ext cx="11344278" cy="5502529"/>
        </p:xfrm>
        <a:graphic>
          <a:graphicData uri="http://schemas.openxmlformats.org/drawingml/2006/table">
            <a:tbl>
              <a:tblPr firstRow="1" bandRow="1"/>
              <a:tblGrid>
                <a:gridCol w="1890713">
                  <a:extLst>
                    <a:ext uri="{9D8B030D-6E8A-4147-A177-3AD203B41FA5}">
                      <a16:colId xmlns:a16="http://schemas.microsoft.com/office/drawing/2014/main" val="1523053643"/>
                    </a:ext>
                  </a:extLst>
                </a:gridCol>
                <a:gridCol w="1890713">
                  <a:extLst>
                    <a:ext uri="{9D8B030D-6E8A-4147-A177-3AD203B41FA5}">
                      <a16:colId xmlns:a16="http://schemas.microsoft.com/office/drawing/2014/main" val="2938009939"/>
                    </a:ext>
                  </a:extLst>
                </a:gridCol>
                <a:gridCol w="1890713">
                  <a:extLst>
                    <a:ext uri="{9D8B030D-6E8A-4147-A177-3AD203B41FA5}">
                      <a16:colId xmlns:a16="http://schemas.microsoft.com/office/drawing/2014/main" val="3841669564"/>
                    </a:ext>
                  </a:extLst>
                </a:gridCol>
                <a:gridCol w="1890713">
                  <a:extLst>
                    <a:ext uri="{9D8B030D-6E8A-4147-A177-3AD203B41FA5}">
                      <a16:colId xmlns:a16="http://schemas.microsoft.com/office/drawing/2014/main" val="1471755129"/>
                    </a:ext>
                  </a:extLst>
                </a:gridCol>
                <a:gridCol w="1890713">
                  <a:extLst>
                    <a:ext uri="{9D8B030D-6E8A-4147-A177-3AD203B41FA5}">
                      <a16:colId xmlns:a16="http://schemas.microsoft.com/office/drawing/2014/main" val="1360911385"/>
                    </a:ext>
                  </a:extLst>
                </a:gridCol>
                <a:gridCol w="1890713">
                  <a:extLst>
                    <a:ext uri="{9D8B030D-6E8A-4147-A177-3AD203B41FA5}">
                      <a16:colId xmlns:a16="http://schemas.microsoft.com/office/drawing/2014/main" val="118824961"/>
                    </a:ext>
                  </a:extLst>
                </a:gridCol>
              </a:tblGrid>
              <a:tr h="472005">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Apple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ARkit</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Google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ARcore</a:t>
                      </a:r>
                      <a:r>
                        <a:rPr lang="en-IN" sz="1800" b="1" kern="1200" dirty="0">
                          <a:solidFill>
                            <a:schemeClr val="lt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Meta quest</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HTC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Vive</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218804" rtl="0" eaLnBrk="1" latinLnBrk="0" hangingPunct="1">
                        <a:defRPr sz="2399" b="1" kern="1200">
                          <a:solidFill>
                            <a:schemeClr val="lt1"/>
                          </a:solidFill>
                          <a:latin typeface="Calibri" panose="020F0502020204030204"/>
                        </a:defRPr>
                      </a:lvl1pPr>
                      <a:lvl2pPr marL="609402" algn="l" defTabSz="1218804" rtl="0" eaLnBrk="1" latinLnBrk="0" hangingPunct="1">
                        <a:defRPr sz="2399" b="1" kern="1200">
                          <a:solidFill>
                            <a:schemeClr val="lt1"/>
                          </a:solidFill>
                          <a:latin typeface="Calibri" panose="020F0502020204030204"/>
                        </a:defRPr>
                      </a:lvl2pPr>
                      <a:lvl3pPr marL="1218804" algn="l" defTabSz="1218804" rtl="0" eaLnBrk="1" latinLnBrk="0" hangingPunct="1">
                        <a:defRPr sz="2399" b="1" kern="1200">
                          <a:solidFill>
                            <a:schemeClr val="lt1"/>
                          </a:solidFill>
                          <a:latin typeface="Calibri" panose="020F0502020204030204"/>
                        </a:defRPr>
                      </a:lvl3pPr>
                      <a:lvl4pPr marL="1828206" algn="l" defTabSz="1218804" rtl="0" eaLnBrk="1" latinLnBrk="0" hangingPunct="1">
                        <a:defRPr sz="2399" b="1" kern="1200">
                          <a:solidFill>
                            <a:schemeClr val="lt1"/>
                          </a:solidFill>
                          <a:latin typeface="Calibri" panose="020F0502020204030204"/>
                        </a:defRPr>
                      </a:lvl4pPr>
                      <a:lvl5pPr marL="2437608" algn="l" defTabSz="1218804" rtl="0" eaLnBrk="1" latinLnBrk="0" hangingPunct="1">
                        <a:defRPr sz="2399" b="1" kern="1200">
                          <a:solidFill>
                            <a:schemeClr val="lt1"/>
                          </a:solidFill>
                          <a:latin typeface="Calibri" panose="020F0502020204030204"/>
                        </a:defRPr>
                      </a:lvl5pPr>
                      <a:lvl6pPr marL="3047009" algn="l" defTabSz="1218804" rtl="0" eaLnBrk="1" latinLnBrk="0" hangingPunct="1">
                        <a:defRPr sz="2399" b="1" kern="1200">
                          <a:solidFill>
                            <a:schemeClr val="lt1"/>
                          </a:solidFill>
                          <a:latin typeface="Calibri" panose="020F0502020204030204"/>
                        </a:defRPr>
                      </a:lvl6pPr>
                      <a:lvl7pPr marL="3656411" algn="l" defTabSz="1218804" rtl="0" eaLnBrk="1" latinLnBrk="0" hangingPunct="1">
                        <a:defRPr sz="2399" b="1" kern="1200">
                          <a:solidFill>
                            <a:schemeClr val="lt1"/>
                          </a:solidFill>
                          <a:latin typeface="Calibri" panose="020F0502020204030204"/>
                        </a:defRPr>
                      </a:lvl7pPr>
                      <a:lvl8pPr marL="4265813" algn="l" defTabSz="1218804" rtl="0" eaLnBrk="1" latinLnBrk="0" hangingPunct="1">
                        <a:defRPr sz="2399" b="1" kern="1200">
                          <a:solidFill>
                            <a:schemeClr val="lt1"/>
                          </a:solidFill>
                          <a:latin typeface="Calibri" panose="020F0502020204030204"/>
                        </a:defRPr>
                      </a:lvl8pPr>
                      <a:lvl9pPr marL="4875215" algn="l" defTabSz="1218804" rtl="0" eaLnBrk="1" latinLnBrk="0" hangingPunct="1">
                        <a:defRPr sz="2399" b="1" kern="1200">
                          <a:solidFill>
                            <a:schemeClr val="lt1"/>
                          </a:solidFill>
                          <a:latin typeface="Calibri" panose="020F0502020204030204"/>
                        </a:defRPr>
                      </a:lvl9p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Sony </a:t>
                      </a:r>
                      <a:r>
                        <a:rPr lang="en-IN" sz="1800" b="1" kern="1200" dirty="0" err="1">
                          <a:solidFill>
                            <a:schemeClr val="lt1"/>
                          </a:solidFill>
                          <a:effectLst/>
                          <a:latin typeface="Times New Roman" panose="02020603050405020304" pitchFamily="18" charset="0"/>
                          <a:ea typeface="+mn-ea"/>
                          <a:cs typeface="Times New Roman" panose="02020603050405020304" pitchFamily="18" charset="0"/>
                        </a:rPr>
                        <a:t>Playstation</a:t>
                      </a:r>
                      <a:r>
                        <a:rPr lang="en-IN" sz="1800" b="1" kern="1200" dirty="0">
                          <a:solidFill>
                            <a:schemeClr val="lt1"/>
                          </a:solidFill>
                          <a:effectLst/>
                          <a:latin typeface="Times New Roman" panose="02020603050405020304" pitchFamily="18" charset="0"/>
                          <a:ea typeface="+mn-ea"/>
                          <a:cs typeface="Times New Roman" panose="02020603050405020304" pitchFamily="18" charset="0"/>
                        </a:rPr>
                        <a:t> VR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675695546"/>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Launched date</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5 June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2017</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1 March 2018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21 May 2019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5 April 2016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13 October 2016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04567428"/>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Developed by</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Apple Inc.</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Google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Meta platforms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HTC corporation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Sony Group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481376864"/>
                  </a:ext>
                </a:extLst>
              </a:tr>
              <a:tr h="269717">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Based on</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AR (augmented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AR (augmented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VR (Virtual Reality)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VR (Virtual Reality)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VR(Virtual Reality)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234047449"/>
                  </a:ext>
                </a:extLst>
              </a:tr>
              <a:tr h="2776494">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r>
                        <a:rPr lang="en-IN" sz="1800" b="1" kern="1200" dirty="0">
                          <a:solidFill>
                            <a:schemeClr val="dk1"/>
                          </a:solidFill>
                          <a:effectLst/>
                          <a:latin typeface="Times New Roman" panose="02020603050405020304" pitchFamily="18" charset="0"/>
                          <a:ea typeface="+mn-ea"/>
                          <a:cs typeface="Times New Roman" panose="02020603050405020304" pitchFamily="18" charset="0"/>
                        </a:rPr>
                        <a:t>Features </a:t>
                      </a:r>
                      <a:endParaRPr lang="en-IN" dirty="0">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Device 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World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Scene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display conveniences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Environmental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Depth understanding.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Light estimation.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User interaction.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Oriented points.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Anchors and trackable.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Augmented Images.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14033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Boundary, Pass-through and Spatial Anchors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Voice commands and voice dictation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Display settings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Accessibility features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Eye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Motion Tracking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Audio Strap</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Wireless Adapter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Facial Tracker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1218804" rtl="0" eaLnBrk="1" latinLnBrk="0" hangingPunct="1">
                        <a:defRPr sz="2399" kern="1200">
                          <a:solidFill>
                            <a:schemeClr val="dk1"/>
                          </a:solidFill>
                          <a:latin typeface="Calibri" panose="020F0502020204030204"/>
                        </a:defRPr>
                      </a:lvl1pPr>
                      <a:lvl2pPr marL="609402" algn="l" defTabSz="1218804" rtl="0" eaLnBrk="1" latinLnBrk="0" hangingPunct="1">
                        <a:defRPr sz="2399" kern="1200">
                          <a:solidFill>
                            <a:schemeClr val="dk1"/>
                          </a:solidFill>
                          <a:latin typeface="Calibri" panose="020F0502020204030204"/>
                        </a:defRPr>
                      </a:lvl2pPr>
                      <a:lvl3pPr marL="1218804" algn="l" defTabSz="1218804" rtl="0" eaLnBrk="1" latinLnBrk="0" hangingPunct="1">
                        <a:defRPr sz="2399" kern="1200">
                          <a:solidFill>
                            <a:schemeClr val="dk1"/>
                          </a:solidFill>
                          <a:latin typeface="Calibri" panose="020F0502020204030204"/>
                        </a:defRPr>
                      </a:lvl3pPr>
                      <a:lvl4pPr marL="1828206" algn="l" defTabSz="1218804" rtl="0" eaLnBrk="1" latinLnBrk="0" hangingPunct="1">
                        <a:defRPr sz="2399" kern="1200">
                          <a:solidFill>
                            <a:schemeClr val="dk1"/>
                          </a:solidFill>
                          <a:latin typeface="Calibri" panose="020F0502020204030204"/>
                        </a:defRPr>
                      </a:lvl4pPr>
                      <a:lvl5pPr marL="2437608" algn="l" defTabSz="1218804" rtl="0" eaLnBrk="1" latinLnBrk="0" hangingPunct="1">
                        <a:defRPr sz="2399" kern="1200">
                          <a:solidFill>
                            <a:schemeClr val="dk1"/>
                          </a:solidFill>
                          <a:latin typeface="Calibri" panose="020F0502020204030204"/>
                        </a:defRPr>
                      </a:lvl5pPr>
                      <a:lvl6pPr marL="3047009" algn="l" defTabSz="1218804" rtl="0" eaLnBrk="1" latinLnBrk="0" hangingPunct="1">
                        <a:defRPr sz="2399" kern="1200">
                          <a:solidFill>
                            <a:schemeClr val="dk1"/>
                          </a:solidFill>
                          <a:latin typeface="Calibri" panose="020F0502020204030204"/>
                        </a:defRPr>
                      </a:lvl6pPr>
                      <a:lvl7pPr marL="3656411" algn="l" defTabSz="1218804" rtl="0" eaLnBrk="1" latinLnBrk="0" hangingPunct="1">
                        <a:defRPr sz="2399" kern="1200">
                          <a:solidFill>
                            <a:schemeClr val="dk1"/>
                          </a:solidFill>
                          <a:latin typeface="Calibri" panose="020F0502020204030204"/>
                        </a:defRPr>
                      </a:lvl7pPr>
                      <a:lvl8pPr marL="4265813" algn="l" defTabSz="1218804" rtl="0" eaLnBrk="1" latinLnBrk="0" hangingPunct="1">
                        <a:defRPr sz="2399" kern="1200">
                          <a:solidFill>
                            <a:schemeClr val="dk1"/>
                          </a:solidFill>
                          <a:latin typeface="Calibri" panose="020F0502020204030204"/>
                        </a:defRPr>
                      </a:lvl8pPr>
                      <a:lvl9pPr marL="4875215" algn="l" defTabSz="1218804" rtl="0" eaLnBrk="1" latinLnBrk="0" hangingPunct="1">
                        <a:defRPr sz="2399" kern="1200">
                          <a:solidFill>
                            <a:schemeClr val="dk1"/>
                          </a:solidFill>
                          <a:latin typeface="Calibri" panose="020F0502020204030204"/>
                        </a:defRPr>
                      </a:lvl9pPr>
                    </a:lstStyle>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5.7 inch OLED panel</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1080p resolution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Social Video screen enabled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3D audio effect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921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360 degree head movement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65308214"/>
                  </a:ext>
                </a:extLst>
              </a:tr>
            </a:tbl>
          </a:graphicData>
        </a:graphic>
      </p:graphicFrame>
    </p:spTree>
    <p:extLst>
      <p:ext uri="{BB962C8B-B14F-4D97-AF65-F5344CB8AC3E}">
        <p14:creationId xmlns:p14="http://schemas.microsoft.com/office/powerpoint/2010/main" val="4442262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heme/theme1.xml><?xml version="1.0" encoding="utf-8"?>
<a:theme xmlns:a="http://schemas.openxmlformats.org/drawingml/2006/main" name="Office 主题">
  <a:themeElements>
    <a:clrScheme name="自定义 1040">
      <a:dk1>
        <a:sysClr val="windowText" lastClr="000000"/>
      </a:dk1>
      <a:lt1>
        <a:sysClr val="window" lastClr="FFFFFF"/>
      </a:lt1>
      <a:dk2>
        <a:srgbClr val="44546A"/>
      </a:dk2>
      <a:lt2>
        <a:srgbClr val="E7E6E6"/>
      </a:lt2>
      <a:accent1>
        <a:srgbClr val="02FDFF"/>
      </a:accent1>
      <a:accent2>
        <a:srgbClr val="3EBCE0"/>
      </a:accent2>
      <a:accent3>
        <a:srgbClr val="02FDFF"/>
      </a:accent3>
      <a:accent4>
        <a:srgbClr val="3EBCE0"/>
      </a:accent4>
      <a:accent5>
        <a:srgbClr val="02FDFF"/>
      </a:accent5>
      <a:accent6>
        <a:srgbClr val="3EBCE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1374</Words>
  <Application>Microsoft Office PowerPoint</Application>
  <PresentationFormat>Widescreen</PresentationFormat>
  <Paragraphs>182</Paragraphs>
  <Slides>13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微软雅黑</vt:lpstr>
      <vt:lpstr>Arial</vt:lpstr>
      <vt:lpstr>Arial Unicode MS</vt:lpstr>
      <vt:lpstr>Calibri</vt:lpstr>
      <vt:lpstr>Glegoo</vt:lpstr>
      <vt:lpstr>Lato Light</vt:lpstr>
      <vt:lpstr>Mission Gothic Regular</vt:lpstr>
      <vt:lpstr>Open Sans</vt:lpstr>
      <vt:lpstr>Söhne</vt:lpstr>
      <vt:lpstr>Symbol</vt:lpstr>
      <vt:lpstr>Times New Roman</vt:lpstr>
      <vt:lpstr>Yeseva One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minz</dc:creator>
  <cp:lastModifiedBy>ashish minz</cp:lastModifiedBy>
  <cp:revision>3</cp:revision>
  <dcterms:created xsi:type="dcterms:W3CDTF">2024-05-03T09:02:30Z</dcterms:created>
  <dcterms:modified xsi:type="dcterms:W3CDTF">2024-05-03T12:15:08Z</dcterms:modified>
</cp:coreProperties>
</file>