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Penetration</a:t>
            </a:r>
            <a:r>
              <a:rPr lang="en-IN" baseline="0"/>
              <a:t> Comparison</a:t>
            </a:r>
          </a:p>
          <a:p>
            <a:pPr>
              <a:defRPr/>
            </a:pPr>
            <a:r>
              <a:rPr lang="en-IN" baseline="0"/>
              <a:t>(by %)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Sheet1!$C$24:$G$24</c:f>
              <c:numCache>
                <c:formatCode>General</c:formatCode>
                <c:ptCount val="5"/>
                <c:pt idx="0">
                  <c:v>74.8</c:v>
                </c:pt>
                <c:pt idx="1">
                  <c:v>70.2</c:v>
                </c:pt>
                <c:pt idx="2">
                  <c:v>69.099999999999994</c:v>
                </c:pt>
                <c:pt idx="3">
                  <c:v>67.900000000000006</c:v>
                </c:pt>
                <c:pt idx="4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7-425F-A076-5384CFDE4BFB}"/>
            </c:ext>
          </c:extLst>
        </c:ser>
        <c:ser>
          <c:idx val="1"/>
          <c:order val="1"/>
          <c:tx>
            <c:strRef>
              <c:f>Sheet1!$B$25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Sheet1!$C$25:$G$25</c:f>
              <c:numCache>
                <c:formatCode>General</c:formatCode>
                <c:ptCount val="5"/>
                <c:pt idx="0">
                  <c:v>82.2</c:v>
                </c:pt>
                <c:pt idx="1">
                  <c:v>77.3</c:v>
                </c:pt>
                <c:pt idx="2">
                  <c:v>76.099999999999994</c:v>
                </c:pt>
                <c:pt idx="3">
                  <c:v>75.2</c:v>
                </c:pt>
                <c:pt idx="4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7-425F-A076-5384CFDE4BFB}"/>
            </c:ext>
          </c:extLst>
        </c:ser>
        <c:ser>
          <c:idx val="2"/>
          <c:order val="2"/>
          <c:tx>
            <c:strRef>
              <c:f>Sheet1!$B$26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Sheet1!$C$23:$G$23</c:f>
              <c:strCache>
                <c:ptCount val="5"/>
                <c:pt idx="0">
                  <c:v>Norway</c:v>
                </c:pt>
                <c:pt idx="1">
                  <c:v>Sweden</c:v>
                </c:pt>
                <c:pt idx="2">
                  <c:v>Qatar</c:v>
                </c:pt>
                <c:pt idx="3">
                  <c:v>US</c:v>
                </c:pt>
                <c:pt idx="4">
                  <c:v>Denmark</c:v>
                </c:pt>
              </c:strCache>
            </c:strRef>
          </c:cat>
          <c:val>
            <c:numRef>
              <c:f>Sheet1!$C$26:$G$26</c:f>
              <c:numCache>
                <c:formatCode>General</c:formatCode>
                <c:ptCount val="5"/>
                <c:pt idx="0">
                  <c:v>86.8</c:v>
                </c:pt>
                <c:pt idx="1">
                  <c:v>82.1</c:v>
                </c:pt>
                <c:pt idx="2">
                  <c:v>80.5</c:v>
                </c:pt>
                <c:pt idx="3">
                  <c:v>80.5</c:v>
                </c:pt>
                <c:pt idx="4">
                  <c:v>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67-425F-A076-5384CFDE4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1731088"/>
        <c:axId val="838222912"/>
      </c:barChart>
      <c:catAx>
        <c:axId val="8117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222912"/>
        <c:crosses val="autoZero"/>
        <c:auto val="1"/>
        <c:lblAlgn val="ctr"/>
        <c:lblOffset val="100"/>
        <c:noMultiLvlLbl val="0"/>
      </c:catAx>
      <c:valAx>
        <c:axId val="83822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73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Comparison</a:t>
            </a:r>
          </a:p>
          <a:p>
            <a:pPr>
              <a:defRPr/>
            </a:pPr>
            <a:r>
              <a:rPr lang="en-IN" baseline="0"/>
              <a:t>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5.7</c:v>
                </c:pt>
                <c:pt idx="1">
                  <c:v>4.3</c:v>
                </c:pt>
                <c:pt idx="2">
                  <c:v>1.2</c:v>
                </c:pt>
                <c:pt idx="3">
                  <c:v>0.99</c:v>
                </c:pt>
                <c:pt idx="4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E-4BAF-8889-5DBACC7C53D0}"/>
            </c:ext>
          </c:extLst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Sheet1!$C$12:$G$12</c:f>
              <c:numCache>
                <c:formatCode>General</c:formatCode>
                <c:ptCount val="5"/>
                <c:pt idx="0">
                  <c:v>7.5</c:v>
                </c:pt>
                <c:pt idx="1">
                  <c:v>5.4</c:v>
                </c:pt>
                <c:pt idx="2">
                  <c:v>1.5</c:v>
                </c:pt>
                <c:pt idx="3">
                  <c:v>1.2</c:v>
                </c:pt>
                <c:pt idx="4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E-4BAF-8889-5DBACC7C53D0}"/>
            </c:ext>
          </c:extLst>
        </c:ser>
        <c:ser>
          <c:idx val="2"/>
          <c:order val="2"/>
          <c:tx>
            <c:strRef>
              <c:f>Sheet1!$B$13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Sheet1!$C$10:$G$10</c:f>
              <c:strCache>
                <c:ptCount val="5"/>
                <c:pt idx="0">
                  <c:v>US</c:v>
                </c:pt>
                <c:pt idx="1">
                  <c:v>China</c:v>
                </c:pt>
                <c:pt idx="2">
                  <c:v>Japan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Sheet1!$C$13:$G$13</c:f>
              <c:numCache>
                <c:formatCode>General</c:formatCode>
                <c:ptCount val="5"/>
                <c:pt idx="0">
                  <c:v>8.5</c:v>
                </c:pt>
                <c:pt idx="1">
                  <c:v>6.6</c:v>
                </c:pt>
                <c:pt idx="2">
                  <c:v>1.8</c:v>
                </c:pt>
                <c:pt idx="3">
                  <c:v>1.5</c:v>
                </c:pt>
                <c:pt idx="4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6E-4BAF-8889-5DBACC7C5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979311"/>
        <c:axId val="1279655647"/>
      </c:barChart>
      <c:catAx>
        <c:axId val="127997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55647"/>
        <c:crosses val="autoZero"/>
        <c:auto val="1"/>
        <c:lblAlgn val="ctr"/>
        <c:lblOffset val="100"/>
        <c:noMultiLvlLbl val="0"/>
      </c:catAx>
      <c:valAx>
        <c:axId val="127965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7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AR/VR Revenue By Market</a:t>
            </a:r>
          </a:p>
          <a:p>
            <a:pPr>
              <a:defRPr/>
            </a:pPr>
            <a:r>
              <a:rPr lang="en-US"/>
              <a:t>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AR/VR Revenue(in Billions)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Sheet1!$B$55:$B$57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Sheet1!$C$55:$C$57</c:f>
              <c:numCache>
                <c:formatCode>General</c:formatCode>
                <c:ptCount val="3"/>
                <c:pt idx="0">
                  <c:v>20.9</c:v>
                </c:pt>
                <c:pt idx="1">
                  <c:v>26</c:v>
                </c:pt>
                <c:pt idx="2">
                  <c:v>32.1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D5-4F87-BCC8-BA7F6328BF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749103"/>
        <c:axId val="63161855"/>
      </c:barChart>
      <c:catAx>
        <c:axId val="15274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61855"/>
        <c:crosses val="autoZero"/>
        <c:auto val="1"/>
        <c:lblAlgn val="ctr"/>
        <c:lblOffset val="100"/>
        <c:noMultiLvlLbl val="0"/>
      </c:catAx>
      <c:valAx>
        <c:axId val="6316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4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7E1-CFEB-74C9-79EF-BF30B2ED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E4D8B-D96E-A53D-7CC6-C883A548A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9412-92F9-FB08-E996-1EAF8AAB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3F84-F706-E2B7-8FC2-1359A191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BED5-6306-1B77-5309-C3C760F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7C5C-C842-3911-C994-F74B62C4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5628F-DF30-8D69-3BA8-968C26CA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599D-7477-49C9-9226-BBAC084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4B10-4F34-D273-6A4A-FCEE2570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A098-65AD-ECF6-3276-FA5A9498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65CA3-6640-21C3-3F0C-4499099D8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8C54C-F48A-C46F-C2E2-9D759D6E1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123A-3D50-B558-154A-C6CFB408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B4A4-2062-918C-AA00-20594580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BA02-CBEA-694B-47E0-DF619CC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3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F711-9DBA-5135-D151-1F151A50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EA3B-4E4E-A6DA-F64A-FC535F57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570A-8033-3253-45EC-14F160C3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62A5-0505-AC53-31D4-A665DE2E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F17E-627D-7381-75E1-A82D0873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4B47-E75A-1611-0E64-2323EADF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47DD-D2B9-3E09-2C76-87E460D0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DE96-C0C1-D14A-DA7A-8B181E1D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7DB0-E11C-183A-063A-0F572828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A131-82D5-EAE8-9966-55DB1720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2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602D-7088-32E3-CD92-7D16B443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3FFE-2055-B1B3-09E6-C41A0F812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F80A3-E18E-69A7-0803-C8B6987D7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DA8B-01DE-6FFB-32F0-33D98ADB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2FF5-071D-E054-916B-36CB5AD7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0F6A-A792-5397-BC93-57CB3909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6C6-0D50-2594-3178-B7210218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E3DA-B085-505D-6E3A-40244406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0251-76A7-A0D4-F90E-CA311032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C5B4-2602-10F9-0289-31AE59903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EEE38-7AA1-28F8-ACF0-F729E8E18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2A5AE-390D-D147-9D14-D600FA78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9C7C-8A81-324F-F7EA-63A80D7B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F263D-37DD-32E2-A5DB-F84E1BF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B589-AADD-E1AB-0249-0A2029CD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BAC35-C050-130E-EB38-4533F9ED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0D136-0CCA-5CF3-082D-058F7E9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546-362E-3984-5085-D6E52FB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AC406-1681-2530-E440-3B2C3496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0795C-4A8D-B9B1-A3D9-9448D93B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A6FCC-5ABE-DED0-C568-644D84B3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26B5-DD90-B56A-133A-B94E3C7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D280-5C87-3796-D0E8-0680D9EC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4F6D-DBC4-708C-3D19-C39EC102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E5333-1AE9-D09B-C09D-37A418D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8C91-5998-04C3-47DD-E027E05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C47-92EE-29C5-68CC-1FE7793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7F30-7138-5FC3-D97F-C586EE50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3E2CF-D561-01BA-DA7A-3878EFC84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F548-B490-158E-129F-CA99F63B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26733-901B-CEBE-DAA6-745F5879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1997-CA25-A772-B147-368A9DA2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CCE0-D6A9-BE78-59E5-4EC57E0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C7C6-F73E-F235-497F-DF0A6234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CEB3C-E87C-4099-77BF-0F03F9DE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F4C0-1DC9-600A-6E72-5F7CCE45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5B44-FA2C-4788-86F9-440C6862374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8E6A-D423-3318-17A1-FD1DB383B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492A-EE5F-820B-59EA-8147A491C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4A9F-E1D0-4E5B-8A0D-2F69C9E78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689-034D-A8D9-B504-FC6D4AA76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Analysis of the Growing Adoption of AR/VR in Real World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DCCC-B419-18A9-275B-DA8B0419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27" y="3602037"/>
            <a:ext cx="10796336" cy="273459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Ankit Alex Minz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lang="en-IN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Dibya Bharat </a:t>
            </a:r>
            <a:r>
              <a:rPr lang="en-IN" sz="1800" b="1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Khatua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r>
              <a:rPr lang="en-IN" sz="1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Ruchi Sawhney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[3]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[1 &amp; 2] Scholar, Department of CS/IT, Bosco Technical Training Society, Don Bosco Technical School, Okhla Road, New Delhi-110025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Assistant Professor, Department of CS/IT, Bosco Technical Training Society, Don Bosco Technical School, Okhla Road, New Delhi-110025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2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150593-D79A-AC41-C4C7-2B91158772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0563" y="512763"/>
          <a:ext cx="10663237" cy="566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07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F924-54CE-3C74-C03F-B6C28776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CCA8-3805-8D42-D3DC-A6BDCCC5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Education, healthcare, gaming, automotive, engineering, military, manufacturing, and entertainment are being transformed by AR/VR technologies.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Immersiveness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key attraction, offering accurate simulations and experiential learning without real-world risks.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Computing: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seamless integration of gadgets into physical surroundings.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 maps and overlays virtual content, enhancing productivity, visualization, gaming, education, GPS,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68DE-35B6-CB61-1CE7-57157E1D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561474"/>
            <a:ext cx="10519611" cy="5615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Commerce: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AR/VR to create virtual smart stores from physical locations.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experience with realistic product previews, virtual try-ons, and interactive visualizations.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human emotions using biometric sensors and machine learning.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content dynamically based on users' emotional states, enhancing communication, therapy, and learning applications.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Haptic Feedback Technologies: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tactile sensations in AR/VR environments, allowing realistic interaction with virtual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simulations, gaming experiences, and medical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9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F9A9-F300-B333-BDEB-E860FC32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561474"/>
            <a:ext cx="10760242" cy="561548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Degrees of Freedom (6DOF) Tracking: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move freely in the real world while being accurately tracked in six dimensions.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immersion, comfort, and reduces motion sickness in VR experiences.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05241-73E3-5316-01C5-C8279FB2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9977"/>
              </p:ext>
            </p:extLst>
          </p:nvPr>
        </p:nvGraphicFramePr>
        <p:xfrm>
          <a:off x="1122947" y="2839453"/>
          <a:ext cx="10230853" cy="3337510"/>
        </p:xfrm>
        <a:graphic>
          <a:graphicData uri="http://schemas.openxmlformats.org/drawingml/2006/table">
            <a:tbl>
              <a:tblPr firstRow="1" firstCol="1" bandRow="1"/>
              <a:tblGrid>
                <a:gridCol w="2732225">
                  <a:extLst>
                    <a:ext uri="{9D8B030D-6E8A-4147-A177-3AD203B41FA5}">
                      <a16:colId xmlns:a16="http://schemas.microsoft.com/office/drawing/2014/main" val="1168958223"/>
                    </a:ext>
                  </a:extLst>
                </a:gridCol>
                <a:gridCol w="7498628">
                  <a:extLst>
                    <a:ext uri="{9D8B030D-6E8A-4147-A177-3AD203B41FA5}">
                      <a16:colId xmlns:a16="http://schemas.microsoft.com/office/drawing/2014/main" val="99204744"/>
                    </a:ext>
                  </a:extLst>
                </a:gridCol>
              </a:tblGrid>
              <a:tr h="2205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Use/ Benefits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944480"/>
                  </a:ext>
                </a:extLst>
              </a:tr>
              <a:tr h="684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Training, diagnostics, surgery, and fitness. Foster a deeper understanding of complex concepts, ignite student curiosity, and promote collaborative learning.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37399"/>
                  </a:ext>
                </a:extLst>
              </a:tr>
              <a:tr h="311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Immersive Interaction, smell, touch, physics, movements.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724735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Design, production, sales and marketing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033666"/>
                  </a:ext>
                </a:extLst>
              </a:tr>
              <a:tr h="4524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Architecture, Engineering and Construction. Enhance comprehension of intricate processes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589248"/>
                  </a:ext>
                </a:extLst>
              </a:tr>
              <a:tr h="684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Military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training, flight training, weapons training etc. Revolutionize the way armed forces personnel access information, plan mission strategy, and conduct critical operations.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90455"/>
                  </a:ext>
                </a:extLst>
              </a:tr>
              <a:tr h="4524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Modernize and streamline processes, eliminate costly errors and reduce downtime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01591"/>
                  </a:ext>
                </a:extLst>
              </a:tr>
              <a:tr h="311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Enhance product visualization and the customer experience.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4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E92-67CB-0760-8EE8-508FEE7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26B6431-6A47-D8E2-DA4C-9403A173E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90317"/>
              </p:ext>
            </p:extLst>
          </p:nvPr>
        </p:nvGraphicFramePr>
        <p:xfrm>
          <a:off x="714895" y="1163783"/>
          <a:ext cx="10638906" cy="566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51">
                  <a:extLst>
                    <a:ext uri="{9D8B030D-6E8A-4147-A177-3AD203B41FA5}">
                      <a16:colId xmlns:a16="http://schemas.microsoft.com/office/drawing/2014/main" val="470571205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787617657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3021093192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1315443209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977236773"/>
                    </a:ext>
                  </a:extLst>
                </a:gridCol>
                <a:gridCol w="1773151">
                  <a:extLst>
                    <a:ext uri="{9D8B030D-6E8A-4147-A177-3AD203B41FA5}">
                      <a16:colId xmlns:a16="http://schemas.microsoft.com/office/drawing/2014/main" val="2641313293"/>
                    </a:ext>
                  </a:extLst>
                </a:gridCol>
              </a:tblGrid>
              <a:tr h="666914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Arkit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ARcore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 quest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HTC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Sony 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Playstation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VR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92007"/>
                  </a:ext>
                </a:extLst>
              </a:tr>
              <a:tr h="386387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Launched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June</a:t>
                      </a: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March 2018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May 2019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April 2016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October 2016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846858"/>
                  </a:ext>
                </a:extLst>
              </a:tr>
              <a:tr h="386387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by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Apple Inc.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 platforms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HTC corporation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Sony Group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488570"/>
                  </a:ext>
                </a:extLst>
              </a:tr>
              <a:tr h="463995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(augmented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(augmented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(Virtual Reality)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(Virtual Reality)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VR(Virtual Reality)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411749"/>
                  </a:ext>
                </a:extLst>
              </a:tr>
              <a:tr h="3707406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 motion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Scene understanding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conveniences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Motion tracking.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Environmental understanding.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Depth understanding.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 estimation.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interaction.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Oriented points.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Anchors and trackable.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Augmented Images.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" indent="-1403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Boundary, Pass-through and Spatial Anchors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Voice commands and voice dictation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settings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Accessibility features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Eye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Motion Tracking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Audio Strap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Adapter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Facial Tracker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inch OLED panel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1080p resolution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 Video screen enabled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 audio effect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92100" algn="l"/>
                        </a:tabLs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 degree head movement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16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94207F-E306-8384-BC51-265296A8C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588542"/>
              </p:ext>
            </p:extLst>
          </p:nvPr>
        </p:nvGraphicFramePr>
        <p:xfrm>
          <a:off x="698268" y="806335"/>
          <a:ext cx="10756668" cy="358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78">
                  <a:extLst>
                    <a:ext uri="{9D8B030D-6E8A-4147-A177-3AD203B41FA5}">
                      <a16:colId xmlns:a16="http://schemas.microsoft.com/office/drawing/2014/main" val="904326575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872578306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711487038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1129329210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2859033297"/>
                    </a:ext>
                  </a:extLst>
                </a:gridCol>
                <a:gridCol w="1792778">
                  <a:extLst>
                    <a:ext uri="{9D8B030D-6E8A-4147-A177-3AD203B41FA5}">
                      <a16:colId xmlns:a16="http://schemas.microsoft.com/office/drawing/2014/main" val="3961356593"/>
                    </a:ext>
                  </a:extLst>
                </a:gridCol>
              </a:tblGrid>
              <a:tr h="1113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Usage Area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IOS Mobile Applications like IKEA place, </a:t>
                      </a:r>
                      <a:r>
                        <a:rPr lang="en-IN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MeasureKIt</a:t>
                      </a: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jigshaw</a:t>
                      </a: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kings of pool etc.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 applications like Measureapp, INKHUNTER, Mole Catch AR, Beer Pong etc.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Gaming, Entertainment, Fitness and Wellness, Travel, Design and playing virtually with friends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Gaming, Education and business sector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Entertainment and gaming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326909"/>
                  </a:ext>
                </a:extLst>
              </a:tr>
              <a:tr h="1113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 Revenue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50.37 billion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data available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billion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million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25.96 billion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901670"/>
                  </a:ext>
                </a:extLst>
              </a:tr>
              <a:tr h="1113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Units Sold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applicable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applicable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 million</a:t>
                      </a:r>
                      <a:r>
                        <a:rPr lang="en-IN" sz="1400" b="1" kern="1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million</a:t>
                      </a:r>
                      <a:r>
                        <a:rPr lang="en-IN" sz="1400" b="1" kern="1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[30]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million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9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E00F-51D0-EA59-D42D-BDADD827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Recent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F90-6F3D-0DF7-A728-4901A01B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Apple Vison Pro: Current AR/VR trend: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Announced at Apple's Worldwide Developers Conference on June 5, 2023.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Pre-orders began on January 19, 2024, and it became available for purchase on February 2, 2024.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as a "spatial computer" blending digital and physical media.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256GB, 512GB, and 1TB storage variants.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Priced at $3,499, $3,699, and $3,899 respectively.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D677-86A0-4FD8-CD79-FEEFDC74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7" y="513347"/>
            <a:ext cx="10615863" cy="56636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higher price and shorter battery life, the Vision Pro has exceeded sales expectations.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sales projections of 150,000 to 200,000 units surpassed, with sales exceeding 200,000 units.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percentages dropped to 1%, indicating high customer satisfaction.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1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5F69-B1C8-6D94-77A1-A92AD336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FDFF-9817-15C6-5CFD-A15AD74C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and implementation of AR/VR is projected to keep increasing with the same boom as more implementations are added so will sales and market size of AR/VR will increase. This increase in implementations will bring positive impacts to user, companies, the field AR/VR. With the increasing performance from implementations, more convenient and well implemented devices will come to the commercial AR/VR products market, it’s a given these products will do well in said market. It is noted, that all three hypotheses converge and affect each other with various points of connection.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9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12A6-89F3-3BB2-FF89-2B688FC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C75A4-1030-C9AD-FD2E-FA99B5E7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466"/>
            <a:ext cx="6172200" cy="44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8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A1A8-028F-9241-B3A4-391FCC92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535C-3BD8-4E34-A552-04F2B105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Reality(AR):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 overlays digital information onto the real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Enhances various activities like gaming, product visualization, marketing,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Utilizes human senses and combines computer-generated data with reality.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Versatile applications extend to metaverse and corporate uses.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4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F84-DEE6-B005-730D-1620125E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368968"/>
            <a:ext cx="10696074" cy="5807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VR creates simulated environments for immersive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Immerses users in computer-generated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 interactive devices like goggles, headsets, gloves, or body suits.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Aims to create indistinguishable environments from reality.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Skill Training: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AR/VR technologies revolutionize training with realistic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 experiential learning in emergency preparedness, military training, healthcare,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in police training for emergency preparedness.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8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F3EA-DCA7-BF86-7D54-A1A537B2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417095"/>
            <a:ext cx="10712116" cy="575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Usage and Adoption: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Global AR/VR headset shipments projected to reach 43.5 million by 2025.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global XR market expected to exceed $100 billion by 2026.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 AR/VR market projected to reach ₹US$759.9m revenue in 2024 with 742.3m users by 2028.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Adoption: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across industries from gaming to healthcare.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OSSOVR,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PokemonGo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Tilt Brush,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Enscape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Toyota’s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TeenDrive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365, and Hyundai Virtual Guide.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businesses by providing immersive experiences for customers.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8BC-91C0-506A-4F1A-9686824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Examples, Implementations and Related Work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BCEC3F-2C38-9EC0-6BB9-A01188FEE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38053"/>
              </p:ext>
            </p:extLst>
          </p:nvPr>
        </p:nvGraphicFramePr>
        <p:xfrm>
          <a:off x="473242" y="1446997"/>
          <a:ext cx="11245515" cy="4812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0770">
                  <a:extLst>
                    <a:ext uri="{9D8B030D-6E8A-4147-A177-3AD203B41FA5}">
                      <a16:colId xmlns:a16="http://schemas.microsoft.com/office/drawing/2014/main" val="3483619660"/>
                    </a:ext>
                  </a:extLst>
                </a:gridCol>
                <a:gridCol w="2810770">
                  <a:extLst>
                    <a:ext uri="{9D8B030D-6E8A-4147-A177-3AD203B41FA5}">
                      <a16:colId xmlns:a16="http://schemas.microsoft.com/office/drawing/2014/main" val="3485001597"/>
                    </a:ext>
                  </a:extLst>
                </a:gridCol>
                <a:gridCol w="2444519">
                  <a:extLst>
                    <a:ext uri="{9D8B030D-6E8A-4147-A177-3AD203B41FA5}">
                      <a16:colId xmlns:a16="http://schemas.microsoft.com/office/drawing/2014/main" val="3721083081"/>
                    </a:ext>
                  </a:extLst>
                </a:gridCol>
                <a:gridCol w="3179456">
                  <a:extLst>
                    <a:ext uri="{9D8B030D-6E8A-4147-A177-3AD203B41FA5}">
                      <a16:colId xmlns:a16="http://schemas.microsoft.com/office/drawing/2014/main" val="4294114271"/>
                    </a:ext>
                  </a:extLst>
                </a:gridCol>
              </a:tblGrid>
              <a:tr h="1459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977620819"/>
                  </a:ext>
                </a:extLst>
              </a:tr>
              <a:tr h="45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Abdullah M. Al-Ansi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and VR development in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Adoption of AR and VR in education recent years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417524542"/>
                  </a:ext>
                </a:extLst>
              </a:tr>
              <a:tr h="45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A Udaya Shankar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AR and VR in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 in teaching and learning experience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4286267194"/>
                  </a:ext>
                </a:extLst>
              </a:tr>
              <a:tr h="298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Patrice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Labedan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 in pilot training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Cardiac activities during training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523402843"/>
                  </a:ext>
                </a:extLst>
              </a:tr>
              <a:tr h="604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Zain Hussain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AR and VR for improving knowledge and skills in medical students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 Trials and Pre-test, Post-test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Effectiveness of AR/VR devices for teaching medical students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4289892180"/>
                  </a:ext>
                </a:extLst>
              </a:tr>
              <a:tr h="7570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Min-Chai Hsieh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for primary marine wildlife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ADDIE model with Pre and Post test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augmented reality to enhance learning experience of children for marine wildlife education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1689983287"/>
                  </a:ext>
                </a:extLst>
              </a:tr>
              <a:tr h="1061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İbrahim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Yaşar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Kazu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of AR and VR in higher studies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VR's adaptability and potential for personalized learning experiences contributing to more efficient and effective learning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3922142786"/>
                  </a:ext>
                </a:extLst>
              </a:tr>
              <a:tr h="909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Jing Zhang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Trends in the Use of Augmented Reality, Virtual Reality, and Mixed Reality in Surgical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Bibliometric and Visualized Analysis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none" strike="noStrik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augmented reality (AR), virtual reality (VR), and mixed reality (MR) in surgical research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 globally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00" marR="51500" marT="0" marB="0"/>
                </a:tc>
                <a:extLst>
                  <a:ext uri="{0D108BD9-81ED-4DB2-BD59-A6C34878D82A}">
                    <a16:rowId xmlns:a16="http://schemas.microsoft.com/office/drawing/2014/main" val="286764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821F-7B72-8D1D-FF19-E4B8D678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3B92-5894-9613-062F-20BEC1DB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The usage and implementation of AR/VR in various fields are still increasing.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H2: Developing implementations will have a predominantly positive impact on the AR/VR technology field.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H3: Common use commercial implementations of AR/VR are becoming increasingly popular.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8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7B6-316A-E9D0-17B9-31D8E703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Study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93BA-392F-616A-BFD2-C8E12B0E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1:</a:t>
            </a:r>
          </a:p>
          <a:p>
            <a:endParaRPr lang="en-IN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101B-6617-A430-A9FA-8E1EE6348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46463"/>
              </p:ext>
            </p:extLst>
          </p:nvPr>
        </p:nvGraphicFramePr>
        <p:xfrm>
          <a:off x="838200" y="2326104"/>
          <a:ext cx="10712117" cy="4166765"/>
        </p:xfrm>
        <a:graphic>
          <a:graphicData uri="http://schemas.openxmlformats.org/drawingml/2006/table">
            <a:tbl>
              <a:tblPr firstRow="1" firstCol="1" bandRow="1"/>
              <a:tblGrid>
                <a:gridCol w="2058506">
                  <a:extLst>
                    <a:ext uri="{9D8B030D-6E8A-4147-A177-3AD203B41FA5}">
                      <a16:colId xmlns:a16="http://schemas.microsoft.com/office/drawing/2014/main" val="1658305717"/>
                    </a:ext>
                  </a:extLst>
                </a:gridCol>
                <a:gridCol w="8653611">
                  <a:extLst>
                    <a:ext uri="{9D8B030D-6E8A-4147-A177-3AD203B41FA5}">
                      <a16:colId xmlns:a16="http://schemas.microsoft.com/office/drawing/2014/main" val="3812102301"/>
                    </a:ext>
                  </a:extLst>
                </a:gridCol>
              </a:tblGrid>
              <a:tr h="501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ducation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 in education valued at USD 28.85B in 2024, projected to reach USD 67.02B by 2029. 1 in 5 adults in US experience AR and VR.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3509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Healthcare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AR/VR experienced in healthcare valued at USD 658.2M in 2020, expected to grow to USD 8.5B by 2028 with a CAGR of 18.8% from 2023 to 2030.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176759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reality (VR) in gaming market size was valued at USD 7.92 billion in 2021 and is projected to reach USD 53.44 billion in 2028, at a CAGR of 31.4% during 2021-2028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061821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Automobiles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global virtual reality in automotive market size was valued at USD 759.3 million in 2019 and is projected to reach USD 14,727.9 million by 2027, exhibiting a CAGR of 45.1% during the forecast period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1922"/>
                  </a:ext>
                </a:extLst>
              </a:tr>
              <a:tr h="371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engineering and construction sectors’ VR and AR market is projected to reach USD 4.76 billion by 2025.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238836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111111"/>
                          </a:solidFill>
                          <a:effectLst/>
                          <a:highlight>
                            <a:srgbClr val="F7F7F7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Military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spending on VR is approximately $6.4 billion in the US, $5.1 billion in the Asia Pacific region, and $3 billion in Europe, Middle East, and Africa combined.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00924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Manufacturing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global augmented reality &amp; virtual reality in manufacturing market size was valued at USD 8.01 billion in 2022 and is expected to grow at a compound annual growth rate (CAGR) of 28.3% from 2023 to 2030.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39095"/>
                  </a:ext>
                </a:extLst>
              </a:tr>
              <a:tr h="488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VR/AR usage rates: social media (47%), followed by videogames (40%), live streaming (32%), film and entertainment (31%), advertising (28%), and music (28%). </a:t>
                      </a:r>
                      <a:endParaRPr lang="en-IN" sz="1200" kern="100" dirty="0"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8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F3927D-3E88-15B1-0785-030E3E788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92128"/>
              </p:ext>
            </p:extLst>
          </p:nvPr>
        </p:nvGraphicFramePr>
        <p:xfrm>
          <a:off x="546100" y="273050"/>
          <a:ext cx="11276932" cy="590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30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17A379-8720-B592-702F-94CF4073A0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5475" y="368300"/>
          <a:ext cx="10728325" cy="584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9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1654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A Statistical Analysis of the Growing Adoption of AR/VR in Real World</vt:lpstr>
      <vt:lpstr>Introduction</vt:lpstr>
      <vt:lpstr>PowerPoint Presentation</vt:lpstr>
      <vt:lpstr>PowerPoint Presentation</vt:lpstr>
      <vt:lpstr>Examples, Implementations and Related Work</vt:lpstr>
      <vt:lpstr>Hypotheses</vt:lpstr>
      <vt:lpstr>Information Study</vt:lpstr>
      <vt:lpstr>PowerPoint Presentation</vt:lpstr>
      <vt:lpstr>PowerPoint Presentation</vt:lpstr>
      <vt:lpstr>PowerPoint Presentation</vt:lpstr>
      <vt:lpstr>Hypothesis 2</vt:lpstr>
      <vt:lpstr>PowerPoint Presentation</vt:lpstr>
      <vt:lpstr>PowerPoint Presentation</vt:lpstr>
      <vt:lpstr>Hypothesis 3</vt:lpstr>
      <vt:lpstr>PowerPoint Presentation</vt:lpstr>
      <vt:lpstr>Discussion on Recent Trend</vt:lpstr>
      <vt:lpstr>PowerPoint Presentation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Analysis of the Growing Adoption of AR/VR in Real World</dc:title>
  <dc:creator>ashish minz</dc:creator>
  <cp:lastModifiedBy>ashish minz</cp:lastModifiedBy>
  <cp:revision>2</cp:revision>
  <dcterms:created xsi:type="dcterms:W3CDTF">2024-05-02T03:51:00Z</dcterms:created>
  <dcterms:modified xsi:type="dcterms:W3CDTF">2024-05-02T06:18:49Z</dcterms:modified>
</cp:coreProperties>
</file>