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xKDmX/pBqUaW8JglwZ+OtXjtb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8B7449-7E0D-4BE3-B32F-9EC3AE897D18}">
  <a:tblStyle styleId="{628B7449-7E0D-4BE3-B32F-9EC3AE897D1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8cbd436f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8cbd436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8cbd436ff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8cbd436f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8cbd436ff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8cbd436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8cbd436ff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8cbd436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8cbd436f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8cbd436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8cbd43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a8cbd436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cbd436f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cbd436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8cbd436f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8cbd436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up of a network&#10;&#10;Description automatically generated" id="97" name="Google Shape;97;p1"/>
          <p:cNvPicPr preferRelativeResize="0"/>
          <p:nvPr/>
        </p:nvPicPr>
        <p:blipFill rotWithShape="1">
          <a:blip r:embed="rId3">
            <a:alphaModFix amt="40000"/>
          </a:blip>
          <a:srcRect b="0" l="0" r="0" t="29687"/>
          <a:stretch/>
        </p:blipFill>
        <p:spPr>
          <a:xfrm>
            <a:off x="20" y="10"/>
            <a:ext cx="12191979" cy="6857990"/>
          </a:xfrm>
          <a:prstGeom prst="rect">
            <a:avLst/>
          </a:prstGeom>
          <a:noFill/>
          <a:ln>
            <a:noFill/>
          </a:ln>
        </p:spPr>
      </p:pic>
      <p:sp>
        <p:nvSpPr>
          <p:cNvPr id="98" name="Google Shape;98;p1"/>
          <p:cNvSpPr txBox="1"/>
          <p:nvPr>
            <p:ph type="ctrTitle"/>
          </p:nvPr>
        </p:nvSpPr>
        <p:spPr>
          <a:xfrm>
            <a:off x="841249" y="941832"/>
            <a:ext cx="10506456" cy="20574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800"/>
              </a:spcAft>
              <a:buClr>
                <a:schemeClr val="dk1"/>
              </a:buClr>
              <a:buSzPts val="1100"/>
              <a:buFont typeface="Arial"/>
              <a:buNone/>
            </a:pPr>
            <a:r>
              <a:rPr b="1" lang="en-US" sz="2400">
                <a:solidFill>
                  <a:srgbClr val="FFFF00"/>
                </a:solidFill>
                <a:latin typeface="Times New Roman"/>
                <a:ea typeface="Times New Roman"/>
                <a:cs typeface="Times New Roman"/>
                <a:sym typeface="Times New Roman"/>
              </a:rPr>
              <a:t>Beauty product sentiment analysis and Recommendation Based on User Behaviour</a:t>
            </a:r>
            <a:endParaRPr sz="5000">
              <a:solidFill>
                <a:srgbClr val="FFFF00"/>
              </a:solidFill>
            </a:endParaRPr>
          </a:p>
        </p:txBody>
      </p:sp>
      <p:sp>
        <p:nvSpPr>
          <p:cNvPr id="99" name="Google Shape;99;p1"/>
          <p:cNvSpPr/>
          <p:nvPr/>
        </p:nvSpPr>
        <p:spPr>
          <a:xfrm rot="5400000">
            <a:off x="11201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0" name="Google Shape;100;p1"/>
          <p:cNvSpPr/>
          <p:nvPr/>
        </p:nvSpPr>
        <p:spPr>
          <a:xfrm>
            <a:off x="841248" y="3241202"/>
            <a:ext cx="10506456"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
          <p:cNvSpPr txBox="1"/>
          <p:nvPr/>
        </p:nvSpPr>
        <p:spPr>
          <a:xfrm>
            <a:off x="3893367" y="4060969"/>
            <a:ext cx="4402200" cy="2670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500" u="none" cap="none" strike="noStrike">
                <a:solidFill>
                  <a:srgbClr val="FFFF00"/>
                </a:solidFill>
                <a:latin typeface="Calibri"/>
                <a:ea typeface="Calibri"/>
                <a:cs typeface="Calibri"/>
                <a:sym typeface="Calibri"/>
              </a:rPr>
              <a:t>Presented by</a:t>
            </a:r>
            <a:endParaRPr/>
          </a:p>
          <a:p>
            <a:pPr indent="0" lvl="0" marL="0" marR="0" rtl="0" algn="l">
              <a:lnSpc>
                <a:spcPct val="90000"/>
              </a:lnSpc>
              <a:spcBef>
                <a:spcPts val="600"/>
              </a:spcBef>
              <a:spcAft>
                <a:spcPts val="0"/>
              </a:spcAft>
              <a:buClr>
                <a:srgbClr val="FFFF00"/>
              </a:buClr>
              <a:buSzPts val="2500"/>
              <a:buFont typeface="Arial"/>
              <a:buChar char="•"/>
            </a:pPr>
            <a:r>
              <a:rPr b="0" i="0" lang="en-US" sz="2500" u="none" cap="none" strike="noStrike">
                <a:solidFill>
                  <a:srgbClr val="FFFF00"/>
                </a:solidFill>
                <a:latin typeface="Calibri"/>
                <a:ea typeface="Calibri"/>
                <a:cs typeface="Calibri"/>
                <a:sym typeface="Calibri"/>
              </a:rPr>
              <a:t>Dibya Pandey</a:t>
            </a:r>
            <a:endParaRPr/>
          </a:p>
          <a:p>
            <a:pPr indent="0" lvl="0" marL="457200" marR="0" rtl="0" algn="l">
              <a:lnSpc>
                <a:spcPct val="90000"/>
              </a:lnSpc>
              <a:spcBef>
                <a:spcPts val="600"/>
              </a:spcBef>
              <a:spcAft>
                <a:spcPts val="0"/>
              </a:spcAft>
              <a:buNone/>
            </a:pPr>
            <a:r>
              <a:t/>
            </a:r>
            <a:endParaRPr/>
          </a:p>
          <a:p>
            <a:pPr indent="158750" lvl="0" marL="0" marR="0" rtl="0" algn="l">
              <a:lnSpc>
                <a:spcPct val="90000"/>
              </a:lnSpc>
              <a:spcBef>
                <a:spcPts val="600"/>
              </a:spcBef>
              <a:spcAft>
                <a:spcPts val="0"/>
              </a:spcAft>
              <a:buClr>
                <a:schemeClr val="dk1"/>
              </a:buClr>
              <a:buSzPts val="2500"/>
              <a:buFont typeface="Arial"/>
              <a:buNone/>
            </a:pPr>
            <a:r>
              <a:t/>
            </a:r>
            <a:endParaRPr b="0" i="0" sz="2500" u="none" cap="none" strike="noStrike">
              <a:solidFill>
                <a:srgbClr val="FFFF00"/>
              </a:solidFill>
              <a:latin typeface="Calibri"/>
              <a:ea typeface="Calibri"/>
              <a:cs typeface="Calibri"/>
              <a:sym typeface="Calibri"/>
            </a:endParaRPr>
          </a:p>
          <a:p>
            <a:pPr indent="0" lvl="0" marL="0" marR="0" rtl="0" algn="l">
              <a:lnSpc>
                <a:spcPct val="90000"/>
              </a:lnSpc>
              <a:spcBef>
                <a:spcPts val="600"/>
              </a:spcBef>
              <a:spcAft>
                <a:spcPts val="0"/>
              </a:spcAft>
              <a:buNone/>
            </a:pPr>
            <a:r>
              <a:rPr lang="en-US" sz="2500">
                <a:solidFill>
                  <a:srgbClr val="FFFF00"/>
                </a:solidFill>
                <a:latin typeface="Calibri"/>
                <a:ea typeface="Calibri"/>
                <a:cs typeface="Calibri"/>
                <a:sym typeface="Calibri"/>
              </a:rPr>
              <a:t>Capstone Project</a:t>
            </a:r>
            <a:endParaRPr sz="2500">
              <a:solidFill>
                <a:srgbClr val="FFFF00"/>
              </a:solidFill>
              <a:latin typeface="Calibri"/>
              <a:ea typeface="Calibri"/>
              <a:cs typeface="Calibri"/>
              <a:sym typeface="Calibri"/>
            </a:endParaRPr>
          </a:p>
          <a:p>
            <a:pPr indent="0" lvl="0" marL="0" marR="0" rtl="0" algn="l">
              <a:lnSpc>
                <a:spcPct val="90000"/>
              </a:lnSpc>
              <a:spcBef>
                <a:spcPts val="600"/>
              </a:spcBef>
              <a:spcAft>
                <a:spcPts val="0"/>
              </a:spcAft>
              <a:buNone/>
            </a:pPr>
            <a:r>
              <a:rPr lang="en-US" sz="2500">
                <a:solidFill>
                  <a:srgbClr val="FFFF00"/>
                </a:solidFill>
                <a:latin typeface="Calibri"/>
                <a:ea typeface="Calibri"/>
                <a:cs typeface="Calibri"/>
                <a:sym typeface="Calibri"/>
              </a:rPr>
              <a:t>Dr.Muhammad Ali Yusuf</a:t>
            </a:r>
            <a:endParaRPr sz="2500">
              <a:solidFill>
                <a:srgbClr val="FFFF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a8cbd436ff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g2a8cbd436ff_0_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9" name="Google Shape;189;g2a8cbd436ff_0_54"/>
          <p:cNvPicPr preferRelativeResize="0"/>
          <p:nvPr/>
        </p:nvPicPr>
        <p:blipFill>
          <a:blip r:embed="rId3">
            <a:alphaModFix/>
          </a:blip>
          <a:stretch>
            <a:fillRect/>
          </a:stretch>
        </p:blipFill>
        <p:spPr>
          <a:xfrm>
            <a:off x="152400" y="152400"/>
            <a:ext cx="12039600" cy="659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a8cbd436ff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Product recommendation on home page of new customers</a:t>
            </a:r>
            <a:endParaRPr sz="3000"/>
          </a:p>
        </p:txBody>
      </p:sp>
      <p:sp>
        <p:nvSpPr>
          <p:cNvPr id="195" name="Google Shape;195;g2a8cbd436ff_0_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6" name="Google Shape;196;g2a8cbd436ff_0_61"/>
          <p:cNvPicPr preferRelativeResize="0"/>
          <p:nvPr/>
        </p:nvPicPr>
        <p:blipFill>
          <a:blip r:embed="rId3">
            <a:alphaModFix/>
          </a:blip>
          <a:stretch>
            <a:fillRect/>
          </a:stretch>
        </p:blipFill>
        <p:spPr>
          <a:xfrm>
            <a:off x="1554800" y="1390900"/>
            <a:ext cx="9799000" cy="530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8cbd436ff_0_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700"/>
              <a:t>Product Recommendation for existing users</a:t>
            </a:r>
            <a:endParaRPr sz="2700"/>
          </a:p>
        </p:txBody>
      </p:sp>
      <p:pic>
        <p:nvPicPr>
          <p:cNvPr id="202" name="Google Shape;202;g2a8cbd436ff_0_68"/>
          <p:cNvPicPr preferRelativeResize="0"/>
          <p:nvPr/>
        </p:nvPicPr>
        <p:blipFill>
          <a:blip r:embed="rId3">
            <a:alphaModFix/>
          </a:blip>
          <a:stretch>
            <a:fillRect/>
          </a:stretch>
        </p:blipFill>
        <p:spPr>
          <a:xfrm>
            <a:off x="152400" y="1348775"/>
            <a:ext cx="4591050" cy="1752600"/>
          </a:xfrm>
          <a:prstGeom prst="rect">
            <a:avLst/>
          </a:prstGeom>
          <a:noFill/>
          <a:ln>
            <a:noFill/>
          </a:ln>
        </p:spPr>
      </p:pic>
      <p:pic>
        <p:nvPicPr>
          <p:cNvPr id="203" name="Google Shape;203;g2a8cbd436ff_0_68"/>
          <p:cNvPicPr preferRelativeResize="0"/>
          <p:nvPr/>
        </p:nvPicPr>
        <p:blipFill>
          <a:blip r:embed="rId4">
            <a:alphaModFix/>
          </a:blip>
          <a:stretch>
            <a:fillRect/>
          </a:stretch>
        </p:blipFill>
        <p:spPr>
          <a:xfrm>
            <a:off x="152400" y="3253775"/>
            <a:ext cx="5943600" cy="117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a8cbd436ff_0_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600"/>
              <a:t>Categories with their sentiments</a:t>
            </a:r>
            <a:endParaRPr sz="2600"/>
          </a:p>
        </p:txBody>
      </p:sp>
      <p:sp>
        <p:nvSpPr>
          <p:cNvPr id="209" name="Google Shape;209;g2a8cbd436ff_0_7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0" name="Google Shape;210;g2a8cbd436ff_0_73"/>
          <p:cNvPicPr preferRelativeResize="0"/>
          <p:nvPr/>
        </p:nvPicPr>
        <p:blipFill>
          <a:blip r:embed="rId3">
            <a:alphaModFix/>
          </a:blip>
          <a:stretch>
            <a:fillRect/>
          </a:stretch>
        </p:blipFill>
        <p:spPr>
          <a:xfrm>
            <a:off x="0" y="1913275"/>
            <a:ext cx="7633126" cy="4532674"/>
          </a:xfrm>
          <a:prstGeom prst="rect">
            <a:avLst/>
          </a:prstGeom>
          <a:noFill/>
          <a:ln>
            <a:noFill/>
          </a:ln>
        </p:spPr>
      </p:pic>
      <p:pic>
        <p:nvPicPr>
          <p:cNvPr id="211" name="Google Shape;211;g2a8cbd436ff_0_73"/>
          <p:cNvPicPr preferRelativeResize="0"/>
          <p:nvPr/>
        </p:nvPicPr>
        <p:blipFill>
          <a:blip r:embed="rId4">
            <a:alphaModFix/>
          </a:blip>
          <a:stretch>
            <a:fillRect/>
          </a:stretch>
        </p:blipFill>
        <p:spPr>
          <a:xfrm>
            <a:off x="7410450" y="2823150"/>
            <a:ext cx="3943350" cy="95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23" name="Google Shape;223;p7"/>
          <p:cNvGraphicFramePr/>
          <p:nvPr/>
        </p:nvGraphicFramePr>
        <p:xfrm>
          <a:off x="204159" y="67353"/>
          <a:ext cx="3000000" cy="3000000"/>
        </p:xfrm>
        <a:graphic>
          <a:graphicData uri="http://schemas.openxmlformats.org/drawingml/2006/table">
            <a:tbl>
              <a:tblPr bandRow="1" firstCol="1" firstRow="1">
                <a:noFill/>
                <a:tableStyleId>{628B7449-7E0D-4BE3-B32F-9EC3AE897D18}</a:tableStyleId>
              </a:tblPr>
              <a:tblGrid>
                <a:gridCol w="1637025"/>
                <a:gridCol w="3391100"/>
                <a:gridCol w="3706925"/>
                <a:gridCol w="720550"/>
                <a:gridCol w="2328100"/>
              </a:tblGrid>
              <a:tr h="173700">
                <a:tc>
                  <a:txBody>
                    <a:bodyPr/>
                    <a:lstStyle/>
                    <a:p>
                      <a:pPr indent="0" lvl="0" marL="0" marR="0" rtl="0" algn="l">
                        <a:lnSpc>
                          <a:spcPct val="107000"/>
                        </a:lnSpc>
                        <a:spcBef>
                          <a:spcPts val="0"/>
                        </a:spcBef>
                        <a:spcAft>
                          <a:spcPts val="0"/>
                        </a:spcAft>
                        <a:buNone/>
                      </a:pPr>
                      <a:r>
                        <a:rPr lang="en-US" sz="900" u="none" cap="none" strike="noStrike"/>
                        <a:t> </a:t>
                      </a:r>
                      <a:endParaRPr sz="900" u="none" cap="none" strike="noStrike">
                        <a:latin typeface="Calibri"/>
                        <a:ea typeface="Calibri"/>
                        <a:cs typeface="Calibri"/>
                        <a:sym typeface="Calibri"/>
                      </a:endParaRPr>
                    </a:p>
                  </a:txBody>
                  <a:tcPr marT="0" marB="0" marR="5800" marL="5800"/>
                </a:tc>
                <a:tc>
                  <a:txBody>
                    <a:bodyPr/>
                    <a:lstStyle/>
                    <a:p>
                      <a:pPr indent="0" lvl="0" marL="0" marR="0" rtl="0" algn="ctr">
                        <a:lnSpc>
                          <a:spcPct val="107000"/>
                        </a:lnSpc>
                        <a:spcBef>
                          <a:spcPts val="0"/>
                        </a:spcBef>
                        <a:spcAft>
                          <a:spcPts val="0"/>
                        </a:spcAft>
                        <a:buNone/>
                      </a:pPr>
                      <a:r>
                        <a:rPr lang="en-US" sz="900"/>
                        <a:t>Tatcha</a:t>
                      </a:r>
                      <a:endParaRPr sz="900" u="none" cap="none" strike="noStrike">
                        <a:latin typeface="Calibri"/>
                        <a:ea typeface="Calibri"/>
                        <a:cs typeface="Calibri"/>
                        <a:sym typeface="Calibri"/>
                      </a:endParaRPr>
                    </a:p>
                  </a:txBody>
                  <a:tcPr marT="0" marB="0" marR="5800" marL="5800"/>
                </a:tc>
                <a:tc>
                  <a:txBody>
                    <a:bodyPr/>
                    <a:lstStyle/>
                    <a:p>
                      <a:pPr indent="0" lvl="0" marL="0" marR="0" rtl="0" algn="ctr">
                        <a:lnSpc>
                          <a:spcPct val="107000"/>
                        </a:lnSpc>
                        <a:spcBef>
                          <a:spcPts val="0"/>
                        </a:spcBef>
                        <a:spcAft>
                          <a:spcPts val="0"/>
                        </a:spcAft>
                        <a:buNone/>
                      </a:pPr>
                      <a:r>
                        <a:rPr lang="en-US" sz="900"/>
                        <a:t>Farmacy</a:t>
                      </a:r>
                      <a:endParaRPr sz="900" u="none" cap="none" strike="noStrike">
                        <a:latin typeface="Calibri"/>
                        <a:ea typeface="Calibri"/>
                        <a:cs typeface="Calibri"/>
                        <a:sym typeface="Calibri"/>
                      </a:endParaRPr>
                    </a:p>
                  </a:txBody>
                  <a:tcPr marT="0" marB="0" marR="5800" marL="5800"/>
                </a:tc>
                <a:tc gridSpan="2">
                  <a:txBody>
                    <a:bodyPr/>
                    <a:lstStyle/>
                    <a:p>
                      <a:pPr indent="0" lvl="0" marL="0" marR="0" rtl="0" algn="ctr">
                        <a:lnSpc>
                          <a:spcPct val="107000"/>
                        </a:lnSpc>
                        <a:spcBef>
                          <a:spcPts val="0"/>
                        </a:spcBef>
                        <a:spcAft>
                          <a:spcPts val="0"/>
                        </a:spcAft>
                        <a:buNone/>
                      </a:pPr>
                      <a:r>
                        <a:rPr lang="en-US" sz="900"/>
                        <a:t>Drunk Elephant</a:t>
                      </a:r>
                      <a:endParaRPr sz="900" u="none" cap="none" strike="noStrike">
                        <a:latin typeface="Calibri"/>
                        <a:ea typeface="Calibri"/>
                        <a:cs typeface="Calibri"/>
                        <a:sym typeface="Calibri"/>
                      </a:endParaRPr>
                    </a:p>
                  </a:txBody>
                  <a:tcPr marT="0" marB="0" marR="5800" marL="5800"/>
                </a:tc>
                <a:tc hMerge="1"/>
              </a:tr>
              <a:tr h="1076925">
                <a:tc>
                  <a:txBody>
                    <a:bodyPr/>
                    <a:lstStyle/>
                    <a:p>
                      <a:pPr indent="0" lvl="0" marL="0" marR="0" rtl="0" algn="ctr">
                        <a:lnSpc>
                          <a:spcPct val="107000"/>
                        </a:lnSpc>
                        <a:spcBef>
                          <a:spcPts val="0"/>
                        </a:spcBef>
                        <a:spcAft>
                          <a:spcPts val="0"/>
                        </a:spcAft>
                        <a:buNone/>
                      </a:pPr>
                      <a:r>
                        <a:rPr lang="en-US" sz="900" u="none" cap="none" strike="noStrike"/>
                        <a:t>Sentiment Analysis</a:t>
                      </a:r>
                      <a:endParaRPr sz="900" u="none" cap="none" strike="noStrike">
                        <a:latin typeface="Calibri"/>
                        <a:ea typeface="Calibri"/>
                        <a:cs typeface="Calibri"/>
                        <a:sym typeface="Calibri"/>
                      </a:endParaRPr>
                    </a:p>
                  </a:txBody>
                  <a:tcPr marT="0" marB="0" marR="5800" marL="5800"/>
                </a:tc>
                <a:tc>
                  <a:txBody>
                    <a:bodyPr/>
                    <a:lstStyle/>
                    <a:p>
                      <a:pPr indent="0" lvl="0" marL="0" marR="0" rtl="0" algn="l">
                        <a:lnSpc>
                          <a:spcPct val="107000"/>
                        </a:lnSpc>
                        <a:spcBef>
                          <a:spcPts val="0"/>
                        </a:spcBef>
                        <a:spcAft>
                          <a:spcPts val="0"/>
                        </a:spcAft>
                        <a:buNone/>
                      </a:pPr>
                      <a:r>
                        <a:rPr lang="en-US" sz="900" u="none" cap="none" strike="noStrike"/>
                        <a:t>{</a:t>
                      </a:r>
                      <a:r>
                        <a:rPr lang="en-US" sz="1050">
                          <a:solidFill>
                            <a:srgbClr val="212121"/>
                          </a:solidFill>
                          <a:highlight>
                            <a:srgbClr val="FFFFFF"/>
                          </a:highlight>
                          <a:latin typeface="Courier New"/>
                          <a:ea typeface="Courier New"/>
                          <a:cs typeface="Courier New"/>
                          <a:sym typeface="Courier New"/>
                        </a:rPr>
                        <a:t>{'neg': 0.067, 'neu': 0.356, 'pos': 0.578, 'compound': 0.0258}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br>
                        <a:rPr lang="en-US"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Subjectivity: 0.479284474206349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00FFFF"/>
                          </a:highlight>
                          <a:latin typeface="Courier New"/>
                          <a:ea typeface="Courier New"/>
                          <a:cs typeface="Courier New"/>
                          <a:sym typeface="Courier New"/>
                        </a:rPr>
                        <a:t>The text is more objective.</a:t>
                      </a:r>
                      <a:endParaRPr sz="900"/>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{'neg': 0.114,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'neu': 0.295,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 'pos': 0.591, 'compound': -0.9463}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Subjectivity: 0.38706589706589706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00FFFF"/>
                          </a:highlight>
                          <a:latin typeface="Courier New"/>
                          <a:ea typeface="Courier New"/>
                          <a:cs typeface="Courier New"/>
                          <a:sym typeface="Courier New"/>
                        </a:rPr>
                        <a:t>The text is more objective.</a:t>
                      </a:r>
                      <a:endParaRPr sz="900"/>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{'neg': 0.143, 'neu': 0.31, 'pos': 0.548, 'compound': 0.9543}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br>
                        <a:rPr lang="en-US" sz="1050">
                          <a:solidFill>
                            <a:srgbClr val="212121"/>
                          </a:solidFill>
                          <a:highlight>
                            <a:srgbClr val="FFFFFF"/>
                          </a:highlight>
                          <a:latin typeface="Courier New"/>
                          <a:ea typeface="Courier New"/>
                          <a:cs typeface="Courier New"/>
                          <a:sym typeface="Courier New"/>
                        </a:rPr>
                      </a:b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Subjectivity: 0.3870967741935484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00FFFF"/>
                          </a:highlight>
                          <a:latin typeface="Courier New"/>
                          <a:ea typeface="Courier New"/>
                          <a:cs typeface="Courier New"/>
                          <a:sym typeface="Courier New"/>
                        </a:rPr>
                        <a:t>The text is more objective.</a:t>
                      </a:r>
                      <a:endParaRPr sz="900"/>
                    </a:p>
                  </a:txBody>
                  <a:tcPr marT="0" marB="0" marR="5800" marL="5800"/>
                </a:tc>
                <a:tc hMerge="1"/>
              </a:tr>
              <a:tr h="1052375">
                <a:tc>
                  <a:txBody>
                    <a:bodyPr/>
                    <a:lstStyle/>
                    <a:p>
                      <a:pPr indent="0" lvl="0" marL="0" marR="0" rtl="0" algn="l">
                        <a:lnSpc>
                          <a:spcPct val="107000"/>
                        </a:lnSpc>
                        <a:spcBef>
                          <a:spcPts val="0"/>
                        </a:spcBef>
                        <a:spcAft>
                          <a:spcPts val="0"/>
                        </a:spcAft>
                        <a:buNone/>
                      </a:pPr>
                      <a:r>
                        <a:rPr lang="en-US" sz="900" u="none" cap="none" strike="noStrike"/>
                        <a:t>Percentages</a:t>
                      </a:r>
                      <a:endParaRPr/>
                    </a:p>
                    <a:p>
                      <a:pPr indent="0" lvl="0" marL="0" marR="0" rtl="0" algn="l">
                        <a:lnSpc>
                          <a:spcPct val="107000"/>
                        </a:lnSpc>
                        <a:spcBef>
                          <a:spcPts val="0"/>
                        </a:spcBef>
                        <a:spcAft>
                          <a:spcPts val="0"/>
                        </a:spcAft>
                        <a:buNone/>
                      </a:pPr>
                      <a:r>
                        <a:rPr lang="en-US" sz="900" u="none" cap="none" strike="noStrike"/>
                        <a:t>Of Sentiment</a:t>
                      </a:r>
                      <a:endParaRPr sz="900" u="none" cap="none" strike="noStrike">
                        <a:latin typeface="Calibri"/>
                        <a:ea typeface="Calibri"/>
                        <a:cs typeface="Calibri"/>
                        <a:sym typeface="Calibri"/>
                      </a:endParaRPr>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positive sentiment is </a:t>
                      </a:r>
                      <a:r>
                        <a:rPr b="1" lang="en-US" sz="1050">
                          <a:solidFill>
                            <a:srgbClr val="212121"/>
                          </a:solidFill>
                          <a:highlight>
                            <a:srgbClr val="FFFFFF"/>
                          </a:highlight>
                          <a:latin typeface="Courier New"/>
                          <a:ea typeface="Courier New"/>
                          <a:cs typeface="Courier New"/>
                          <a:sym typeface="Courier New"/>
                        </a:rPr>
                        <a:t>57.8%</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a:t>
                      </a:r>
                      <a:r>
                        <a:rPr lang="en-US" sz="1050">
                          <a:solidFill>
                            <a:srgbClr val="212121"/>
                          </a:solidFill>
                          <a:latin typeface="Courier New"/>
                          <a:ea typeface="Courier New"/>
                          <a:cs typeface="Courier New"/>
                          <a:sym typeface="Courier New"/>
                        </a:rPr>
                        <a:t>neutral </a:t>
                      </a:r>
                      <a:r>
                        <a:rPr lang="en-US" sz="1050">
                          <a:solidFill>
                            <a:srgbClr val="212121"/>
                          </a:solidFill>
                          <a:highlight>
                            <a:srgbClr val="FFFFFF"/>
                          </a:highlight>
                          <a:latin typeface="Courier New"/>
                          <a:ea typeface="Courier New"/>
                          <a:cs typeface="Courier New"/>
                          <a:sym typeface="Courier New"/>
                        </a:rPr>
                        <a:t>sentiment is 35.6%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negative sentiment is 6.7%</a:t>
                      </a:r>
                      <a:endParaRPr sz="900"/>
                    </a:p>
                  </a:txBody>
                  <a:tcPr marT="0" marB="0" marR="5800" marL="5800"/>
                </a:tc>
                <a:tc>
                  <a:txBody>
                    <a:bodyPr/>
                    <a:lstStyle/>
                    <a:p>
                      <a:pPr indent="0" lvl="0" marL="0" rtl="0" algn="l">
                        <a:spcBef>
                          <a:spcPts val="0"/>
                        </a:spcBef>
                        <a:spcAft>
                          <a:spcPts val="0"/>
                        </a:spcAft>
                        <a:buSzPts val="1100"/>
                        <a:buNone/>
                      </a:pPr>
                      <a:r>
                        <a:rPr lang="en-US" sz="1050">
                          <a:solidFill>
                            <a:srgbClr val="212121"/>
                          </a:solidFill>
                          <a:highlight>
                            <a:srgbClr val="FFFFFF"/>
                          </a:highlight>
                          <a:latin typeface="Courier New"/>
                          <a:ea typeface="Courier New"/>
                          <a:cs typeface="Courier New"/>
                          <a:sym typeface="Courier New"/>
                        </a:rPr>
                        <a:t>The percentage of positive sentiment is </a:t>
                      </a:r>
                      <a:r>
                        <a:rPr b="1" lang="en-US" sz="1050">
                          <a:solidFill>
                            <a:srgbClr val="212121"/>
                          </a:solidFill>
                          <a:highlight>
                            <a:srgbClr val="FFFFFF"/>
                          </a:highlight>
                          <a:latin typeface="Courier New"/>
                          <a:ea typeface="Courier New"/>
                          <a:cs typeface="Courier New"/>
                          <a:sym typeface="Courier New"/>
                        </a:rPr>
                        <a:t>59.1%</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SzPts val="1100"/>
                        <a:buNone/>
                      </a:pPr>
                      <a:r>
                        <a:rPr lang="en-US" sz="1050">
                          <a:solidFill>
                            <a:srgbClr val="212121"/>
                          </a:solidFill>
                          <a:highlight>
                            <a:srgbClr val="FFFFFF"/>
                          </a:highlight>
                          <a:latin typeface="Courier New"/>
                          <a:ea typeface="Courier New"/>
                          <a:cs typeface="Courier New"/>
                          <a:sym typeface="Courier New"/>
                        </a:rPr>
                        <a:t>The percentage of </a:t>
                      </a:r>
                      <a:r>
                        <a:rPr lang="en-US" sz="1050">
                          <a:solidFill>
                            <a:srgbClr val="212121"/>
                          </a:solidFill>
                          <a:latin typeface="Courier New"/>
                          <a:ea typeface="Courier New"/>
                          <a:cs typeface="Courier New"/>
                          <a:sym typeface="Courier New"/>
                        </a:rPr>
                        <a:t>neutral </a:t>
                      </a:r>
                      <a:r>
                        <a:rPr lang="en-US" sz="1050">
                          <a:solidFill>
                            <a:srgbClr val="212121"/>
                          </a:solidFill>
                          <a:highlight>
                            <a:srgbClr val="FFFFFF"/>
                          </a:highlight>
                          <a:latin typeface="Courier New"/>
                          <a:ea typeface="Courier New"/>
                          <a:cs typeface="Courier New"/>
                          <a:sym typeface="Courier New"/>
                        </a:rPr>
                        <a:t>sentiment is 29.5%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SzPts val="1100"/>
                        <a:buNone/>
                      </a:pPr>
                      <a:r>
                        <a:rPr lang="en-US" sz="1050">
                          <a:solidFill>
                            <a:srgbClr val="212121"/>
                          </a:solidFill>
                          <a:highlight>
                            <a:srgbClr val="FFFFFF"/>
                          </a:highlight>
                          <a:latin typeface="Courier New"/>
                          <a:ea typeface="Courier New"/>
                          <a:cs typeface="Courier New"/>
                          <a:sym typeface="Courier New"/>
                        </a:rPr>
                        <a:t>The percentage of negative sentiment is 11.4%</a:t>
                      </a:r>
                      <a:endParaRPr sz="900"/>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positive sentiment is </a:t>
                      </a:r>
                      <a:r>
                        <a:rPr b="1" lang="en-US" sz="1050">
                          <a:solidFill>
                            <a:srgbClr val="212121"/>
                          </a:solidFill>
                          <a:highlight>
                            <a:srgbClr val="FFFFFF"/>
                          </a:highlight>
                          <a:latin typeface="Courier New"/>
                          <a:ea typeface="Courier New"/>
                          <a:cs typeface="Courier New"/>
                          <a:sym typeface="Courier New"/>
                        </a:rPr>
                        <a:t>54.8%</a:t>
                      </a:r>
                      <a:endParaRPr b="1"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a:t>
                      </a:r>
                      <a:r>
                        <a:rPr lang="en-US" sz="1050">
                          <a:solidFill>
                            <a:srgbClr val="212121"/>
                          </a:solidFill>
                          <a:latin typeface="Courier New"/>
                          <a:ea typeface="Courier New"/>
                          <a:cs typeface="Courier New"/>
                          <a:sym typeface="Courier New"/>
                        </a:rPr>
                        <a:t>neutral </a:t>
                      </a:r>
                      <a:r>
                        <a:rPr lang="en-US" sz="1050">
                          <a:solidFill>
                            <a:srgbClr val="212121"/>
                          </a:solidFill>
                          <a:highlight>
                            <a:srgbClr val="FFFFFF"/>
                          </a:highlight>
                          <a:latin typeface="Courier New"/>
                          <a:ea typeface="Courier New"/>
                          <a:cs typeface="Courier New"/>
                          <a:sym typeface="Courier New"/>
                        </a:rPr>
                        <a:t>sentiment is 88.2%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percentage of negative sentiment is 14.3%</a:t>
                      </a:r>
                      <a:endParaRPr sz="900"/>
                    </a:p>
                  </a:txBody>
                  <a:tcPr marT="0" marB="0" marR="5800" marL="5800"/>
                </a:tc>
                <a:tc hMerge="1"/>
              </a:tr>
              <a:tr h="900925">
                <a:tc>
                  <a:txBody>
                    <a:bodyPr/>
                    <a:lstStyle/>
                    <a:p>
                      <a:pPr indent="0" lvl="0" marL="0" marR="0" rtl="0" algn="l">
                        <a:lnSpc>
                          <a:spcPct val="107000"/>
                        </a:lnSpc>
                        <a:spcBef>
                          <a:spcPts val="0"/>
                        </a:spcBef>
                        <a:spcAft>
                          <a:spcPts val="0"/>
                        </a:spcAft>
                        <a:buNone/>
                      </a:pPr>
                      <a:r>
                        <a:rPr lang="en-US" sz="900" u="none" cap="none" strike="noStrike"/>
                        <a:t>Named Entities</a:t>
                      </a:r>
                      <a:endParaRPr sz="900" u="none" cap="none" strike="noStrike">
                        <a:latin typeface="Calibri"/>
                        <a:ea typeface="Calibri"/>
                        <a:cs typeface="Calibri"/>
                        <a:sym typeface="Calibri"/>
                      </a:endParaRPr>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25 percent - PERCENT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Japanese - NORP</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Chanel - ORG</a:t>
                      </a:r>
                      <a:endParaRPr sz="900"/>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Curel - PERSON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about 2 months - DATE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Cali - GPE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Greens - NORP</a:t>
                      </a:r>
                      <a:endParaRPr sz="900"/>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the day - DATE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1.69 - CARDINAL</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4 months - DATE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first - ORDINAL</a:t>
                      </a:r>
                      <a:endParaRPr sz="900"/>
                    </a:p>
                  </a:txBody>
                  <a:tcPr marT="0" marB="0" marR="5800" marL="5800"/>
                </a:tc>
                <a:tc hMerge="1"/>
              </a:tr>
              <a:tr h="2227350">
                <a:tc>
                  <a:txBody>
                    <a:bodyPr/>
                    <a:lstStyle/>
                    <a:p>
                      <a:pPr indent="0" lvl="0" marL="0" marR="0" rtl="0" algn="l">
                        <a:lnSpc>
                          <a:spcPct val="107000"/>
                        </a:lnSpc>
                        <a:spcBef>
                          <a:spcPts val="0"/>
                        </a:spcBef>
                        <a:spcAft>
                          <a:spcPts val="0"/>
                        </a:spcAft>
                        <a:buNone/>
                      </a:pPr>
                      <a:r>
                        <a:rPr lang="en-US" sz="900" u="none" cap="none" strike="noStrike"/>
                        <a:t>Topic Modeling</a:t>
                      </a:r>
                      <a:endParaRPr sz="900" u="none" cap="none" strike="noStrike">
                        <a:latin typeface="Calibri"/>
                        <a:ea typeface="Calibri"/>
                        <a:cs typeface="Calibri"/>
                        <a:sym typeface="Calibri"/>
                      </a:endParaRPr>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1: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buying, complexion, money, love, results, expensive, oily, started, soft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2: smaller, face, feel, like, known,recommend, does,nights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3: annoying, rash, directly, prone, face, loved, difference,sure</a:t>
                      </a:r>
                      <a:endParaRPr sz="900"/>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1: dry, weird,moisturizers, face,new, zone,acne, seeing,got,patches,everyday,moisturizer</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2: try,really,tried,greasy,lot,texturized,does,results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3: mad,weird,super,lucky,like,skin,stick,fore,cali,disappear,glow,try</a:t>
                      </a:r>
                      <a:endParaRPr sz="900"/>
                    </a:p>
                    <a:p>
                      <a:pPr indent="0" lvl="0" marL="0" marR="0" rtl="0" algn="l">
                        <a:lnSpc>
                          <a:spcPct val="107000"/>
                        </a:lnSpc>
                        <a:spcBef>
                          <a:spcPts val="0"/>
                        </a:spcBef>
                        <a:spcAft>
                          <a:spcPts val="0"/>
                        </a:spcAft>
                        <a:buNone/>
                      </a:pPr>
                      <a:r>
                        <a:rPr lang="en-US" sz="900" u="none" cap="none" strike="noStrike"/>
                        <a:t> </a:t>
                      </a:r>
                      <a:endParaRPr sz="900" u="none" cap="none" strike="noStrike">
                        <a:latin typeface="Calibri"/>
                        <a:ea typeface="Calibri"/>
                        <a:cs typeface="Calibri"/>
                        <a:sym typeface="Calibri"/>
                      </a:endParaRPr>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1: improvement,expected,floz,pores,clarity,thicker,im,decent,sink,works</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2: pairing,takes,shiny,change,appearance,inside,feelingmeh,lie</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Topic : cover,enjoy,skeptical,ingredients,realized,purchase,soft,spend</a:t>
                      </a:r>
                      <a:endParaRPr sz="900"/>
                    </a:p>
                    <a:p>
                      <a:pPr indent="0" lvl="0" marL="0" marR="0" rtl="0" algn="l">
                        <a:lnSpc>
                          <a:spcPct val="107000"/>
                        </a:lnSpc>
                        <a:spcBef>
                          <a:spcPts val="0"/>
                        </a:spcBef>
                        <a:spcAft>
                          <a:spcPts val="0"/>
                        </a:spcAft>
                        <a:buNone/>
                      </a:pPr>
                      <a:r>
                        <a:rPr lang="en-US" sz="900" u="none" cap="none" strike="noStrike"/>
                        <a:t> </a:t>
                      </a:r>
                      <a:endParaRPr sz="900" u="none" cap="none" strike="noStrike">
                        <a:latin typeface="Calibri"/>
                        <a:ea typeface="Calibri"/>
                        <a:cs typeface="Calibri"/>
                        <a:sym typeface="Calibri"/>
                      </a:endParaRPr>
                    </a:p>
                  </a:txBody>
                  <a:tcPr marT="0" marB="0" marR="5800" marL="5800"/>
                </a:tc>
                <a:tc hMerge="1"/>
              </a:tr>
              <a:tr h="321700">
                <a:tc>
                  <a:txBody>
                    <a:bodyPr/>
                    <a:lstStyle/>
                    <a:p>
                      <a:pPr indent="0" lvl="0" marL="0" marR="0" rtl="0" algn="l">
                        <a:lnSpc>
                          <a:spcPct val="107000"/>
                        </a:lnSpc>
                        <a:spcBef>
                          <a:spcPts val="0"/>
                        </a:spcBef>
                        <a:spcAft>
                          <a:spcPts val="0"/>
                        </a:spcAft>
                        <a:buNone/>
                      </a:pPr>
                      <a:r>
                        <a:rPr lang="en-US" sz="900" u="none" cap="none" strike="noStrike"/>
                        <a:t>Word Frequency Analysis</a:t>
                      </a:r>
                      <a:endParaRPr/>
                    </a:p>
                    <a:p>
                      <a:pPr indent="0" lvl="0" marL="0" marR="0" rtl="0" algn="l">
                        <a:lnSpc>
                          <a:spcPct val="107000"/>
                        </a:lnSpc>
                        <a:spcBef>
                          <a:spcPts val="0"/>
                        </a:spcBef>
                        <a:spcAft>
                          <a:spcPts val="0"/>
                        </a:spcAft>
                        <a:buNone/>
                      </a:pPr>
                      <a:r>
                        <a:rPr lang="en-US" sz="900" u="none" cap="none" strike="noStrike"/>
                        <a:t> </a:t>
                      </a:r>
                      <a:endParaRPr sz="900" u="none" cap="none" strike="noStrike">
                        <a:latin typeface="Calibri"/>
                        <a:ea typeface="Calibri"/>
                        <a:cs typeface="Calibri"/>
                        <a:sym typeface="Calibri"/>
                      </a:endParaRPr>
                    </a:p>
                  </a:txBody>
                  <a:tcPr marT="0" marB="0" marR="5800" marL="5800"/>
                </a:tc>
                <a:tc>
                  <a:txBody>
                    <a:bodyPr/>
                    <a:lstStyle/>
                    <a:p>
                      <a:pPr indent="0" lvl="0" marL="0" marR="0" rtl="0" algn="l">
                        <a:lnSpc>
                          <a:spcPct val="107000"/>
                        </a:lnSpc>
                        <a:spcBef>
                          <a:spcPts val="0"/>
                        </a:spcBef>
                        <a:spcAft>
                          <a:spcPts val="0"/>
                        </a:spcAft>
                        <a:buNone/>
                      </a:pPr>
                      <a:r>
                        <a:rPr lang="en-US" sz="900" u="none" cap="none" strike="noStrike"/>
                        <a:t>‘</a:t>
                      </a:r>
                      <a:r>
                        <a:rPr lang="en-US" sz="1050">
                          <a:solidFill>
                            <a:srgbClr val="212121"/>
                          </a:solidFill>
                          <a:highlight>
                            <a:srgbClr val="FFFFFF"/>
                          </a:highlight>
                          <a:latin typeface="Courier New"/>
                          <a:ea typeface="Courier New"/>
                          <a:cs typeface="Courier New"/>
                          <a:sym typeface="Courier New"/>
                        </a:rPr>
                        <a:t>skin (9) product (6) use (6) face (5)</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SzPts val="1100"/>
                        <a:buNone/>
                      </a:pPr>
                      <a:r>
                        <a:t/>
                      </a:r>
                      <a:endParaRPr sz="900"/>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skin (8) like (6) oily (5)</a:t>
                      </a:r>
                      <a:endParaRPr/>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moisturizer (3) definitely (2)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sensitive (2)</a:t>
                      </a:r>
                      <a:endParaRPr/>
                    </a:p>
                  </a:txBody>
                  <a:tcPr marT="0" marB="0" marR="5800" marL="5800"/>
                </a:tc>
                <a:tc hMerge="1"/>
              </a:tr>
              <a:tr h="472075">
                <a:tc>
                  <a:txBody>
                    <a:bodyPr/>
                    <a:lstStyle/>
                    <a:p>
                      <a:pPr indent="0" lvl="0" marL="0" marR="0" rtl="0" algn="l">
                        <a:lnSpc>
                          <a:spcPct val="107000"/>
                        </a:lnSpc>
                        <a:spcBef>
                          <a:spcPts val="0"/>
                        </a:spcBef>
                        <a:spcAft>
                          <a:spcPts val="0"/>
                        </a:spcAft>
                        <a:buNone/>
                      </a:pPr>
                      <a:r>
                        <a:rPr lang="en-US" sz="900" u="none" cap="none" strike="noStrike"/>
                        <a:t>Cosine Similarity</a:t>
                      </a:r>
                      <a:endParaRPr sz="900" u="none" cap="none" strike="noStrike">
                        <a:latin typeface="Calibri"/>
                        <a:ea typeface="Calibri"/>
                        <a:cs typeface="Calibri"/>
                        <a:sym typeface="Calibri"/>
                      </a:endParaRPr>
                    </a:p>
                  </a:txBody>
                  <a:tcPr marT="0" marB="0" marR="5800" marL="5800"/>
                </a:tc>
                <a:tc gridSpan="4">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For Tatcha and Drunk Elephant   : 0.5239151678462538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For Tatcha andFarmacy:0.491527210203696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For Farmacy and Drunk Elephant:0.595662096899911</a:t>
                      </a:r>
                      <a:endParaRPr sz="900"/>
                    </a:p>
                  </a:txBody>
                  <a:tcPr marT="0" marB="0" marR="5800" marL="5800"/>
                </a:tc>
                <a:tc hMerge="1"/>
                <a:tc hMerge="1"/>
                <a:tc hMerge="1"/>
              </a:tr>
              <a:tr h="632925">
                <a:tc>
                  <a:txBody>
                    <a:bodyPr/>
                    <a:lstStyle/>
                    <a:p>
                      <a:pPr indent="0" lvl="0" marL="0" marR="0" rtl="0" algn="l">
                        <a:lnSpc>
                          <a:spcPct val="107000"/>
                        </a:lnSpc>
                        <a:spcBef>
                          <a:spcPts val="0"/>
                        </a:spcBef>
                        <a:spcAft>
                          <a:spcPts val="0"/>
                        </a:spcAft>
                        <a:buNone/>
                      </a:pPr>
                      <a:r>
                        <a:rPr lang="en-US" sz="900" u="none" cap="none" strike="noStrike"/>
                        <a:t>Predictive Analysis</a:t>
                      </a:r>
                      <a:endParaRPr sz="900" u="none" cap="none" strike="noStrike">
                        <a:latin typeface="Calibri"/>
                        <a:ea typeface="Calibri"/>
                        <a:cs typeface="Calibri"/>
                        <a:sym typeface="Calibri"/>
                      </a:endParaRPr>
                    </a:p>
                  </a:txBody>
                  <a:tcPr marT="0" marB="0" marR="5800" marL="5800"/>
                </a:tc>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Accuracy: 0.88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Precision: 0.91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Recall: 0.88</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F1 Score: 0.91</a:t>
                      </a:r>
                      <a:endParaRPr sz="1800"/>
                    </a:p>
                  </a:txBody>
                  <a:tcPr marT="0" marB="0" marR="5800" marL="5800"/>
                </a:tc>
                <a:tc gridSpan="2">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Accuracy: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Precision: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Recall: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F1 Score: 1</a:t>
                      </a:r>
                      <a:endParaRPr sz="900"/>
                    </a:p>
                  </a:txBody>
                  <a:tcPr marT="0" marB="0" marR="5800" marL="5800"/>
                </a:tc>
                <a:tc hMerge="1"/>
                <a:tc>
                  <a:txBody>
                    <a:bodyPr/>
                    <a:lstStyle/>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Accuracy: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Precision: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Recall: 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212121"/>
                          </a:solidFill>
                          <a:highlight>
                            <a:srgbClr val="FFFFFF"/>
                          </a:highlight>
                          <a:latin typeface="Courier New"/>
                          <a:ea typeface="Courier New"/>
                          <a:cs typeface="Courier New"/>
                          <a:sym typeface="Courier New"/>
                        </a:rPr>
                        <a:t>F1 Score: 1</a:t>
                      </a:r>
                      <a:endParaRPr sz="900"/>
                    </a:p>
                  </a:txBody>
                  <a:tcPr marT="0" marB="0" marR="5800" marL="58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cxnSp>
        <p:nvCxnSpPr>
          <p:cNvPr id="228" name="Google Shape;228;p8"/>
          <p:cNvCxnSpPr/>
          <p:nvPr/>
        </p:nvCxnSpPr>
        <p:spPr>
          <a:xfrm>
            <a:off x="4165600" y="1573887"/>
            <a:ext cx="0" cy="3710227"/>
          </a:xfrm>
          <a:prstGeom prst="straightConnector1">
            <a:avLst/>
          </a:prstGeom>
          <a:noFill/>
          <a:ln cap="flat" cmpd="sng" w="19050">
            <a:solidFill>
              <a:srgbClr val="7F7F7F"/>
            </a:solidFill>
            <a:prstDash val="solid"/>
            <a:miter lim="800000"/>
            <a:headEnd len="sm" w="sm" type="none"/>
            <a:tailEnd len="sm" w="sm" type="none"/>
          </a:ln>
        </p:spPr>
      </p:cxnSp>
      <p:cxnSp>
        <p:nvCxnSpPr>
          <p:cNvPr id="229" name="Google Shape;229;p8"/>
          <p:cNvCxnSpPr/>
          <p:nvPr/>
        </p:nvCxnSpPr>
        <p:spPr>
          <a:xfrm>
            <a:off x="7995920" y="1573887"/>
            <a:ext cx="0" cy="3710227"/>
          </a:xfrm>
          <a:prstGeom prst="straightConnector1">
            <a:avLst/>
          </a:prstGeom>
          <a:noFill/>
          <a:ln cap="flat" cmpd="sng" w="19050">
            <a:solidFill>
              <a:srgbClr val="7F7F7F"/>
            </a:solidFill>
            <a:prstDash val="solid"/>
            <a:miter lim="800000"/>
            <a:headEnd len="sm" w="sm" type="none"/>
            <a:tailEnd len="sm" w="sm" type="none"/>
          </a:ln>
        </p:spPr>
      </p:cxnSp>
      <p:sp>
        <p:nvSpPr>
          <p:cNvPr id="230" name="Google Shape;230;p8"/>
          <p:cNvSpPr txBox="1"/>
          <p:nvPr/>
        </p:nvSpPr>
        <p:spPr>
          <a:xfrm>
            <a:off x="9511748" y="1754900"/>
            <a:ext cx="1799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Drunk Elephant</a:t>
            </a:r>
            <a:endParaRPr/>
          </a:p>
        </p:txBody>
      </p:sp>
      <p:sp>
        <p:nvSpPr>
          <p:cNvPr id="231" name="Google Shape;231;p8"/>
          <p:cNvSpPr txBox="1"/>
          <p:nvPr/>
        </p:nvSpPr>
        <p:spPr>
          <a:xfrm>
            <a:off x="1849029" y="1754909"/>
            <a:ext cx="78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Tatcha</a:t>
            </a:r>
            <a:endParaRPr/>
          </a:p>
        </p:txBody>
      </p:sp>
      <p:sp>
        <p:nvSpPr>
          <p:cNvPr id="232" name="Google Shape;232;p8"/>
          <p:cNvSpPr txBox="1"/>
          <p:nvPr/>
        </p:nvSpPr>
        <p:spPr>
          <a:xfrm>
            <a:off x="5405093" y="1775909"/>
            <a:ext cx="134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Farmacy</a:t>
            </a:r>
            <a:endParaRPr/>
          </a:p>
        </p:txBody>
      </p:sp>
      <p:sp>
        <p:nvSpPr>
          <p:cNvPr id="233" name="Google Shape;233;p8"/>
          <p:cNvSpPr txBox="1"/>
          <p:nvPr/>
        </p:nvSpPr>
        <p:spPr>
          <a:xfrm>
            <a:off x="569342" y="353684"/>
            <a:ext cx="4908429"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chemeClr val="dk1"/>
                </a:solidFill>
                <a:latin typeface="Calibri"/>
                <a:ea typeface="Calibri"/>
                <a:cs typeface="Calibri"/>
                <a:sym typeface="Calibri"/>
              </a:rPr>
              <a:t>WORD CLOUD </a:t>
            </a:r>
            <a:endParaRPr/>
          </a:p>
        </p:txBody>
      </p:sp>
      <p:pic>
        <p:nvPicPr>
          <p:cNvPr id="234" name="Google Shape;234;p8"/>
          <p:cNvPicPr preferRelativeResize="0"/>
          <p:nvPr/>
        </p:nvPicPr>
        <p:blipFill>
          <a:blip r:embed="rId3">
            <a:alphaModFix/>
          </a:blip>
          <a:stretch>
            <a:fillRect/>
          </a:stretch>
        </p:blipFill>
        <p:spPr>
          <a:xfrm>
            <a:off x="0" y="2313300"/>
            <a:ext cx="3981226" cy="2225250"/>
          </a:xfrm>
          <a:prstGeom prst="rect">
            <a:avLst/>
          </a:prstGeom>
          <a:noFill/>
          <a:ln>
            <a:noFill/>
          </a:ln>
        </p:spPr>
      </p:pic>
      <p:pic>
        <p:nvPicPr>
          <p:cNvPr id="235" name="Google Shape;235;p8"/>
          <p:cNvPicPr preferRelativeResize="0"/>
          <p:nvPr/>
        </p:nvPicPr>
        <p:blipFill>
          <a:blip r:embed="rId4">
            <a:alphaModFix/>
          </a:blip>
          <a:stretch>
            <a:fillRect/>
          </a:stretch>
        </p:blipFill>
        <p:spPr>
          <a:xfrm>
            <a:off x="4241800" y="2390175"/>
            <a:ext cx="3677925" cy="2226000"/>
          </a:xfrm>
          <a:prstGeom prst="rect">
            <a:avLst/>
          </a:prstGeom>
          <a:noFill/>
          <a:ln>
            <a:noFill/>
          </a:ln>
        </p:spPr>
      </p:pic>
      <p:pic>
        <p:nvPicPr>
          <p:cNvPr id="236" name="Google Shape;236;p8"/>
          <p:cNvPicPr preferRelativeResize="0"/>
          <p:nvPr/>
        </p:nvPicPr>
        <p:blipFill>
          <a:blip r:embed="rId5">
            <a:alphaModFix/>
          </a:blip>
          <a:stretch>
            <a:fillRect/>
          </a:stretch>
        </p:blipFill>
        <p:spPr>
          <a:xfrm>
            <a:off x="7995925" y="2390175"/>
            <a:ext cx="3911675" cy="214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9"/>
          <p:cNvSpPr/>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400" u="sng">
                <a:solidFill>
                  <a:schemeClr val="dk1"/>
                </a:solidFill>
                <a:latin typeface="Calibri"/>
                <a:ea typeface="Calibri"/>
                <a:cs typeface="Calibri"/>
                <a:sym typeface="Calibri"/>
              </a:rPr>
              <a:t>Tatcha</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0" i="0" sz="5400" u="none" cap="none" strike="noStrike">
              <a:solidFill>
                <a:schemeClr val="dk1"/>
              </a:solidFill>
              <a:latin typeface="Calibri"/>
              <a:ea typeface="Calibri"/>
              <a:cs typeface="Calibri"/>
              <a:sym typeface="Calibri"/>
            </a:endParaRPr>
          </a:p>
        </p:txBody>
      </p:sp>
      <p:sp>
        <p:nvSpPr>
          <p:cNvPr id="243" name="Google Shape;243;p9"/>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4" name="Google Shape;244;p9"/>
          <p:cNvPicPr preferRelativeResize="0"/>
          <p:nvPr/>
        </p:nvPicPr>
        <p:blipFill>
          <a:blip r:embed="rId3">
            <a:alphaModFix/>
          </a:blip>
          <a:stretch>
            <a:fillRect/>
          </a:stretch>
        </p:blipFill>
        <p:spPr>
          <a:xfrm>
            <a:off x="526950" y="1609950"/>
            <a:ext cx="10969425" cy="48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0"/>
          <p:cNvSpPr/>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400" u="sng">
                <a:solidFill>
                  <a:schemeClr val="dk1"/>
                </a:solidFill>
                <a:latin typeface="Calibri"/>
                <a:ea typeface="Calibri"/>
                <a:cs typeface="Calibri"/>
                <a:sym typeface="Calibri"/>
              </a:rPr>
              <a:t>Farmacy</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0" i="0" sz="5400" u="none" cap="none" strike="noStrike">
              <a:solidFill>
                <a:schemeClr val="dk1"/>
              </a:solidFill>
              <a:latin typeface="Calibri"/>
              <a:ea typeface="Calibri"/>
              <a:cs typeface="Calibri"/>
              <a:sym typeface="Calibri"/>
            </a:endParaRPr>
          </a:p>
        </p:txBody>
      </p:sp>
      <p:sp>
        <p:nvSpPr>
          <p:cNvPr id="251" name="Google Shape;251;p10"/>
          <p:cNvSpPr/>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t/>
            </a:r>
            <a:endParaRPr/>
          </a:p>
        </p:txBody>
      </p:sp>
      <p:pic>
        <p:nvPicPr>
          <p:cNvPr id="252" name="Google Shape;252;p10"/>
          <p:cNvPicPr preferRelativeResize="0"/>
          <p:nvPr/>
        </p:nvPicPr>
        <p:blipFill>
          <a:blip r:embed="rId3">
            <a:alphaModFix/>
          </a:blip>
          <a:stretch>
            <a:fillRect/>
          </a:stretch>
        </p:blipFill>
        <p:spPr>
          <a:xfrm>
            <a:off x="152400" y="1778450"/>
            <a:ext cx="10164475" cy="497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1"/>
          <p:cNvSpPr/>
          <p:nvPr/>
        </p:nvSpPr>
        <p:spPr>
          <a:xfrm>
            <a:off x="732016" y="134025"/>
            <a:ext cx="6231600" cy="1719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5400" u="sng">
                <a:solidFill>
                  <a:schemeClr val="dk1"/>
                </a:solidFill>
                <a:latin typeface="Calibri"/>
                <a:ea typeface="Calibri"/>
                <a:cs typeface="Calibri"/>
                <a:sym typeface="Calibri"/>
              </a:rPr>
              <a:t>Drunk Elephant</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0" i="0" sz="5400" u="none" cap="none" strike="noStrike">
              <a:solidFill>
                <a:schemeClr val="dk1"/>
              </a:solidFill>
              <a:latin typeface="Calibri"/>
              <a:ea typeface="Calibri"/>
              <a:cs typeface="Calibri"/>
              <a:sym typeface="Calibri"/>
            </a:endParaRPr>
          </a:p>
        </p:txBody>
      </p:sp>
      <p:sp>
        <p:nvSpPr>
          <p:cNvPr id="259" name="Google Shape;259;p11"/>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0" name="Google Shape;260;p11"/>
          <p:cNvPicPr preferRelativeResize="0"/>
          <p:nvPr/>
        </p:nvPicPr>
        <p:blipFill>
          <a:blip r:embed="rId3">
            <a:alphaModFix/>
          </a:blip>
          <a:stretch>
            <a:fillRect/>
          </a:stretch>
        </p:blipFill>
        <p:spPr>
          <a:xfrm>
            <a:off x="152400" y="1087600"/>
            <a:ext cx="11613574" cy="562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a8cbd436ff_0_30"/>
          <p:cNvSpPr txBox="1"/>
          <p:nvPr/>
        </p:nvSpPr>
        <p:spPr>
          <a:xfrm>
            <a:off x="813400" y="632650"/>
            <a:ext cx="11171700" cy="5644800"/>
          </a:xfrm>
          <a:prstGeom prst="rect">
            <a:avLst/>
          </a:prstGeom>
          <a:noFill/>
          <a:ln>
            <a:noFill/>
          </a:ln>
        </p:spPr>
        <p:txBody>
          <a:bodyPr anchorCtr="0" anchor="t" bIns="91425" lIns="91425" spcFirstLastPara="1" rIns="91425" wrap="square" tIns="91425">
            <a:noAutofit/>
          </a:bodyPr>
          <a:lstStyle/>
          <a:p>
            <a:pPr indent="-419100" lvl="0" marL="457200" rtl="0" algn="just">
              <a:lnSpc>
                <a:spcPct val="150000"/>
              </a:lnSpc>
              <a:spcBef>
                <a:spcPts val="0"/>
              </a:spcBef>
              <a:spcAft>
                <a:spcPts val="0"/>
              </a:spcAft>
              <a:buSzPts val="3000"/>
              <a:buFont typeface="Calibri"/>
              <a:buChar char="●"/>
            </a:pPr>
            <a:r>
              <a:rPr lang="en-US" sz="3000">
                <a:solidFill>
                  <a:schemeClr val="dk1"/>
                </a:solidFill>
                <a:latin typeface="Calibri"/>
                <a:ea typeface="Calibri"/>
                <a:cs typeface="Calibri"/>
                <a:sym typeface="Calibri"/>
              </a:rPr>
              <a:t>The dendrogram shows the relationship between the number of clusters and their impact on skincare. </a:t>
            </a:r>
            <a:endParaRPr sz="3000">
              <a:solidFill>
                <a:schemeClr val="dk1"/>
              </a:solidFill>
              <a:latin typeface="Calibri"/>
              <a:ea typeface="Calibri"/>
              <a:cs typeface="Calibri"/>
              <a:sym typeface="Calibri"/>
            </a:endParaRPr>
          </a:p>
          <a:p>
            <a:pPr indent="-419100" lvl="0" marL="457200" rtl="0" algn="just">
              <a:lnSpc>
                <a:spcPct val="150000"/>
              </a:lnSpc>
              <a:spcBef>
                <a:spcPts val="0"/>
              </a:spcBef>
              <a:spcAft>
                <a:spcPts val="0"/>
              </a:spcAft>
              <a:buSzPts val="3000"/>
              <a:buFont typeface="Calibri"/>
              <a:buChar char="●"/>
            </a:pPr>
            <a:r>
              <a:rPr lang="en-US" sz="3000">
                <a:solidFill>
                  <a:schemeClr val="dk1"/>
                </a:solidFill>
                <a:latin typeface="Calibri"/>
                <a:ea typeface="Calibri"/>
                <a:cs typeface="Calibri"/>
                <a:sym typeface="Calibri"/>
              </a:rPr>
              <a:t>The closer the clusters are together, the more likely it is that it </a:t>
            </a:r>
            <a:r>
              <a:rPr lang="en-US" sz="3000">
                <a:solidFill>
                  <a:srgbClr val="1F1F1F"/>
                </a:solidFill>
                <a:highlight>
                  <a:srgbClr val="FFFFFF"/>
                </a:highlight>
                <a:latin typeface="Calibri"/>
                <a:ea typeface="Calibri"/>
                <a:cs typeface="Calibri"/>
                <a:sym typeface="Calibri"/>
              </a:rPr>
              <a:t>unlock a deeper understanding of moisturizers and navigates the vast skincare landscape with confidence.</a:t>
            </a:r>
            <a:endParaRPr sz="47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7" name="Google Shape;107;p2"/>
          <p:cNvPicPr preferRelativeResize="0"/>
          <p:nvPr/>
        </p:nvPicPr>
        <p:blipFill rotWithShape="1">
          <a:blip r:embed="rId3">
            <a:alphaModFix amt="35000"/>
          </a:blip>
          <a:srcRect b="43179" l="0" r="0" t="571"/>
          <a:stretch/>
        </p:blipFill>
        <p:spPr>
          <a:xfrm>
            <a:off x="0" y="3"/>
            <a:ext cx="12192000" cy="6857989"/>
          </a:xfrm>
          <a:prstGeom prst="rect">
            <a:avLst/>
          </a:prstGeom>
          <a:noFill/>
          <a:ln>
            <a:noFill/>
          </a:ln>
        </p:spPr>
      </p:pic>
      <p:sp>
        <p:nvSpPr>
          <p:cNvPr id="108" name="Google Shape;108;p2"/>
          <p:cNvSpPr txBox="1"/>
          <p:nvPr>
            <p:ph type="title"/>
          </p:nvPr>
        </p:nvSpPr>
        <p:spPr>
          <a:xfrm>
            <a:off x="2965625" y="370700"/>
            <a:ext cx="4301400" cy="93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000"/>
              <a:buFont typeface="Calibri"/>
              <a:buNone/>
            </a:pPr>
            <a:r>
              <a:rPr b="1" lang="en-US" sz="4800" u="sng">
                <a:solidFill>
                  <a:srgbClr val="FFFFFF"/>
                </a:solidFill>
              </a:rPr>
              <a:t>OBJECTIVE</a:t>
            </a:r>
            <a:endParaRPr sz="4800"/>
          </a:p>
        </p:txBody>
      </p:sp>
      <p:sp>
        <p:nvSpPr>
          <p:cNvPr id="109" name="Google Shape;109;p2"/>
          <p:cNvSpPr txBox="1"/>
          <p:nvPr>
            <p:ph idx="1" type="body"/>
          </p:nvPr>
        </p:nvSpPr>
        <p:spPr>
          <a:xfrm>
            <a:off x="0" y="1510375"/>
            <a:ext cx="12192000" cy="58737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rgbClr val="FFFFFF"/>
              </a:buClr>
              <a:buSzPts val="2800"/>
              <a:buChar char="•"/>
            </a:pPr>
            <a:r>
              <a:rPr lang="en-US">
                <a:solidFill>
                  <a:srgbClr val="FFFFFF"/>
                </a:solidFill>
              </a:rPr>
              <a:t>Demonstrate the value of NLP techniques for accelerating discovery and comprehension in beauty products</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Provide high-level condensed summaries and a granular analytical understanding of the beauty products by implementing extractive text summarization</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Perform contextual analysis to identify sentiments, entities, relationships, and topics</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Use visualizations like word clouds and knowledge graphs to reveal linguistic patterns</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Apply hierarchical clustering to uncover thematic structures</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Build predictive models to predict the sentiment of the user </a:t>
            </a:r>
            <a:r>
              <a:rPr lang="en-US">
                <a:solidFill>
                  <a:srgbClr val="FFFFFF"/>
                </a:solidFill>
              </a:rPr>
              <a:t>preferences</a:t>
            </a:r>
            <a:r>
              <a:rPr lang="en-US">
                <a:solidFill>
                  <a:srgbClr val="FFFFFF"/>
                </a:solidFill>
              </a:rPr>
              <a:t> product.</a:t>
            </a:r>
            <a:endParaRPr/>
          </a:p>
          <a:p>
            <a:pPr indent="-215900" lvl="0" marL="228600" rtl="0" algn="l">
              <a:lnSpc>
                <a:spcPct val="90000"/>
              </a:lnSpc>
              <a:spcBef>
                <a:spcPts val="1000"/>
              </a:spcBef>
              <a:spcAft>
                <a:spcPts val="0"/>
              </a:spcAft>
              <a:buClr>
                <a:srgbClr val="FFFFFF"/>
              </a:buClr>
              <a:buSzPts val="2800"/>
              <a:buChar char="•"/>
            </a:pPr>
            <a:r>
              <a:rPr lang="en-US">
                <a:solidFill>
                  <a:srgbClr val="FFFFFF"/>
                </a:solidFill>
              </a:rPr>
              <a:t>Recommendation of  the product on the basis of user behaviour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2"/>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2"/>
          <p:cNvSpPr/>
          <p:nvPr/>
        </p:nvSpPr>
        <p:spPr>
          <a:xfrm>
            <a:off x="0" y="418"/>
            <a:ext cx="12192000" cy="6858000"/>
          </a:xfrm>
          <a:prstGeom prst="rect">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2"/>
          <p:cNvSpPr txBox="1"/>
          <p:nvPr>
            <p:ph type="ctrTitle"/>
          </p:nvPr>
        </p:nvSpPr>
        <p:spPr>
          <a:xfrm>
            <a:off x="860315" y="0"/>
            <a:ext cx="4199650" cy="11270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Calibri"/>
              <a:buNone/>
            </a:pPr>
            <a:r>
              <a:rPr lang="en-US" sz="5400">
                <a:solidFill>
                  <a:schemeClr val="dk2"/>
                </a:solidFill>
              </a:rPr>
              <a:t>CONCLUSION</a:t>
            </a:r>
            <a:endParaRPr/>
          </a:p>
        </p:txBody>
      </p:sp>
      <p:sp>
        <p:nvSpPr>
          <p:cNvPr id="273" name="Google Shape;273;p12"/>
          <p:cNvSpPr txBox="1"/>
          <p:nvPr>
            <p:ph idx="1" type="subTitle"/>
          </p:nvPr>
        </p:nvSpPr>
        <p:spPr>
          <a:xfrm>
            <a:off x="635575" y="1875176"/>
            <a:ext cx="11127000" cy="464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500"/>
              <a:buFont typeface="Arial"/>
              <a:buChar char="•"/>
            </a:pPr>
            <a:r>
              <a:rPr lang="en-US" sz="2500">
                <a:solidFill>
                  <a:schemeClr val="dk2"/>
                </a:solidFill>
              </a:rPr>
              <a:t>Product </a:t>
            </a:r>
            <a:r>
              <a:rPr lang="en-US" sz="2500">
                <a:solidFill>
                  <a:schemeClr val="dk2"/>
                </a:solidFill>
              </a:rPr>
              <a:t>recommendation along</a:t>
            </a:r>
            <a:r>
              <a:rPr lang="en-US" sz="2500">
                <a:solidFill>
                  <a:schemeClr val="dk2"/>
                </a:solidFill>
              </a:rPr>
              <a:t> with t</a:t>
            </a:r>
            <a:r>
              <a:rPr lang="en-US" sz="2500">
                <a:solidFill>
                  <a:schemeClr val="dk2"/>
                </a:solidFill>
              </a:rPr>
              <a:t>ext summarization ,Sentiment classification, Topic modeling, Hierarchical clustering techniques, and predictive analytics based on sentiment are invaluable for product recommendation and sentiment analysis by distilling the key findings and conclusions from this vast corpus of review data and research. </a:t>
            </a:r>
            <a:endParaRPr/>
          </a:p>
          <a:p>
            <a:pPr indent="-342900" lvl="0" marL="342900" rtl="0" algn="l">
              <a:lnSpc>
                <a:spcPct val="90000"/>
              </a:lnSpc>
              <a:spcBef>
                <a:spcPts val="1000"/>
              </a:spcBef>
              <a:spcAft>
                <a:spcPts val="0"/>
              </a:spcAft>
              <a:buClr>
                <a:schemeClr val="dk2"/>
              </a:buClr>
              <a:buSzPts val="2500"/>
              <a:buFont typeface="Arial"/>
              <a:buChar char="•"/>
            </a:pPr>
            <a:r>
              <a:rPr lang="en-US" sz="2500">
                <a:solidFill>
                  <a:schemeClr val="dk2"/>
                </a:solidFill>
              </a:rPr>
              <a:t>These methodologies also help make complex product description more accessible to the public through summarized explainers. </a:t>
            </a:r>
            <a:endParaRPr/>
          </a:p>
          <a:p>
            <a:pPr indent="-342900" lvl="0" marL="342900" rtl="0" algn="l">
              <a:lnSpc>
                <a:spcPct val="90000"/>
              </a:lnSpc>
              <a:spcBef>
                <a:spcPts val="1000"/>
              </a:spcBef>
              <a:spcAft>
                <a:spcPts val="0"/>
              </a:spcAft>
              <a:buClr>
                <a:schemeClr val="dk2"/>
              </a:buClr>
              <a:buSzPts val="2500"/>
              <a:buFont typeface="Arial"/>
              <a:buChar char="•"/>
            </a:pPr>
            <a:r>
              <a:rPr lang="en-US" sz="2500">
                <a:solidFill>
                  <a:schemeClr val="dk2"/>
                </a:solidFill>
              </a:rPr>
              <a:t>In the race to choose suitable beauty products, text summarization along with Sentiment classification, Topic modeling, Hierarchical clustering, and predictive analytics based on sentiment is an indispensable tool for researchers to benefit from the latest insights emerging across diverse sources of products data and literature.</a:t>
            </a:r>
            <a:endParaRPr/>
          </a:p>
        </p:txBody>
      </p:sp>
      <p:cxnSp>
        <p:nvCxnSpPr>
          <p:cNvPr id="274" name="Google Shape;274;p12"/>
          <p:cNvCxnSpPr/>
          <p:nvPr/>
        </p:nvCxnSpPr>
        <p:spPr>
          <a:xfrm flipH="1">
            <a:off x="732568" y="246028"/>
            <a:ext cx="255495" cy="546559"/>
          </a:xfrm>
          <a:prstGeom prst="straightConnector1">
            <a:avLst/>
          </a:prstGeom>
          <a:noFill/>
          <a:ln cap="flat" cmpd="sng" w="12700">
            <a:solidFill>
              <a:schemeClr val="dk2"/>
            </a:solidFill>
            <a:prstDash val="solid"/>
            <a:miter lim="800000"/>
            <a:headEnd len="sm" w="sm" type="none"/>
            <a:tailEnd len="sm" w="sm" type="none"/>
          </a:ln>
        </p:spPr>
      </p:cxnSp>
      <p:cxnSp>
        <p:nvCxnSpPr>
          <p:cNvPr id="275" name="Google Shape;275;p12"/>
          <p:cNvCxnSpPr/>
          <p:nvPr/>
        </p:nvCxnSpPr>
        <p:spPr>
          <a:xfrm rot="10800000">
            <a:off x="840441" y="6522756"/>
            <a:ext cx="10717187" cy="0"/>
          </a:xfrm>
          <a:prstGeom prst="straightConnector1">
            <a:avLst/>
          </a:prstGeom>
          <a:noFill/>
          <a:ln cap="sq" cmpd="sng" w="12700">
            <a:solidFill>
              <a:schemeClr val="dk2"/>
            </a:solidFill>
            <a:prstDash val="solid"/>
            <a:miter lim="800000"/>
            <a:headEnd len="sm" w="sm" type="none"/>
            <a:tailEnd len="sm" w="sm" type="none"/>
          </a:ln>
        </p:spPr>
      </p:cxnSp>
      <p:grpSp>
        <p:nvGrpSpPr>
          <p:cNvPr id="276" name="Google Shape;276;p12"/>
          <p:cNvGrpSpPr/>
          <p:nvPr/>
        </p:nvGrpSpPr>
        <p:grpSpPr>
          <a:xfrm>
            <a:off x="12829917" y="6400800"/>
            <a:ext cx="338328" cy="240175"/>
            <a:chOff x="4089400" y="933450"/>
            <a:chExt cx="338328" cy="341938"/>
          </a:xfrm>
        </p:grpSpPr>
        <p:cxnSp>
          <p:nvCxnSpPr>
            <p:cNvPr id="277" name="Google Shape;277;p12"/>
            <p:cNvCxnSpPr/>
            <p:nvPr/>
          </p:nvCxnSpPr>
          <p:spPr>
            <a:xfrm>
              <a:off x="4258564" y="933450"/>
              <a:ext cx="0" cy="341938"/>
            </a:xfrm>
            <a:prstGeom prst="straightConnector1">
              <a:avLst/>
            </a:prstGeom>
            <a:noFill/>
            <a:ln cap="flat" cmpd="sng" w="12700">
              <a:solidFill>
                <a:schemeClr val="dk2"/>
              </a:solidFill>
              <a:prstDash val="solid"/>
              <a:miter lim="800000"/>
              <a:headEnd len="sm" w="sm" type="none"/>
              <a:tailEnd len="sm" w="sm" type="none"/>
            </a:ln>
          </p:spPr>
        </p:cxnSp>
        <p:cxnSp>
          <p:nvCxnSpPr>
            <p:cNvPr id="278" name="Google Shape;278;p12"/>
            <p:cNvCxnSpPr/>
            <p:nvPr/>
          </p:nvCxnSpPr>
          <p:spPr>
            <a:xfrm>
              <a:off x="4089400" y="1104419"/>
              <a:ext cx="338328" cy="0"/>
            </a:xfrm>
            <a:prstGeom prst="straightConnector1">
              <a:avLst/>
            </a:prstGeom>
            <a:noFill/>
            <a:ln cap="flat" cmpd="sng" w="12700">
              <a:solidFill>
                <a:schemeClr val="dk2"/>
              </a:solidFill>
              <a:prstDash val="solid"/>
              <a:miter lim="800000"/>
              <a:headEnd len="sm" w="sm" type="none"/>
              <a:tailEnd len="sm" w="sm"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3"/>
          <p:cNvSpPr/>
          <p:nvPr/>
        </p:nvSpPr>
        <p:spPr>
          <a:xfrm>
            <a:off x="0" y="0"/>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3"/>
          <p:cNvSpPr/>
          <p:nvPr/>
        </p:nvSpPr>
        <p:spPr>
          <a:xfrm>
            <a:off x="0" y="418"/>
            <a:ext cx="12192000" cy="6858000"/>
          </a:xfrm>
          <a:prstGeom prst="rect">
            <a:avLst/>
          </a:pr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3"/>
          <p:cNvSpPr txBox="1"/>
          <p:nvPr>
            <p:ph type="ctrTitle"/>
          </p:nvPr>
        </p:nvSpPr>
        <p:spPr>
          <a:xfrm>
            <a:off x="860314" y="-1"/>
            <a:ext cx="5734449" cy="124690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Calibri"/>
              <a:buNone/>
            </a:pPr>
            <a:r>
              <a:rPr lang="en-US" sz="5400">
                <a:solidFill>
                  <a:schemeClr val="dk2"/>
                </a:solidFill>
              </a:rPr>
              <a:t>FUTURE DIRECTIONS</a:t>
            </a:r>
            <a:endParaRPr/>
          </a:p>
        </p:txBody>
      </p:sp>
      <p:sp>
        <p:nvSpPr>
          <p:cNvPr id="286" name="Google Shape;286;p13"/>
          <p:cNvSpPr txBox="1"/>
          <p:nvPr>
            <p:ph idx="1" type="subTitle"/>
          </p:nvPr>
        </p:nvSpPr>
        <p:spPr>
          <a:xfrm>
            <a:off x="635575" y="1875176"/>
            <a:ext cx="11127000" cy="43011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200">
              <a:solidFill>
                <a:srgbClr val="374151"/>
              </a:solidFill>
            </a:endParaRPr>
          </a:p>
          <a:p>
            <a:pPr indent="-152400" lvl="0" marL="0" rtl="0" algn="l">
              <a:spcBef>
                <a:spcPts val="1000"/>
              </a:spcBef>
              <a:spcAft>
                <a:spcPts val="0"/>
              </a:spcAft>
              <a:buClr>
                <a:schemeClr val="dk2"/>
              </a:buClr>
              <a:buSzPts val="2400"/>
              <a:buFont typeface="Calibri"/>
              <a:buChar char="•"/>
            </a:pPr>
            <a:r>
              <a:rPr lang="en-US">
                <a:solidFill>
                  <a:srgbClr val="374151"/>
                </a:solidFill>
              </a:rPr>
              <a:t>Expand dataset sources, refine preprocessing, and deploy advanced deep learning models for deeper insights.</a:t>
            </a:r>
            <a:endParaRPr>
              <a:solidFill>
                <a:srgbClr val="374151"/>
              </a:solidFill>
            </a:endParaRPr>
          </a:p>
          <a:p>
            <a:pPr indent="-152400" lvl="0" marL="0" rtl="0" algn="l">
              <a:spcBef>
                <a:spcPts val="1000"/>
              </a:spcBef>
              <a:spcAft>
                <a:spcPts val="0"/>
              </a:spcAft>
              <a:buClr>
                <a:schemeClr val="dk2"/>
              </a:buClr>
              <a:buSzPts val="2400"/>
              <a:buFont typeface="Calibri"/>
              <a:buChar char="•"/>
            </a:pPr>
            <a:r>
              <a:rPr lang="en-US">
                <a:solidFill>
                  <a:srgbClr val="374151"/>
                </a:solidFill>
              </a:rPr>
              <a:t>Combine product, environmental, skin, ingredient, and health data to highlight relationships and interactions.</a:t>
            </a:r>
            <a:endParaRPr>
              <a:solidFill>
                <a:srgbClr val="374151"/>
              </a:solidFill>
            </a:endParaRPr>
          </a:p>
          <a:p>
            <a:pPr indent="-152400" lvl="0" marL="0" rtl="0" algn="l">
              <a:spcBef>
                <a:spcPts val="1000"/>
              </a:spcBef>
              <a:spcAft>
                <a:spcPts val="0"/>
              </a:spcAft>
              <a:buClr>
                <a:schemeClr val="dk2"/>
              </a:buClr>
              <a:buSzPts val="2400"/>
              <a:buFont typeface="Calibri"/>
              <a:buChar char="•"/>
            </a:pPr>
            <a:r>
              <a:rPr lang="en-US">
                <a:solidFill>
                  <a:srgbClr val="374151"/>
                </a:solidFill>
              </a:rPr>
              <a:t>Engage in varied tasks like semantic labeling and review-based model </a:t>
            </a:r>
            <a:r>
              <a:rPr lang="en-US">
                <a:solidFill>
                  <a:srgbClr val="374151"/>
                </a:solidFill>
              </a:rPr>
              <a:t>fine tuning</a:t>
            </a:r>
            <a:r>
              <a:rPr lang="en-US">
                <a:solidFill>
                  <a:srgbClr val="374151"/>
                </a:solidFill>
              </a:rPr>
              <a:t> for enriched analysis.</a:t>
            </a:r>
            <a:endParaRPr>
              <a:solidFill>
                <a:srgbClr val="374151"/>
              </a:solidFill>
            </a:endParaRPr>
          </a:p>
          <a:p>
            <a:pPr indent="-152400" lvl="0" marL="0" rtl="0" algn="l">
              <a:spcBef>
                <a:spcPts val="1000"/>
              </a:spcBef>
              <a:spcAft>
                <a:spcPts val="0"/>
              </a:spcAft>
              <a:buClr>
                <a:schemeClr val="dk2"/>
              </a:buClr>
              <a:buSzPts val="2400"/>
              <a:buFont typeface="Calibri"/>
              <a:buChar char="•"/>
            </a:pPr>
            <a:r>
              <a:rPr lang="en-US">
                <a:solidFill>
                  <a:srgbClr val="374151"/>
                </a:solidFill>
              </a:rPr>
              <a:t>Ongoing research on product benefits, skin health, and data integration for effective communication strategies.</a:t>
            </a:r>
            <a:endParaRPr>
              <a:solidFill>
                <a:srgbClr val="374151"/>
              </a:solidFill>
            </a:endParaRPr>
          </a:p>
          <a:p>
            <a:pPr indent="-152400" lvl="0" marL="0" rtl="0" algn="l">
              <a:spcBef>
                <a:spcPts val="1000"/>
              </a:spcBef>
              <a:spcAft>
                <a:spcPts val="0"/>
              </a:spcAft>
              <a:buClr>
                <a:schemeClr val="dk2"/>
              </a:buClr>
              <a:buSzPts val="2400"/>
              <a:buFont typeface="Calibri"/>
              <a:buChar char="•"/>
            </a:pPr>
            <a:r>
              <a:rPr lang="en-US">
                <a:solidFill>
                  <a:srgbClr val="374151"/>
                </a:solidFill>
              </a:rPr>
              <a:t>Reinforce validation frameworks, highlighting NLP's potential for transformative product analysis and addressing global challenges.</a:t>
            </a:r>
            <a:endParaRPr>
              <a:solidFill>
                <a:srgbClr val="374151"/>
              </a:solidFill>
            </a:endParaRPr>
          </a:p>
        </p:txBody>
      </p:sp>
      <p:cxnSp>
        <p:nvCxnSpPr>
          <p:cNvPr id="287" name="Google Shape;287;p13"/>
          <p:cNvCxnSpPr/>
          <p:nvPr/>
        </p:nvCxnSpPr>
        <p:spPr>
          <a:xfrm flipH="1">
            <a:off x="732568" y="246028"/>
            <a:ext cx="255495" cy="546559"/>
          </a:xfrm>
          <a:prstGeom prst="straightConnector1">
            <a:avLst/>
          </a:prstGeom>
          <a:noFill/>
          <a:ln cap="flat" cmpd="sng" w="12700">
            <a:solidFill>
              <a:schemeClr val="dk2"/>
            </a:solidFill>
            <a:prstDash val="solid"/>
            <a:miter lim="800000"/>
            <a:headEnd len="sm" w="sm" type="none"/>
            <a:tailEnd len="sm" w="sm" type="none"/>
          </a:ln>
        </p:spPr>
      </p:cxnSp>
      <p:cxnSp>
        <p:nvCxnSpPr>
          <p:cNvPr id="288" name="Google Shape;288;p13"/>
          <p:cNvCxnSpPr/>
          <p:nvPr/>
        </p:nvCxnSpPr>
        <p:spPr>
          <a:xfrm rot="10800000">
            <a:off x="840441" y="6522756"/>
            <a:ext cx="10717187" cy="0"/>
          </a:xfrm>
          <a:prstGeom prst="straightConnector1">
            <a:avLst/>
          </a:prstGeom>
          <a:noFill/>
          <a:ln cap="sq" cmpd="sng" w="12700">
            <a:solidFill>
              <a:schemeClr val="dk2"/>
            </a:solidFill>
            <a:prstDash val="solid"/>
            <a:miter lim="800000"/>
            <a:headEnd len="sm" w="sm" type="none"/>
            <a:tailEnd len="sm" w="sm" type="none"/>
          </a:ln>
        </p:spPr>
      </p:cxnSp>
      <p:grpSp>
        <p:nvGrpSpPr>
          <p:cNvPr id="289" name="Google Shape;289;p13"/>
          <p:cNvGrpSpPr/>
          <p:nvPr/>
        </p:nvGrpSpPr>
        <p:grpSpPr>
          <a:xfrm>
            <a:off x="12829917" y="6400800"/>
            <a:ext cx="338328" cy="240175"/>
            <a:chOff x="4089400" y="933450"/>
            <a:chExt cx="338328" cy="341938"/>
          </a:xfrm>
        </p:grpSpPr>
        <p:cxnSp>
          <p:nvCxnSpPr>
            <p:cNvPr id="290" name="Google Shape;290;p13"/>
            <p:cNvCxnSpPr/>
            <p:nvPr/>
          </p:nvCxnSpPr>
          <p:spPr>
            <a:xfrm>
              <a:off x="4258564" y="933450"/>
              <a:ext cx="0" cy="341938"/>
            </a:xfrm>
            <a:prstGeom prst="straightConnector1">
              <a:avLst/>
            </a:prstGeom>
            <a:noFill/>
            <a:ln cap="flat" cmpd="sng" w="12700">
              <a:solidFill>
                <a:schemeClr val="dk2"/>
              </a:solidFill>
              <a:prstDash val="solid"/>
              <a:miter lim="800000"/>
              <a:headEnd len="sm" w="sm" type="none"/>
              <a:tailEnd len="sm" w="sm" type="none"/>
            </a:ln>
          </p:spPr>
        </p:cxnSp>
        <p:cxnSp>
          <p:nvCxnSpPr>
            <p:cNvPr id="291" name="Google Shape;291;p13"/>
            <p:cNvCxnSpPr/>
            <p:nvPr/>
          </p:nvCxnSpPr>
          <p:spPr>
            <a:xfrm>
              <a:off x="4089400" y="1104419"/>
              <a:ext cx="338328" cy="0"/>
            </a:xfrm>
            <a:prstGeom prst="straightConnector1">
              <a:avLst/>
            </a:prstGeom>
            <a:noFill/>
            <a:ln cap="flat" cmpd="sng" w="12700">
              <a:solidFill>
                <a:schemeClr val="dk2"/>
              </a:solidFill>
              <a:prstDash val="solid"/>
              <a:miter lim="800000"/>
              <a:headEnd len="sm" w="sm" type="none"/>
              <a:tailEnd len="sm" w="sm" type="non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4"/>
          <p:cNvSpPr/>
          <p:nvPr/>
        </p:nvSpPr>
        <p:spPr>
          <a:xfrm flipH="1" rot="-5588041">
            <a:off x="548353" y="3147190"/>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8" name="Google Shape;298;p14"/>
          <p:cNvSpPr txBox="1"/>
          <p:nvPr>
            <p:ph type="title"/>
          </p:nvPr>
        </p:nvSpPr>
        <p:spPr>
          <a:xfrm>
            <a:off x="1271651" y="3067747"/>
            <a:ext cx="5293073" cy="18292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Calibri"/>
              <a:buNone/>
            </a:pPr>
            <a:r>
              <a:rPr lang="en-US" sz="8000">
                <a:solidFill>
                  <a:schemeClr val="dk1"/>
                </a:solidFill>
                <a:latin typeface="Calibri"/>
                <a:ea typeface="Calibri"/>
                <a:cs typeface="Calibri"/>
                <a:sym typeface="Calibri"/>
              </a:rPr>
              <a:t>THANK YOU</a:t>
            </a:r>
            <a:endParaRPr/>
          </a:p>
        </p:txBody>
      </p:sp>
      <p:pic>
        <p:nvPicPr>
          <p:cNvPr descr="Handshake" id="299" name="Google Shape;299;p14"/>
          <p:cNvPicPr preferRelativeResize="0"/>
          <p:nvPr/>
        </p:nvPicPr>
        <p:blipFill rotWithShape="1">
          <a:blip r:embed="rId3">
            <a:alphaModFix/>
          </a:blip>
          <a:srcRect b="0" l="0" r="0" t="0"/>
          <a:stretch/>
        </p:blipFill>
        <p:spPr>
          <a:xfrm>
            <a:off x="6417733" y="654567"/>
            <a:ext cx="5169282" cy="5169282"/>
          </a:xfrm>
          <a:custGeom>
            <a:rect b="b" l="l" r="r" t="t"/>
            <a:pathLst>
              <a:path extrusionOk="0" h="5347063" w="4579832">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ln>
            <a:noFill/>
          </a:ln>
        </p:spPr>
      </p:pic>
      <p:sp>
        <p:nvSpPr>
          <p:cNvPr id="300" name="Google Shape;300;p14"/>
          <p:cNvSpPr/>
          <p:nvPr/>
        </p:nvSpPr>
        <p:spPr>
          <a:xfrm>
            <a:off x="11038584" y="447363"/>
            <a:ext cx="734141" cy="734141"/>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3"/>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3"/>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bstract blurred public library with bookshelves" id="116" name="Google Shape;116;p3"/>
          <p:cNvPicPr preferRelativeResize="0"/>
          <p:nvPr/>
        </p:nvPicPr>
        <p:blipFill rotWithShape="1">
          <a:blip r:embed="rId3">
            <a:alphaModFix amt="60000"/>
          </a:blip>
          <a:srcRect b="14420" l="0" r="0" t="1310"/>
          <a:stretch/>
        </p:blipFill>
        <p:spPr>
          <a:xfrm>
            <a:off x="-1" y="10"/>
            <a:ext cx="12192001" cy="6857990"/>
          </a:xfrm>
          <a:prstGeom prst="rect">
            <a:avLst/>
          </a:prstGeom>
          <a:noFill/>
          <a:ln>
            <a:noFill/>
          </a:ln>
        </p:spPr>
      </p:pic>
      <p:sp>
        <p:nvSpPr>
          <p:cNvPr id="117" name="Google Shape;117;p3"/>
          <p:cNvSpPr txBox="1"/>
          <p:nvPr>
            <p:ph type="title"/>
          </p:nvPr>
        </p:nvSpPr>
        <p:spPr>
          <a:xfrm>
            <a:off x="0" y="557200"/>
            <a:ext cx="5093400" cy="557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WHY PRODUCT</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RECOMMENDATION </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t>
            </a:r>
            <a:endParaRPr/>
          </a:p>
        </p:txBody>
      </p:sp>
      <p:sp>
        <p:nvSpPr>
          <p:cNvPr id="118" name="Google Shape;118;p3"/>
          <p:cNvSpPr txBox="1"/>
          <p:nvPr>
            <p:ph idx="1" type="body"/>
          </p:nvPr>
        </p:nvSpPr>
        <p:spPr>
          <a:xfrm>
            <a:off x="5271796" y="1"/>
            <a:ext cx="6917156" cy="685799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1000"/>
              </a:spcBef>
              <a:spcAft>
                <a:spcPts val="0"/>
              </a:spcAft>
              <a:buNone/>
            </a:pPr>
            <a:r>
              <a:t/>
            </a:r>
            <a:endParaRPr sz="3000">
              <a:solidFill>
                <a:schemeClr val="lt1"/>
              </a:solidFill>
            </a:endParaRPr>
          </a:p>
          <a:p>
            <a:pPr indent="-290512" lvl="0" marL="228600" rtl="0" algn="l">
              <a:spcBef>
                <a:spcPts val="1000"/>
              </a:spcBef>
              <a:spcAft>
                <a:spcPts val="0"/>
              </a:spcAft>
              <a:buClr>
                <a:srgbClr val="FFFFFF"/>
              </a:buClr>
              <a:buSzPct val="100000"/>
              <a:buChar char="•"/>
            </a:pPr>
            <a:r>
              <a:rPr lang="en-US" sz="3000">
                <a:solidFill>
                  <a:schemeClr val="lt1"/>
                </a:solidFill>
              </a:rPr>
              <a:t>Personalized product recommendations significantly increase conversion rates, directly impacting revenue growth.</a:t>
            </a:r>
            <a:endParaRPr sz="3000">
              <a:solidFill>
                <a:schemeClr val="lt1"/>
              </a:solidFill>
            </a:endParaRPr>
          </a:p>
          <a:p>
            <a:pPr indent="-290512" lvl="0" marL="228600" rtl="0" algn="l">
              <a:spcBef>
                <a:spcPts val="1000"/>
              </a:spcBef>
              <a:spcAft>
                <a:spcPts val="0"/>
              </a:spcAft>
              <a:buClr>
                <a:srgbClr val="FFFFFF"/>
              </a:buClr>
              <a:buSzPct val="100000"/>
              <a:buChar char="•"/>
            </a:pPr>
            <a:r>
              <a:rPr lang="en-US" sz="3000">
                <a:solidFill>
                  <a:schemeClr val="lt1"/>
                </a:solidFill>
              </a:rPr>
              <a:t>Tailored suggestions foster a sense of value and understanding, driving repeat purchases and building enduring customer loyalty.</a:t>
            </a:r>
            <a:endParaRPr sz="3000">
              <a:solidFill>
                <a:schemeClr val="lt1"/>
              </a:solidFill>
            </a:endParaRPr>
          </a:p>
          <a:p>
            <a:pPr indent="-290512" lvl="0" marL="228600" rtl="0" algn="l">
              <a:spcBef>
                <a:spcPts val="1000"/>
              </a:spcBef>
              <a:spcAft>
                <a:spcPts val="0"/>
              </a:spcAft>
              <a:buClr>
                <a:srgbClr val="FFFFFF"/>
              </a:buClr>
              <a:buSzPct val="100000"/>
              <a:buChar char="•"/>
            </a:pPr>
            <a:r>
              <a:rPr lang="en-US" sz="3000">
                <a:solidFill>
                  <a:schemeClr val="lt1"/>
                </a:solidFill>
              </a:rPr>
              <a:t>Cross-selling and upselling strategies, facilitated by recommendations, elevate the average order value, maximizing revenue potential.</a:t>
            </a:r>
            <a:endParaRPr sz="3000">
              <a:solidFill>
                <a:schemeClr val="lt1"/>
              </a:solidFill>
            </a:endParaRPr>
          </a:p>
          <a:p>
            <a:pPr indent="-290512" lvl="0" marL="228600" rtl="0" algn="l">
              <a:spcBef>
                <a:spcPts val="1000"/>
              </a:spcBef>
              <a:spcAft>
                <a:spcPts val="0"/>
              </a:spcAft>
              <a:buClr>
                <a:srgbClr val="FFFFFF"/>
              </a:buClr>
              <a:buSzPct val="100000"/>
              <a:buChar char="•"/>
            </a:pPr>
            <a:r>
              <a:rPr lang="en-US" sz="3000">
                <a:solidFill>
                  <a:schemeClr val="lt1"/>
                </a:solidFill>
              </a:rPr>
              <a:t>Recommendations streamline the shopping experience, saving time and simplifying choices for customers.</a:t>
            </a:r>
            <a:endParaRPr sz="3000">
              <a:solidFill>
                <a:schemeClr val="lt1"/>
              </a:solidFill>
            </a:endParaRPr>
          </a:p>
          <a:p>
            <a:pPr indent="-290512" lvl="0" marL="228600" rtl="0" algn="l">
              <a:spcBef>
                <a:spcPts val="1000"/>
              </a:spcBef>
              <a:spcAft>
                <a:spcPts val="0"/>
              </a:spcAft>
              <a:buClr>
                <a:srgbClr val="FFFFFF"/>
              </a:buClr>
              <a:buSzPct val="100000"/>
              <a:buChar char="•"/>
            </a:pPr>
            <a:r>
              <a:rPr lang="en-US" sz="3000">
                <a:solidFill>
                  <a:schemeClr val="lt1"/>
                </a:solidFill>
              </a:rPr>
              <a:t>Precision in suggestions based on individual preferences enhances satisfaction and boosts engagement, making the shopping journey more enjoyable.</a:t>
            </a:r>
            <a:endParaRPr sz="3000">
              <a:solidFill>
                <a:schemeClr val="lt1"/>
              </a:solidFill>
            </a:endParaRPr>
          </a:p>
          <a:p>
            <a:pPr indent="0" lvl="0" marL="0" rtl="0" algn="l">
              <a:lnSpc>
                <a:spcPct val="90000"/>
              </a:lnSpc>
              <a:spcBef>
                <a:spcPts val="1000"/>
              </a:spcBef>
              <a:spcAft>
                <a:spcPts val="0"/>
              </a:spcAft>
              <a:buNone/>
            </a:pPr>
            <a:r>
              <a:t/>
            </a:r>
            <a:endParaRPr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g2a8cbd436ff_0_5"/>
          <p:cNvSpPr/>
          <p:nvPr/>
        </p:nvSpPr>
        <p:spPr>
          <a:xfrm>
            <a:off x="0" y="-1"/>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g2a8cbd436ff_0_5"/>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bstract blurred public library with bookshelves" id="125" name="Google Shape;125;g2a8cbd436ff_0_5"/>
          <p:cNvPicPr preferRelativeResize="0"/>
          <p:nvPr/>
        </p:nvPicPr>
        <p:blipFill rotWithShape="1">
          <a:blip r:embed="rId3">
            <a:alphaModFix amt="60000"/>
          </a:blip>
          <a:srcRect b="14426" l="0" r="0" t="1306"/>
          <a:stretch/>
        </p:blipFill>
        <p:spPr>
          <a:xfrm>
            <a:off x="-1" y="10"/>
            <a:ext cx="12192000" cy="6857990"/>
          </a:xfrm>
          <a:prstGeom prst="rect">
            <a:avLst/>
          </a:prstGeom>
          <a:noFill/>
          <a:ln>
            <a:noFill/>
          </a:ln>
        </p:spPr>
      </p:pic>
      <p:sp>
        <p:nvSpPr>
          <p:cNvPr id="126" name="Google Shape;126;g2a8cbd436ff_0_5"/>
          <p:cNvSpPr txBox="1"/>
          <p:nvPr>
            <p:ph type="title"/>
          </p:nvPr>
        </p:nvSpPr>
        <p:spPr>
          <a:xfrm>
            <a:off x="0" y="557200"/>
            <a:ext cx="5093400" cy="557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WHY TEXT SUMMARIZATION</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t>
            </a:r>
            <a:endParaRPr/>
          </a:p>
        </p:txBody>
      </p:sp>
      <p:sp>
        <p:nvSpPr>
          <p:cNvPr id="127" name="Google Shape;127;g2a8cbd436ff_0_5"/>
          <p:cNvSpPr txBox="1"/>
          <p:nvPr>
            <p:ph idx="1" type="body"/>
          </p:nvPr>
        </p:nvSpPr>
        <p:spPr>
          <a:xfrm>
            <a:off x="5271796" y="1"/>
            <a:ext cx="6917100" cy="68580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3000"/>
              <a:buChar char="•"/>
            </a:pPr>
            <a:r>
              <a:rPr lang="en-US" sz="3000">
                <a:solidFill>
                  <a:srgbClr val="FFFFFF"/>
                </a:solidFill>
              </a:rPr>
              <a:t>Massive explosion of online content makes manually reading everything inefficient</a:t>
            </a:r>
            <a:endParaRPr/>
          </a:p>
          <a:p>
            <a:pPr indent="-228600" lvl="0" marL="228600" rtl="0" algn="l">
              <a:lnSpc>
                <a:spcPct val="90000"/>
              </a:lnSpc>
              <a:spcBef>
                <a:spcPts val="1000"/>
              </a:spcBef>
              <a:spcAft>
                <a:spcPts val="0"/>
              </a:spcAft>
              <a:buClr>
                <a:srgbClr val="FFFFFF"/>
              </a:buClr>
              <a:buSzPts val="3000"/>
              <a:buChar char="•"/>
            </a:pPr>
            <a:r>
              <a:rPr lang="en-US" sz="3000">
                <a:solidFill>
                  <a:srgbClr val="FFFFFF"/>
                </a:solidFill>
              </a:rPr>
              <a:t>Summarization distills key ideas and salient points from long documents</a:t>
            </a:r>
            <a:endParaRPr/>
          </a:p>
          <a:p>
            <a:pPr indent="-228600" lvl="0" marL="228600" rtl="0" algn="l">
              <a:lnSpc>
                <a:spcPct val="90000"/>
              </a:lnSpc>
              <a:spcBef>
                <a:spcPts val="1000"/>
              </a:spcBef>
              <a:spcAft>
                <a:spcPts val="0"/>
              </a:spcAft>
              <a:buClr>
                <a:srgbClr val="FFFFFF"/>
              </a:buClr>
              <a:buSzPts val="3000"/>
              <a:buChar char="•"/>
            </a:pPr>
            <a:r>
              <a:rPr lang="en-US" sz="3000">
                <a:solidFill>
                  <a:srgbClr val="FFFFFF"/>
                </a:solidFill>
              </a:rPr>
              <a:t>Saves time and effort compared to reading full documents</a:t>
            </a:r>
            <a:endParaRPr/>
          </a:p>
          <a:p>
            <a:pPr indent="-228600" lvl="0" marL="228600" rtl="0" algn="l">
              <a:lnSpc>
                <a:spcPct val="90000"/>
              </a:lnSpc>
              <a:spcBef>
                <a:spcPts val="1000"/>
              </a:spcBef>
              <a:spcAft>
                <a:spcPts val="0"/>
              </a:spcAft>
              <a:buClr>
                <a:srgbClr val="FFFFFF"/>
              </a:buClr>
              <a:buSzPts val="3000"/>
              <a:buChar char="•"/>
            </a:pPr>
            <a:r>
              <a:rPr lang="en-US" sz="3000">
                <a:solidFill>
                  <a:srgbClr val="FFFFFF"/>
                </a:solidFill>
              </a:rPr>
              <a:t>Eliminates biases that exist in surveys, focus groups, interviews</a:t>
            </a:r>
            <a:endParaRPr/>
          </a:p>
          <a:p>
            <a:pPr indent="-228600" lvl="0" marL="228600" rtl="0" algn="l">
              <a:lnSpc>
                <a:spcPct val="90000"/>
              </a:lnSpc>
              <a:spcBef>
                <a:spcPts val="1000"/>
              </a:spcBef>
              <a:spcAft>
                <a:spcPts val="0"/>
              </a:spcAft>
              <a:buClr>
                <a:srgbClr val="FFFFFF"/>
              </a:buClr>
              <a:buSzPts val="3000"/>
              <a:buChar char="•"/>
            </a:pPr>
            <a:r>
              <a:rPr lang="en-US" sz="3000">
                <a:solidFill>
                  <a:srgbClr val="FFFFFF"/>
                </a:solidFill>
              </a:rPr>
              <a:t>Provides unbiased, objective summaries by digesting data from diverse sources</a:t>
            </a:r>
            <a:endParaRPr/>
          </a:p>
          <a:p>
            <a:pPr indent="-228600" lvl="0" marL="228600" rtl="0" algn="l">
              <a:lnSpc>
                <a:spcPct val="90000"/>
              </a:lnSpc>
              <a:spcBef>
                <a:spcPts val="1000"/>
              </a:spcBef>
              <a:spcAft>
                <a:spcPts val="0"/>
              </a:spcAft>
              <a:buClr>
                <a:srgbClr val="FFFFFF"/>
              </a:buClr>
              <a:buSzPts val="3000"/>
              <a:buChar char="•"/>
            </a:pPr>
            <a:r>
              <a:rPr lang="en-US" sz="3000">
                <a:solidFill>
                  <a:srgbClr val="FFFFFF"/>
                </a:solidFill>
              </a:rPr>
              <a:t>Applicable across many professional domains and document types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3" name="Google Shape;133;p4"/>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bstract blurred public library with bookshelves" id="134" name="Google Shape;134;p4"/>
          <p:cNvPicPr preferRelativeResize="0"/>
          <p:nvPr/>
        </p:nvPicPr>
        <p:blipFill rotWithShape="1">
          <a:blip r:embed="rId3">
            <a:alphaModFix amt="60000"/>
          </a:blip>
          <a:srcRect b="14420" l="0" r="0" t="1310"/>
          <a:stretch/>
        </p:blipFill>
        <p:spPr>
          <a:xfrm>
            <a:off x="-1" y="10"/>
            <a:ext cx="12192001" cy="6857990"/>
          </a:xfrm>
          <a:prstGeom prst="rect">
            <a:avLst/>
          </a:prstGeom>
          <a:noFill/>
          <a:ln>
            <a:noFill/>
          </a:ln>
        </p:spPr>
      </p:pic>
      <p:sp>
        <p:nvSpPr>
          <p:cNvPr id="135" name="Google Shape;135;p4"/>
          <p:cNvSpPr txBox="1"/>
          <p:nvPr>
            <p:ph type="title"/>
          </p:nvPr>
        </p:nvSpPr>
        <p:spPr>
          <a:xfrm>
            <a:off x="838199" y="557189"/>
            <a:ext cx="5155263" cy="55718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WHY BEAUTY</a:t>
            </a:r>
            <a:endParaRPr>
              <a:solidFill>
                <a:srgbClr val="FFFFFF"/>
              </a:solidFill>
            </a:endParaRPr>
          </a:p>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PRODUCTS?</a:t>
            </a:r>
            <a:endParaRPr/>
          </a:p>
        </p:txBody>
      </p:sp>
      <p:sp>
        <p:nvSpPr>
          <p:cNvPr id="136" name="Google Shape;136;p4"/>
          <p:cNvSpPr txBox="1"/>
          <p:nvPr>
            <p:ph idx="1" type="body"/>
          </p:nvPr>
        </p:nvSpPr>
        <p:spPr>
          <a:xfrm>
            <a:off x="4330460" y="1"/>
            <a:ext cx="7858492" cy="6857990"/>
          </a:xfrm>
          <a:prstGeom prst="rect">
            <a:avLst/>
          </a:prstGeom>
          <a:noFill/>
          <a:ln>
            <a:noFill/>
          </a:ln>
        </p:spPr>
        <p:txBody>
          <a:bodyPr anchorCtr="0" anchor="ctr" bIns="45700" lIns="91425" spcFirstLastPara="1" rIns="91425" wrap="square" tIns="45700">
            <a:noAutofit/>
          </a:bodyPr>
          <a:lstStyle/>
          <a:p>
            <a:pPr indent="0" lvl="0" marL="228600" rtl="0" algn="l">
              <a:spcBef>
                <a:spcPts val="1000"/>
              </a:spcBef>
              <a:spcAft>
                <a:spcPts val="0"/>
              </a:spcAft>
              <a:buNone/>
            </a:pPr>
            <a:r>
              <a:t/>
            </a:r>
            <a:endParaRPr>
              <a:solidFill>
                <a:srgbClr val="FFFFFF"/>
              </a:solidFill>
            </a:endParaRPr>
          </a:p>
          <a:p>
            <a:pPr indent="0" lvl="0" marL="228600" rtl="0" algn="l">
              <a:spcBef>
                <a:spcPts val="1000"/>
              </a:spcBef>
              <a:spcAft>
                <a:spcPts val="0"/>
              </a:spcAft>
              <a:buNone/>
            </a:pPr>
            <a:r>
              <a:t/>
            </a:r>
            <a:endParaRPr>
              <a:solidFill>
                <a:srgbClr val="FFFFFF"/>
              </a:solidFill>
            </a:endParaRPr>
          </a:p>
          <a:p>
            <a:pPr indent="-406400" lvl="0" marL="457200" rtl="0" algn="l">
              <a:spcBef>
                <a:spcPts val="1000"/>
              </a:spcBef>
              <a:spcAft>
                <a:spcPts val="0"/>
              </a:spcAft>
              <a:buClr>
                <a:srgbClr val="FFFFFF"/>
              </a:buClr>
              <a:buSzPts val="2800"/>
              <a:buChar char="•"/>
            </a:pPr>
            <a:r>
              <a:rPr lang="en-US">
                <a:solidFill>
                  <a:srgbClr val="FFFFFF"/>
                </a:solidFill>
              </a:rPr>
              <a:t>Analyzing sentiments from beauty product reviews reveals consumer emotions and preferences.</a:t>
            </a:r>
            <a:endParaRPr>
              <a:solidFill>
                <a:srgbClr val="FFFFFF"/>
              </a:solidFill>
            </a:endParaRPr>
          </a:p>
          <a:p>
            <a:pPr indent="-406400" lvl="0" marL="457200" rtl="0" algn="l">
              <a:spcBef>
                <a:spcPts val="0"/>
              </a:spcBef>
              <a:spcAft>
                <a:spcPts val="0"/>
              </a:spcAft>
              <a:buClr>
                <a:srgbClr val="FFFFFF"/>
              </a:buClr>
              <a:buSzPts val="2800"/>
              <a:buChar char="•"/>
            </a:pPr>
            <a:r>
              <a:rPr lang="en-US">
                <a:solidFill>
                  <a:srgbClr val="FFFFFF"/>
                </a:solidFill>
              </a:rPr>
              <a:t>Personal tastes and varied skin types drive unique beauty product preferences, enabling tailored recommendations.</a:t>
            </a:r>
            <a:endParaRPr>
              <a:solidFill>
                <a:srgbClr val="FFFFFF"/>
              </a:solidFill>
            </a:endParaRPr>
          </a:p>
          <a:p>
            <a:pPr indent="-406400" lvl="0" marL="457200" rtl="0" algn="l">
              <a:spcBef>
                <a:spcPts val="0"/>
              </a:spcBef>
              <a:spcAft>
                <a:spcPts val="0"/>
              </a:spcAft>
              <a:buClr>
                <a:srgbClr val="FFFFFF"/>
              </a:buClr>
              <a:buSzPts val="2800"/>
              <a:buChar char="•"/>
            </a:pPr>
            <a:r>
              <a:rPr lang="en-US">
                <a:solidFill>
                  <a:srgbClr val="FFFFFF"/>
                </a:solidFill>
              </a:rPr>
              <a:t>Sentiments in reviews heavily influence purchasing choices and brand perception in the beauty industry.</a:t>
            </a:r>
            <a:endParaRPr>
              <a:solidFill>
                <a:srgbClr val="FFFFFF"/>
              </a:solidFill>
            </a:endParaRPr>
          </a:p>
          <a:p>
            <a:pPr indent="-406400" lvl="0" marL="457200" rtl="0" algn="l">
              <a:spcBef>
                <a:spcPts val="0"/>
              </a:spcBef>
              <a:spcAft>
                <a:spcPts val="0"/>
              </a:spcAft>
              <a:buClr>
                <a:srgbClr val="FFFFFF"/>
              </a:buClr>
              <a:buSzPts val="2800"/>
              <a:buChar char="•"/>
            </a:pPr>
            <a:r>
              <a:rPr lang="en-US">
                <a:solidFill>
                  <a:srgbClr val="FFFFFF"/>
                </a:solidFill>
              </a:rPr>
              <a:t>Sentiment analysis guides businesses in adapting to rapidly changing beauty trends for better recommendations.</a:t>
            </a:r>
            <a:endParaRPr>
              <a:solidFill>
                <a:srgbClr val="FFFFFF"/>
              </a:solidFill>
            </a:endParaRPr>
          </a:p>
          <a:p>
            <a:pPr indent="-406400" lvl="0" marL="457200" rtl="0" algn="l">
              <a:spcBef>
                <a:spcPts val="0"/>
              </a:spcBef>
              <a:spcAft>
                <a:spcPts val="0"/>
              </a:spcAft>
              <a:buClr>
                <a:srgbClr val="FFFFFF"/>
              </a:buClr>
              <a:buSzPts val="2800"/>
              <a:buChar char="•"/>
            </a:pPr>
            <a:r>
              <a:rPr lang="en-US">
                <a:solidFill>
                  <a:srgbClr val="FFFFFF"/>
                </a:solidFill>
              </a:rPr>
              <a:t> Understanding sentiment towards beauty brands aids in brand strategies, while personalized recommendations boost customer satisfaction.</a:t>
            </a:r>
            <a:endParaRPr>
              <a:solidFill>
                <a:srgbClr val="FFFFFF"/>
              </a:solidFill>
            </a:endParaRPr>
          </a:p>
          <a:p>
            <a:pPr indent="0" lvl="0" marL="0" rtl="0" algn="l">
              <a:lnSpc>
                <a:spcPct val="90000"/>
              </a:lnSpc>
              <a:spcBef>
                <a:spcPts val="100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5"/>
          <p:cNvSpPr txBox="1"/>
          <p:nvPr>
            <p:ph type="title"/>
          </p:nvPr>
        </p:nvSpPr>
        <p:spPr>
          <a:xfrm>
            <a:off x="224288" y="248423"/>
            <a:ext cx="5682131" cy="7389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000"/>
              <a:buFont typeface="Calibri"/>
              <a:buNone/>
            </a:pPr>
            <a:r>
              <a:rPr lang="en-US" sz="5000" u="sng"/>
              <a:t>ABOUT THE DATA</a:t>
            </a:r>
            <a:endParaRPr/>
          </a:p>
        </p:txBody>
      </p:sp>
      <p:sp>
        <p:nvSpPr>
          <p:cNvPr id="143" name="Google Shape;143;p5"/>
          <p:cNvSpPr txBox="1"/>
          <p:nvPr>
            <p:ph idx="1" type="body"/>
          </p:nvPr>
        </p:nvSpPr>
        <p:spPr>
          <a:xfrm>
            <a:off x="0" y="1148875"/>
            <a:ext cx="6857700" cy="5709000"/>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None/>
            </a:pPr>
            <a:r>
              <a:t/>
            </a:r>
            <a:endParaRPr sz="2500"/>
          </a:p>
          <a:p>
            <a:pPr indent="-273050" lvl="0" marL="228600" rtl="0" algn="l">
              <a:spcBef>
                <a:spcPts val="1000"/>
              </a:spcBef>
              <a:spcAft>
                <a:spcPts val="0"/>
              </a:spcAft>
              <a:buSzPts val="2500"/>
              <a:buChar char="•"/>
            </a:pPr>
            <a:r>
              <a:rPr lang="en-US" sz="2500"/>
              <a:t>Information on over 8,000 beauty products from Sephora, encompassing prices, brands, ingredients, and ratings.</a:t>
            </a:r>
            <a:endParaRPr sz="2500"/>
          </a:p>
          <a:p>
            <a:pPr indent="-273050" lvl="0" marL="228600" rtl="0" algn="l">
              <a:spcBef>
                <a:spcPts val="1000"/>
              </a:spcBef>
              <a:spcAft>
                <a:spcPts val="0"/>
              </a:spcAft>
              <a:buSzPts val="2500"/>
              <a:buChar char="•"/>
            </a:pPr>
            <a:r>
              <a:rPr lang="en-US" sz="2500"/>
              <a:t>Compilation of more than 1 million user reviews, specifically centered around Skincare products.</a:t>
            </a:r>
            <a:endParaRPr sz="2500"/>
          </a:p>
          <a:p>
            <a:pPr indent="-273050" lvl="0" marL="228600" rtl="0" algn="l">
              <a:spcBef>
                <a:spcPts val="1000"/>
              </a:spcBef>
              <a:spcAft>
                <a:spcPts val="0"/>
              </a:spcAft>
              <a:buSzPts val="2500"/>
              <a:buChar char="•"/>
            </a:pPr>
            <a:r>
              <a:rPr lang="en-US" sz="2500"/>
              <a:t>Collected using a Python scraper in March 2023, ensuring recent and comprehensive data.</a:t>
            </a:r>
            <a:endParaRPr sz="2500"/>
          </a:p>
          <a:p>
            <a:pPr indent="-273050" lvl="0" marL="228600" rtl="0" algn="l">
              <a:spcBef>
                <a:spcPts val="1000"/>
              </a:spcBef>
              <a:spcAft>
                <a:spcPts val="0"/>
              </a:spcAft>
              <a:buSzPts val="2500"/>
              <a:buChar char="•"/>
            </a:pPr>
            <a:r>
              <a:rPr lang="en-US" sz="2500"/>
              <a:t>Provides a comprehensive view of beauty products and a significant volume of skincare reviews.</a:t>
            </a:r>
            <a:endParaRPr sz="2500"/>
          </a:p>
          <a:p>
            <a:pPr indent="-273050" lvl="0" marL="228600" rtl="0" algn="l">
              <a:spcBef>
                <a:spcPts val="1000"/>
              </a:spcBef>
              <a:spcAft>
                <a:spcPts val="0"/>
              </a:spcAft>
              <a:buSzPts val="2500"/>
              <a:buChar char="•"/>
            </a:pPr>
            <a:r>
              <a:rPr lang="en-US" sz="2500"/>
              <a:t>Valuable for in-depth analyses and market assessments within the beauty industry due to its extensive product information and abundant user reviews, particularly in the skincare category.</a:t>
            </a:r>
            <a:endParaRPr sz="2500"/>
          </a:p>
          <a:p>
            <a:pPr indent="0" lvl="0" marL="228600" rtl="0" algn="l">
              <a:lnSpc>
                <a:spcPct val="90000"/>
              </a:lnSpc>
              <a:spcBef>
                <a:spcPts val="1000"/>
              </a:spcBef>
              <a:spcAft>
                <a:spcPts val="0"/>
              </a:spcAft>
              <a:buNone/>
            </a:pPr>
            <a:r>
              <a:t/>
            </a:r>
            <a:endParaRPr sz="2500"/>
          </a:p>
        </p:txBody>
      </p:sp>
      <p:pic>
        <p:nvPicPr>
          <p:cNvPr id="144" name="Google Shape;144;p5"/>
          <p:cNvPicPr preferRelativeResize="0"/>
          <p:nvPr/>
        </p:nvPicPr>
        <p:blipFill>
          <a:blip r:embed="rId3">
            <a:alphaModFix/>
          </a:blip>
          <a:stretch>
            <a:fillRect/>
          </a:stretch>
        </p:blipFill>
        <p:spPr>
          <a:xfrm>
            <a:off x="6694100" y="1452175"/>
            <a:ext cx="5384026" cy="488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6"/>
          <p:cNvSpPr/>
          <p:nvPr/>
        </p:nvSpPr>
        <p:spPr>
          <a:xfrm>
            <a:off x="888395" y="1040837"/>
            <a:ext cx="4754948" cy="4754948"/>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6"/>
          <p:cNvSpPr/>
          <p:nvPr/>
        </p:nvSpPr>
        <p:spPr>
          <a:xfrm>
            <a:off x="879411" y="1029607"/>
            <a:ext cx="4754948" cy="4754948"/>
          </a:xfrm>
          <a:prstGeom prst="ellipse">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6"/>
          <p:cNvSpPr/>
          <p:nvPr/>
        </p:nvSpPr>
        <p:spPr>
          <a:xfrm>
            <a:off x="739960" y="934855"/>
            <a:ext cx="4754948" cy="4754948"/>
          </a:xfrm>
          <a:prstGeom prst="ellipse">
            <a:avLst/>
          </a:prstGeom>
          <a:solidFill>
            <a:schemeClr val="dk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6"/>
          <p:cNvSpPr txBox="1"/>
          <p:nvPr>
            <p:ph type="title"/>
          </p:nvPr>
        </p:nvSpPr>
        <p:spPr>
          <a:xfrm>
            <a:off x="1102368" y="1877492"/>
            <a:ext cx="4030132" cy="32153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u="sng">
                <a:solidFill>
                  <a:schemeClr val="lt1"/>
                </a:solidFill>
              </a:rPr>
              <a:t>METHODOLOGY</a:t>
            </a:r>
            <a:endParaRPr/>
          </a:p>
        </p:txBody>
      </p:sp>
      <p:grpSp>
        <p:nvGrpSpPr>
          <p:cNvPr id="154" name="Google Shape;154;p6"/>
          <p:cNvGrpSpPr/>
          <p:nvPr/>
        </p:nvGrpSpPr>
        <p:grpSpPr>
          <a:xfrm>
            <a:off x="0" y="377893"/>
            <a:ext cx="1861854" cy="717514"/>
            <a:chOff x="0" y="377893"/>
            <a:chExt cx="1861854" cy="717514"/>
          </a:xfrm>
        </p:grpSpPr>
        <p:sp>
          <p:nvSpPr>
            <p:cNvPr id="155" name="Google Shape;155;p6"/>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6"/>
          <p:cNvSpPr/>
          <p:nvPr/>
        </p:nvSpPr>
        <p:spPr>
          <a:xfrm>
            <a:off x="4588524" y="457812"/>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6"/>
          <p:cNvSpPr/>
          <p:nvPr/>
        </p:nvSpPr>
        <p:spPr>
          <a:xfrm>
            <a:off x="4588524" y="457812"/>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6"/>
          <p:cNvSpPr/>
          <p:nvPr/>
        </p:nvSpPr>
        <p:spPr>
          <a:xfrm>
            <a:off x="642976" y="4946663"/>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6"/>
          <p:cNvSpPr/>
          <p:nvPr/>
        </p:nvSpPr>
        <p:spPr>
          <a:xfrm>
            <a:off x="642976" y="4946663"/>
            <a:ext cx="319941" cy="31994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6"/>
          <p:cNvSpPr txBox="1"/>
          <p:nvPr>
            <p:ph idx="1" type="body"/>
          </p:nvPr>
        </p:nvSpPr>
        <p:spPr>
          <a:xfrm>
            <a:off x="6096000" y="401216"/>
            <a:ext cx="5957132" cy="6055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500"/>
              <a:buChar char="•"/>
            </a:pPr>
            <a:r>
              <a:rPr lang="en-US" sz="2500">
                <a:solidFill>
                  <a:schemeClr val="lt1"/>
                </a:solidFill>
              </a:rPr>
              <a:t>Product Recommendation</a:t>
            </a:r>
            <a:endParaRPr sz="2500">
              <a:solidFill>
                <a:schemeClr val="lt1"/>
              </a:solidFill>
            </a:endParaRPr>
          </a:p>
          <a:p>
            <a:pPr indent="-228600" lvl="0" marL="228600" rtl="0" algn="l">
              <a:lnSpc>
                <a:spcPct val="90000"/>
              </a:lnSpc>
              <a:spcBef>
                <a:spcPts val="0"/>
              </a:spcBef>
              <a:spcAft>
                <a:spcPts val="0"/>
              </a:spcAft>
              <a:buClr>
                <a:schemeClr val="lt1"/>
              </a:buClr>
              <a:buSzPts val="2500"/>
              <a:buChar char="•"/>
            </a:pPr>
            <a:r>
              <a:rPr lang="en-US" sz="2500">
                <a:solidFill>
                  <a:schemeClr val="lt1"/>
                </a:solidFill>
              </a:rPr>
              <a:t>Text Summarization</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Sentiment Analysis</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Named Entity Recognition (NER)</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Topic Modeling</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Word Frequency analysis</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Word Embeddings and word cloud</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Knowledge Graph</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Hierarchical Clustering</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Predictive Analysis</a:t>
            </a:r>
            <a:endParaRPr/>
          </a:p>
          <a:p>
            <a:pPr indent="-228600" lvl="0" marL="228600" rtl="0" algn="l">
              <a:lnSpc>
                <a:spcPct val="90000"/>
              </a:lnSpc>
              <a:spcBef>
                <a:spcPts val="1000"/>
              </a:spcBef>
              <a:spcAft>
                <a:spcPts val="0"/>
              </a:spcAft>
              <a:buClr>
                <a:schemeClr val="lt1"/>
              </a:buClr>
              <a:buSzPts val="2500"/>
              <a:buChar char="•"/>
            </a:pPr>
            <a:r>
              <a:rPr lang="en-US" sz="2500">
                <a:solidFill>
                  <a:schemeClr val="lt1"/>
                </a:solidFill>
              </a:rPr>
              <a:t>Cosine Similarity</a:t>
            </a:r>
            <a:endParaRPr/>
          </a:p>
        </p:txBody>
      </p:sp>
      <p:grpSp>
        <p:nvGrpSpPr>
          <p:cNvPr id="162" name="Google Shape;162;p6"/>
          <p:cNvGrpSpPr/>
          <p:nvPr/>
        </p:nvGrpSpPr>
        <p:grpSpPr>
          <a:xfrm>
            <a:off x="9812239" y="6139464"/>
            <a:ext cx="1054466" cy="469689"/>
            <a:chOff x="9841624" y="4115729"/>
            <a:chExt cx="602169" cy="268223"/>
          </a:xfrm>
        </p:grpSpPr>
        <p:sp>
          <p:nvSpPr>
            <p:cNvPr id="163" name="Google Shape;163;p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a8cbd436ff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Some EDA</a:t>
            </a:r>
            <a:endParaRPr/>
          </a:p>
        </p:txBody>
      </p:sp>
      <p:sp>
        <p:nvSpPr>
          <p:cNvPr id="173" name="Google Shape;173;g2a8cbd436ff_0_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4" name="Google Shape;174;g2a8cbd436ff_0_38"/>
          <p:cNvPicPr preferRelativeResize="0"/>
          <p:nvPr/>
        </p:nvPicPr>
        <p:blipFill>
          <a:blip r:embed="rId3">
            <a:alphaModFix/>
          </a:blip>
          <a:stretch>
            <a:fillRect/>
          </a:stretch>
        </p:blipFill>
        <p:spPr>
          <a:xfrm>
            <a:off x="0" y="2174400"/>
            <a:ext cx="5943600" cy="4181475"/>
          </a:xfrm>
          <a:prstGeom prst="rect">
            <a:avLst/>
          </a:prstGeom>
          <a:noFill/>
          <a:ln>
            <a:noFill/>
          </a:ln>
        </p:spPr>
      </p:pic>
      <p:pic>
        <p:nvPicPr>
          <p:cNvPr id="175" name="Google Shape;175;g2a8cbd436ff_0_38"/>
          <p:cNvPicPr preferRelativeResize="0"/>
          <p:nvPr/>
        </p:nvPicPr>
        <p:blipFill>
          <a:blip r:embed="rId4">
            <a:alphaModFix/>
          </a:blip>
          <a:stretch>
            <a:fillRect/>
          </a:stretch>
        </p:blipFill>
        <p:spPr>
          <a:xfrm>
            <a:off x="5477800" y="2014350"/>
            <a:ext cx="5943600" cy="352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a8cbd436ff_0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g2a8cbd436ff_0_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2" name="Google Shape;182;g2a8cbd436ff_0_45"/>
          <p:cNvPicPr preferRelativeResize="0"/>
          <p:nvPr/>
        </p:nvPicPr>
        <p:blipFill>
          <a:blip r:embed="rId3">
            <a:alphaModFix/>
          </a:blip>
          <a:stretch>
            <a:fillRect/>
          </a:stretch>
        </p:blipFill>
        <p:spPr>
          <a:xfrm>
            <a:off x="910650" y="365125"/>
            <a:ext cx="10443150" cy="581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2023-08-16T03:21:50Z</dcterms:created>
  <dc:creator>NAVEEN DONTHULA</dc:creator>
</cp:coreProperties>
</file>