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9" autoAdjust="0"/>
    <p:restoredTop sz="94660"/>
  </p:normalViewPr>
  <p:slideViewPr>
    <p:cSldViewPr snapToGrid="0">
      <p:cViewPr varScale="1">
        <p:scale>
          <a:sx n="51" d="100"/>
          <a:sy n="51" d="100"/>
        </p:scale>
        <p:origin x="84" y="6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10s</c:v>
                </c:pt>
              </c:strCache>
            </c:strRef>
          </c:tx>
          <c:spPr>
            <a:solidFill>
              <a:schemeClr val="accent1"/>
            </a:solidFill>
            <a:ln>
              <a:noFill/>
            </a:ln>
            <a:effectLst/>
          </c:spPr>
          <c:invertIfNegative val="0"/>
          <c:cat>
            <c:strRef>
              <c:f>Sheet1!$A$2:$A$5</c:f>
              <c:strCache>
                <c:ptCount val="4"/>
                <c:pt idx="0">
                  <c:v>Boynextdoor</c:v>
                </c:pt>
                <c:pt idx="1">
                  <c:v>Riize</c:v>
                </c:pt>
                <c:pt idx="2">
                  <c:v>TWS</c:v>
                </c:pt>
                <c:pt idx="3">
                  <c:v>Seventeen</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01A-4A45-8B87-C1D7419F4DFD}"/>
            </c:ext>
          </c:extLst>
        </c:ser>
        <c:ser>
          <c:idx val="1"/>
          <c:order val="1"/>
          <c:tx>
            <c:strRef>
              <c:f>Sheet1!$C$1</c:f>
              <c:strCache>
                <c:ptCount val="1"/>
                <c:pt idx="0">
                  <c:v>20s</c:v>
                </c:pt>
              </c:strCache>
            </c:strRef>
          </c:tx>
          <c:spPr>
            <a:solidFill>
              <a:schemeClr val="accent2"/>
            </a:solidFill>
            <a:ln>
              <a:noFill/>
            </a:ln>
            <a:effectLst/>
          </c:spPr>
          <c:invertIfNegative val="0"/>
          <c:cat>
            <c:strRef>
              <c:f>Sheet1!$A$2:$A$5</c:f>
              <c:strCache>
                <c:ptCount val="4"/>
                <c:pt idx="0">
                  <c:v>Boynextdoor</c:v>
                </c:pt>
                <c:pt idx="1">
                  <c:v>Riize</c:v>
                </c:pt>
                <c:pt idx="2">
                  <c:v>TWS</c:v>
                </c:pt>
                <c:pt idx="3">
                  <c:v>Seventeen</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01A-4A45-8B87-C1D7419F4DFD}"/>
            </c:ext>
          </c:extLst>
        </c:ser>
        <c:ser>
          <c:idx val="2"/>
          <c:order val="2"/>
          <c:tx>
            <c:strRef>
              <c:f>Sheet1!$D$1</c:f>
              <c:strCache>
                <c:ptCount val="1"/>
                <c:pt idx="0">
                  <c:v>Over30s</c:v>
                </c:pt>
              </c:strCache>
            </c:strRef>
          </c:tx>
          <c:spPr>
            <a:solidFill>
              <a:schemeClr val="accent3"/>
            </a:solidFill>
            <a:ln>
              <a:noFill/>
            </a:ln>
            <a:effectLst/>
          </c:spPr>
          <c:invertIfNegative val="0"/>
          <c:cat>
            <c:strRef>
              <c:f>Sheet1!$A$2:$A$5</c:f>
              <c:strCache>
                <c:ptCount val="4"/>
                <c:pt idx="0">
                  <c:v>Boynextdoor</c:v>
                </c:pt>
                <c:pt idx="1">
                  <c:v>Riize</c:v>
                </c:pt>
                <c:pt idx="2">
                  <c:v>TWS</c:v>
                </c:pt>
                <c:pt idx="3">
                  <c:v>Seventeen</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01A-4A45-8B87-C1D7419F4DFD}"/>
            </c:ext>
          </c:extLst>
        </c:ser>
        <c:dLbls>
          <c:showLegendKey val="0"/>
          <c:showVal val="0"/>
          <c:showCatName val="0"/>
          <c:showSerName val="0"/>
          <c:showPercent val="0"/>
          <c:showBubbleSize val="0"/>
        </c:dLbls>
        <c:gapWidth val="219"/>
        <c:overlap val="-27"/>
        <c:axId val="1437614255"/>
        <c:axId val="1439367743"/>
      </c:barChart>
      <c:catAx>
        <c:axId val="14376142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9367743"/>
        <c:crosses val="autoZero"/>
        <c:auto val="1"/>
        <c:lblAlgn val="ctr"/>
        <c:lblOffset val="100"/>
        <c:noMultiLvlLbl val="0"/>
      </c:catAx>
      <c:valAx>
        <c:axId val="14393677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76142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12A6D7D-2547-4897-B23A-59D361C705CF}" type="datetimeFigureOut">
              <a:rPr lang="en-US" smtClean="0"/>
              <a:t>6/9/2025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5BB2236-F66D-442E-BC1D-D0CB8B602501}"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6861923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2A6D7D-2547-4897-B23A-59D361C705CF}"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B2236-F66D-442E-BC1D-D0CB8B602501}" type="slidenum">
              <a:rPr lang="en-US" smtClean="0"/>
              <a:t>‹#›</a:t>
            </a:fld>
            <a:endParaRPr lang="en-US"/>
          </a:p>
        </p:txBody>
      </p:sp>
    </p:spTree>
    <p:extLst>
      <p:ext uri="{BB962C8B-B14F-4D97-AF65-F5344CB8AC3E}">
        <p14:creationId xmlns:p14="http://schemas.microsoft.com/office/powerpoint/2010/main" val="1418066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2A6D7D-2547-4897-B23A-59D361C705CF}"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B2236-F66D-442E-BC1D-D0CB8B602501}" type="slidenum">
              <a:rPr lang="en-US" smtClean="0"/>
              <a:t>‹#›</a:t>
            </a:fld>
            <a:endParaRPr lang="en-US"/>
          </a:p>
        </p:txBody>
      </p:sp>
    </p:spTree>
    <p:extLst>
      <p:ext uri="{BB962C8B-B14F-4D97-AF65-F5344CB8AC3E}">
        <p14:creationId xmlns:p14="http://schemas.microsoft.com/office/powerpoint/2010/main" val="146605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2A6D7D-2547-4897-B23A-59D361C705CF}"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B2236-F66D-442E-BC1D-D0CB8B602501}" type="slidenum">
              <a:rPr lang="en-US" smtClean="0"/>
              <a:t>‹#›</a:t>
            </a:fld>
            <a:endParaRPr lang="en-US"/>
          </a:p>
        </p:txBody>
      </p:sp>
    </p:spTree>
    <p:extLst>
      <p:ext uri="{BB962C8B-B14F-4D97-AF65-F5344CB8AC3E}">
        <p14:creationId xmlns:p14="http://schemas.microsoft.com/office/powerpoint/2010/main" val="1804036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2A6D7D-2547-4897-B23A-59D361C705CF}"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B2236-F66D-442E-BC1D-D0CB8B602501}"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8252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2A6D7D-2547-4897-B23A-59D361C705CF}" type="datetimeFigureOut">
              <a:rPr lang="en-US" smtClean="0"/>
              <a:t>6/9/2025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BB2236-F66D-442E-BC1D-D0CB8B602501}" type="slidenum">
              <a:rPr lang="en-US" smtClean="0"/>
              <a:t>‹#›</a:t>
            </a:fld>
            <a:endParaRPr lang="en-US"/>
          </a:p>
        </p:txBody>
      </p:sp>
    </p:spTree>
    <p:extLst>
      <p:ext uri="{BB962C8B-B14F-4D97-AF65-F5344CB8AC3E}">
        <p14:creationId xmlns:p14="http://schemas.microsoft.com/office/powerpoint/2010/main" val="53727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A6D7D-2547-4897-B23A-59D361C705CF}" type="datetimeFigureOut">
              <a:rPr lang="en-US" smtClean="0"/>
              <a:t>6/9/2025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BB2236-F66D-442E-BC1D-D0CB8B602501}" type="slidenum">
              <a:rPr lang="en-US" smtClean="0"/>
              <a:t>‹#›</a:t>
            </a:fld>
            <a:endParaRPr lang="en-US"/>
          </a:p>
        </p:txBody>
      </p:sp>
    </p:spTree>
    <p:extLst>
      <p:ext uri="{BB962C8B-B14F-4D97-AF65-F5344CB8AC3E}">
        <p14:creationId xmlns:p14="http://schemas.microsoft.com/office/powerpoint/2010/main" val="2447648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2A6D7D-2547-4897-B23A-59D361C705CF}" type="datetimeFigureOut">
              <a:rPr lang="en-US" smtClean="0"/>
              <a:t>6/9/2025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BB2236-F66D-442E-BC1D-D0CB8B602501}" type="slidenum">
              <a:rPr lang="en-US" smtClean="0"/>
              <a:t>‹#›</a:t>
            </a:fld>
            <a:endParaRPr lang="en-US"/>
          </a:p>
        </p:txBody>
      </p:sp>
    </p:spTree>
    <p:extLst>
      <p:ext uri="{BB962C8B-B14F-4D97-AF65-F5344CB8AC3E}">
        <p14:creationId xmlns:p14="http://schemas.microsoft.com/office/powerpoint/2010/main" val="192866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2A6D7D-2547-4897-B23A-59D361C705CF}" type="datetimeFigureOut">
              <a:rPr lang="en-US" smtClean="0"/>
              <a:t>6/9/2025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BB2236-F66D-442E-BC1D-D0CB8B602501}" type="slidenum">
              <a:rPr lang="en-US" smtClean="0"/>
              <a:t>‹#›</a:t>
            </a:fld>
            <a:endParaRPr lang="en-US"/>
          </a:p>
        </p:txBody>
      </p:sp>
    </p:spTree>
    <p:extLst>
      <p:ext uri="{BB962C8B-B14F-4D97-AF65-F5344CB8AC3E}">
        <p14:creationId xmlns:p14="http://schemas.microsoft.com/office/powerpoint/2010/main" val="2311075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12A6D7D-2547-4897-B23A-59D361C705CF}" type="datetimeFigureOut">
              <a:rPr lang="en-US" smtClean="0"/>
              <a:t>6/9/2025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BB2236-F66D-442E-BC1D-D0CB8B602501}" type="slidenum">
              <a:rPr lang="en-US" smtClean="0"/>
              <a:t>‹#›</a:t>
            </a:fld>
            <a:endParaRPr lang="en-US"/>
          </a:p>
        </p:txBody>
      </p:sp>
    </p:spTree>
    <p:extLst>
      <p:ext uri="{BB962C8B-B14F-4D97-AF65-F5344CB8AC3E}">
        <p14:creationId xmlns:p14="http://schemas.microsoft.com/office/powerpoint/2010/main" val="3692393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12A6D7D-2547-4897-B23A-59D361C705CF}" type="datetimeFigureOut">
              <a:rPr lang="en-US" smtClean="0"/>
              <a:t>6/9/2025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BB2236-F66D-442E-BC1D-D0CB8B602501}" type="slidenum">
              <a:rPr lang="en-US" smtClean="0"/>
              <a:t>‹#›</a:t>
            </a:fld>
            <a:endParaRPr lang="en-US"/>
          </a:p>
        </p:txBody>
      </p:sp>
    </p:spTree>
    <p:extLst>
      <p:ext uri="{BB962C8B-B14F-4D97-AF65-F5344CB8AC3E}">
        <p14:creationId xmlns:p14="http://schemas.microsoft.com/office/powerpoint/2010/main" val="1453821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12A6D7D-2547-4897-B23A-59D361C705CF}" type="datetimeFigureOut">
              <a:rPr lang="en-US" smtClean="0"/>
              <a:t>6/9/2025</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5BB2236-F66D-442E-BC1D-D0CB8B602501}" type="slidenum">
              <a:rPr lang="en-US" smtClean="0"/>
              <a:t>‹#›</a:t>
            </a:fld>
            <a:endParaRPr lang="en-US"/>
          </a:p>
        </p:txBody>
      </p:sp>
    </p:spTree>
    <p:extLst>
      <p:ext uri="{BB962C8B-B14F-4D97-AF65-F5344CB8AC3E}">
        <p14:creationId xmlns:p14="http://schemas.microsoft.com/office/powerpoint/2010/main" val="69615252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it/vectors/casa-blu-costruzione-1293063/"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ic31SJ4uK4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E89F3-48F7-4B6F-B369-1E83C837B94A}"/>
              </a:ext>
            </a:extLst>
          </p:cNvPr>
          <p:cNvSpPr>
            <a:spLocks noGrp="1"/>
          </p:cNvSpPr>
          <p:nvPr>
            <p:ph type="ctrTitle"/>
          </p:nvPr>
        </p:nvSpPr>
        <p:spPr>
          <a:xfrm>
            <a:off x="1261872" y="758952"/>
            <a:ext cx="9418320" cy="4037335"/>
          </a:xfrm>
        </p:spPr>
        <p:txBody>
          <a:bodyPr/>
          <a:lstStyle/>
          <a:p>
            <a:r>
              <a:rPr lang="en-US" dirty="0"/>
              <a:t>Final Exam</a:t>
            </a:r>
          </a:p>
        </p:txBody>
      </p:sp>
      <p:sp>
        <p:nvSpPr>
          <p:cNvPr id="4" name="Subtitle 3">
            <a:extLst>
              <a:ext uri="{FF2B5EF4-FFF2-40B4-BE49-F238E27FC236}">
                <a16:creationId xmlns:a16="http://schemas.microsoft.com/office/drawing/2014/main" id="{EDC6DFD6-61E8-4DBB-B472-16DA705AB77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11079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EB421-9C59-4865-A5F5-EE66889DB72E}"/>
              </a:ext>
            </a:extLst>
          </p:cNvPr>
          <p:cNvSpPr>
            <a:spLocks noGrp="1"/>
          </p:cNvSpPr>
          <p:nvPr>
            <p:ph type="title"/>
          </p:nvPr>
        </p:nvSpPr>
        <p:spPr/>
        <p:txBody>
          <a:bodyPr/>
          <a:lstStyle/>
          <a:p>
            <a:r>
              <a:rPr lang="en-US" dirty="0"/>
              <a:t>People Like K-pop</a:t>
            </a:r>
          </a:p>
        </p:txBody>
      </p:sp>
      <p:graphicFrame>
        <p:nvGraphicFramePr>
          <p:cNvPr id="6" name="Content Placeholder 5">
            <a:extLst>
              <a:ext uri="{FF2B5EF4-FFF2-40B4-BE49-F238E27FC236}">
                <a16:creationId xmlns:a16="http://schemas.microsoft.com/office/drawing/2014/main" id="{1B739085-A090-473E-B98F-5C0B05F48A8C}"/>
              </a:ext>
            </a:extLst>
          </p:cNvPr>
          <p:cNvGraphicFramePr>
            <a:graphicFrameLocks noGrp="1"/>
          </p:cNvGraphicFramePr>
          <p:nvPr>
            <p:ph idx="1"/>
            <p:extLst>
              <p:ext uri="{D42A27DB-BD31-4B8C-83A1-F6EECF244321}">
                <p14:modId xmlns:p14="http://schemas.microsoft.com/office/powerpoint/2010/main" val="2571894600"/>
              </p:ext>
            </p:extLst>
          </p:nvPr>
        </p:nvGraphicFramePr>
        <p:xfrm>
          <a:off x="1262063" y="1828800"/>
          <a:ext cx="8594725"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1188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D25B6-4DD5-48B8-8EC9-4CA62C89CEC3}"/>
              </a:ext>
            </a:extLst>
          </p:cNvPr>
          <p:cNvSpPr>
            <a:spLocks noGrp="1"/>
          </p:cNvSpPr>
          <p:nvPr>
            <p:ph type="title"/>
          </p:nvPr>
        </p:nvSpPr>
        <p:spPr/>
        <p:txBody>
          <a:bodyPr/>
          <a:lstStyle/>
          <a:p>
            <a:r>
              <a:rPr lang="en-US" dirty="0"/>
              <a:t>People in Area</a:t>
            </a:r>
          </a:p>
        </p:txBody>
      </p:sp>
      <p:graphicFrame>
        <p:nvGraphicFramePr>
          <p:cNvPr id="4" name="Content Placeholder 3">
            <a:extLst>
              <a:ext uri="{FF2B5EF4-FFF2-40B4-BE49-F238E27FC236}">
                <a16:creationId xmlns:a16="http://schemas.microsoft.com/office/drawing/2014/main" id="{0FA021FE-0368-4FC4-A99E-1B4AD3563BD1}"/>
              </a:ext>
            </a:extLst>
          </p:cNvPr>
          <p:cNvGraphicFramePr>
            <a:graphicFrameLocks noGrp="1"/>
          </p:cNvGraphicFramePr>
          <p:nvPr>
            <p:ph idx="1"/>
            <p:extLst>
              <p:ext uri="{D42A27DB-BD31-4B8C-83A1-F6EECF244321}">
                <p14:modId xmlns:p14="http://schemas.microsoft.com/office/powerpoint/2010/main" val="3291774025"/>
              </p:ext>
            </p:extLst>
          </p:nvPr>
        </p:nvGraphicFramePr>
        <p:xfrm>
          <a:off x="1262062" y="1828800"/>
          <a:ext cx="9692448" cy="2781299"/>
        </p:xfrm>
        <a:graphic>
          <a:graphicData uri="http://schemas.openxmlformats.org/drawingml/2006/table">
            <a:tbl>
              <a:tblPr firstRow="1" bandRow="1">
                <a:tableStyleId>{5C22544A-7EE6-4342-B048-85BDC9FD1C3A}</a:tableStyleId>
              </a:tblPr>
              <a:tblGrid>
                <a:gridCol w="2423112">
                  <a:extLst>
                    <a:ext uri="{9D8B030D-6E8A-4147-A177-3AD203B41FA5}">
                      <a16:colId xmlns:a16="http://schemas.microsoft.com/office/drawing/2014/main" val="392640611"/>
                    </a:ext>
                  </a:extLst>
                </a:gridCol>
                <a:gridCol w="2618697">
                  <a:extLst>
                    <a:ext uri="{9D8B030D-6E8A-4147-A177-3AD203B41FA5}">
                      <a16:colId xmlns:a16="http://schemas.microsoft.com/office/drawing/2014/main" val="2813819080"/>
                    </a:ext>
                  </a:extLst>
                </a:gridCol>
                <a:gridCol w="2227527">
                  <a:extLst>
                    <a:ext uri="{9D8B030D-6E8A-4147-A177-3AD203B41FA5}">
                      <a16:colId xmlns:a16="http://schemas.microsoft.com/office/drawing/2014/main" val="1314494660"/>
                    </a:ext>
                  </a:extLst>
                </a:gridCol>
                <a:gridCol w="2423112">
                  <a:extLst>
                    <a:ext uri="{9D8B030D-6E8A-4147-A177-3AD203B41FA5}">
                      <a16:colId xmlns:a16="http://schemas.microsoft.com/office/drawing/2014/main" val="2185249155"/>
                    </a:ext>
                  </a:extLst>
                </a:gridCol>
              </a:tblGrid>
              <a:tr h="797636">
                <a:tc gridSpan="4">
                  <a:txBody>
                    <a:bodyPr/>
                    <a:lstStyle/>
                    <a:p>
                      <a:pPr algn="ctr"/>
                      <a:r>
                        <a:rPr lang="en-US" dirty="0"/>
                        <a:t>Contact Table</a:t>
                      </a:r>
                    </a:p>
                  </a:txBody>
                  <a:tcPr/>
                </a:tc>
                <a:tc hMerge="1">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endParaRPr lang="en-US" dirty="0"/>
                    </a:p>
                  </a:txBody>
                  <a:tcPr>
                    <a:lnL w="12700" cmpd="sng">
                      <a:noFill/>
                    </a:lnL>
                  </a:tcPr>
                </a:tc>
                <a:tc hMerge="1">
                  <a:txBody>
                    <a:bodyPr/>
                    <a:lstStyle/>
                    <a:p>
                      <a:endParaRPr lang="en-US"/>
                    </a:p>
                  </a:txBody>
                  <a:tcPr/>
                </a:tc>
                <a:extLst>
                  <a:ext uri="{0D108BD9-81ED-4DB2-BD59-A6C34878D82A}">
                    <a16:rowId xmlns:a16="http://schemas.microsoft.com/office/drawing/2014/main" val="3249473810"/>
                  </a:ext>
                </a:extLst>
              </a:tr>
              <a:tr h="388391">
                <a:tc>
                  <a:txBody>
                    <a:bodyPr/>
                    <a:lstStyle/>
                    <a:p>
                      <a:r>
                        <a:rPr lang="en-US" dirty="0"/>
                        <a:t>Name</a:t>
                      </a:r>
                    </a:p>
                  </a:txBody>
                  <a:tcPr/>
                </a:tc>
                <a:tc>
                  <a:txBody>
                    <a:bodyPr/>
                    <a:lstStyle/>
                    <a:p>
                      <a:r>
                        <a:rPr lang="en-US" dirty="0"/>
                        <a:t>Phone number</a:t>
                      </a:r>
                    </a:p>
                  </a:txBody>
                  <a:tcPr>
                    <a:lnT w="38100" cmpd="sng">
                      <a:noFill/>
                    </a:lnT>
                  </a:tcPr>
                </a:tc>
                <a:tc>
                  <a:txBody>
                    <a:bodyPr/>
                    <a:lstStyle/>
                    <a:p>
                      <a:r>
                        <a:rPr lang="en-US" dirty="0"/>
                        <a:t>Age</a:t>
                      </a:r>
                    </a:p>
                  </a:txBody>
                  <a:tcPr/>
                </a:tc>
                <a:tc>
                  <a:txBody>
                    <a:bodyPr/>
                    <a:lstStyle/>
                    <a:p>
                      <a:r>
                        <a:rPr lang="en-US" dirty="0"/>
                        <a:t>Like Group</a:t>
                      </a:r>
                    </a:p>
                  </a:txBody>
                  <a:tcPr/>
                </a:tc>
                <a:extLst>
                  <a:ext uri="{0D108BD9-81ED-4DB2-BD59-A6C34878D82A}">
                    <a16:rowId xmlns:a16="http://schemas.microsoft.com/office/drawing/2014/main" val="4201942217"/>
                  </a:ext>
                </a:extLst>
              </a:tr>
              <a:tr h="797636">
                <a:tc>
                  <a:txBody>
                    <a:bodyPr/>
                    <a:lstStyle/>
                    <a:p>
                      <a:r>
                        <a:rPr lang="en-US" dirty="0"/>
                        <a:t>Seo Munkyeong</a:t>
                      </a:r>
                    </a:p>
                    <a:p>
                      <a:endParaRPr lang="en-US" dirty="0"/>
                    </a:p>
                  </a:txBody>
                  <a:tcPr/>
                </a:tc>
                <a:tc>
                  <a:txBody>
                    <a:bodyPr/>
                    <a:lstStyle/>
                    <a:p>
                      <a:r>
                        <a:rPr lang="en-US" dirty="0"/>
                        <a:t>010-4897-5653</a:t>
                      </a:r>
                    </a:p>
                  </a:txBody>
                  <a:tcPr/>
                </a:tc>
                <a:tc>
                  <a:txBody>
                    <a:bodyPr/>
                    <a:lstStyle/>
                    <a:p>
                      <a:r>
                        <a:rPr lang="en-US" dirty="0"/>
                        <a:t>15</a:t>
                      </a:r>
                    </a:p>
                  </a:txBody>
                  <a:tcPr/>
                </a:tc>
                <a:tc>
                  <a:txBody>
                    <a:bodyPr/>
                    <a:lstStyle/>
                    <a:p>
                      <a:r>
                        <a:rPr lang="en-US" dirty="0"/>
                        <a:t>Boynextdoor</a:t>
                      </a:r>
                    </a:p>
                  </a:txBody>
                  <a:tcPr/>
                </a:tc>
                <a:extLst>
                  <a:ext uri="{0D108BD9-81ED-4DB2-BD59-A6C34878D82A}">
                    <a16:rowId xmlns:a16="http://schemas.microsoft.com/office/drawing/2014/main" val="368700168"/>
                  </a:ext>
                </a:extLst>
              </a:tr>
              <a:tr h="797636">
                <a:tc>
                  <a:txBody>
                    <a:bodyPr/>
                    <a:lstStyle/>
                    <a:p>
                      <a:r>
                        <a:rPr lang="en-US" dirty="0"/>
                        <a:t>Yun Eunsam</a:t>
                      </a:r>
                    </a:p>
                  </a:txBody>
                  <a:tcPr/>
                </a:tc>
                <a:tc>
                  <a:txBody>
                    <a:bodyPr/>
                    <a:lstStyle/>
                    <a:p>
                      <a:r>
                        <a:rPr lang="en-US" dirty="0"/>
                        <a:t>010-8495-2612</a:t>
                      </a:r>
                    </a:p>
                  </a:txBody>
                  <a:tcPr/>
                </a:tc>
                <a:tc>
                  <a:txBody>
                    <a:bodyPr/>
                    <a:lstStyle/>
                    <a:p>
                      <a:r>
                        <a:rPr lang="en-US" dirty="0"/>
                        <a:t>24</a:t>
                      </a:r>
                    </a:p>
                  </a:txBody>
                  <a:tcPr/>
                </a:tc>
                <a:tc>
                  <a:txBody>
                    <a:bodyPr/>
                    <a:lstStyle/>
                    <a:p>
                      <a:r>
                        <a:rPr lang="en-US" dirty="0"/>
                        <a:t>Seventeen</a:t>
                      </a:r>
                    </a:p>
                  </a:txBody>
                  <a:tcPr/>
                </a:tc>
                <a:extLst>
                  <a:ext uri="{0D108BD9-81ED-4DB2-BD59-A6C34878D82A}">
                    <a16:rowId xmlns:a16="http://schemas.microsoft.com/office/drawing/2014/main" val="1317489025"/>
                  </a:ext>
                </a:extLst>
              </a:tr>
            </a:tbl>
          </a:graphicData>
        </a:graphic>
      </p:graphicFrame>
    </p:spTree>
    <p:extLst>
      <p:ext uri="{BB962C8B-B14F-4D97-AF65-F5344CB8AC3E}">
        <p14:creationId xmlns:p14="http://schemas.microsoft.com/office/powerpoint/2010/main" val="926505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F5B9C-AE72-44D7-8831-914F5C5A9460}"/>
              </a:ext>
            </a:extLst>
          </p:cNvPr>
          <p:cNvSpPr>
            <a:spLocks noGrp="1"/>
          </p:cNvSpPr>
          <p:nvPr>
            <p:ph type="title"/>
          </p:nvPr>
        </p:nvSpPr>
        <p:spPr/>
        <p:txBody>
          <a:bodyPr/>
          <a:lstStyle/>
          <a:p>
            <a:r>
              <a:rPr lang="en-US" dirty="0"/>
              <a:t>Boynextdoor</a:t>
            </a:r>
          </a:p>
        </p:txBody>
      </p:sp>
      <p:sp>
        <p:nvSpPr>
          <p:cNvPr id="5" name="Content Placeholder 2">
            <a:extLst>
              <a:ext uri="{FF2B5EF4-FFF2-40B4-BE49-F238E27FC236}">
                <a16:creationId xmlns:a16="http://schemas.microsoft.com/office/drawing/2014/main" id="{BB62FEFD-942B-46C0-8C33-36154C0BAC20}"/>
              </a:ext>
            </a:extLst>
          </p:cNvPr>
          <p:cNvSpPr>
            <a:spLocks noGrp="1"/>
          </p:cNvSpPr>
          <p:nvPr>
            <p:ph idx="1"/>
          </p:nvPr>
        </p:nvSpPr>
        <p:spPr>
          <a:xfrm>
            <a:off x="1262063" y="1828800"/>
            <a:ext cx="4548187" cy="4351338"/>
          </a:xfrm>
        </p:spPr>
        <p:txBody>
          <a:bodyPr>
            <a:normAutofit lnSpcReduction="10000"/>
          </a:bodyPr>
          <a:lstStyle/>
          <a:p>
            <a:pPr marL="0" indent="0">
              <a:buNone/>
            </a:pPr>
            <a:br>
              <a:rPr lang="ko-KR" altLang="en-US" dirty="0"/>
            </a:br>
            <a:r>
              <a:rPr lang="en-US" dirty="0"/>
              <a:t>All the albums released so far contain songs themed around love, with the title tracks up to 19.99 showing a strong tendency in this direction. Not to mention the titles of the first love trilogy albums, even 19.99, released after the first love trilogy, has many songs that are not about love, but its title track, Nice Guy, is about appealing to someone they like. Additionally, it is noteworthy that among all the songs, including digital singles, there are particularly many songs about breakups among those themed around love. Every album released after WHO! includes at least one song about breakups.</a:t>
            </a:r>
          </a:p>
        </p:txBody>
      </p:sp>
      <p:pic>
        <p:nvPicPr>
          <p:cNvPr id="7" name="Picture 6">
            <a:extLst>
              <a:ext uri="{FF2B5EF4-FFF2-40B4-BE49-F238E27FC236}">
                <a16:creationId xmlns:a16="http://schemas.microsoft.com/office/drawing/2014/main" id="{0BFBE8AB-93EE-4D6D-BD65-C0694961E8A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08192" y="1028541"/>
            <a:ext cx="4147369" cy="4351338"/>
          </a:xfrm>
          <a:prstGeom prst="rect">
            <a:avLst/>
          </a:prstGeom>
        </p:spPr>
      </p:pic>
    </p:spTree>
    <p:extLst>
      <p:ext uri="{BB962C8B-B14F-4D97-AF65-F5344CB8AC3E}">
        <p14:creationId xmlns:p14="http://schemas.microsoft.com/office/powerpoint/2010/main" val="1516415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D9C73-669C-44ED-A4C8-24C4C4AA23C8}"/>
              </a:ext>
            </a:extLst>
          </p:cNvPr>
          <p:cNvSpPr>
            <a:spLocks noGrp="1"/>
          </p:cNvSpPr>
          <p:nvPr>
            <p:ph type="title"/>
          </p:nvPr>
        </p:nvSpPr>
        <p:spPr/>
        <p:txBody>
          <a:bodyPr/>
          <a:lstStyle/>
          <a:p>
            <a:r>
              <a:rPr lang="en-US"/>
              <a:t>Music Video</a:t>
            </a:r>
          </a:p>
        </p:txBody>
      </p:sp>
      <p:pic>
        <p:nvPicPr>
          <p:cNvPr id="4" name="Online Media 3" title="BOYNEXTDOOR (보이넥스트도어) &amp;#39;I Feel Good&amp;#39; Official MV">
            <a:hlinkClick r:id="" action="ppaction://media"/>
            <a:extLst>
              <a:ext uri="{FF2B5EF4-FFF2-40B4-BE49-F238E27FC236}">
                <a16:creationId xmlns:a16="http://schemas.microsoft.com/office/drawing/2014/main" id="{337EFEBC-AC02-483F-97EE-D1F478AE0A93}"/>
              </a:ext>
            </a:extLst>
          </p:cNvPr>
          <p:cNvPicPr>
            <a:picLocks noGrp="1" noRot="1" noChangeAspect="1"/>
          </p:cNvPicPr>
          <p:nvPr>
            <p:ph idx="1"/>
            <a:videoFile r:link="rId1"/>
          </p:nvPr>
        </p:nvPicPr>
        <p:blipFill>
          <a:blip r:embed="rId3"/>
          <a:stretch>
            <a:fillRect/>
          </a:stretch>
        </p:blipFill>
        <p:spPr>
          <a:xfrm>
            <a:off x="2091443" y="1987113"/>
            <a:ext cx="8009114" cy="4505127"/>
          </a:xfrm>
          <a:prstGeom prst="rect">
            <a:avLst/>
          </a:prstGeom>
        </p:spPr>
      </p:pic>
    </p:spTree>
    <p:extLst>
      <p:ext uri="{BB962C8B-B14F-4D97-AF65-F5344CB8AC3E}">
        <p14:creationId xmlns:p14="http://schemas.microsoft.com/office/powerpoint/2010/main" val="375675723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41</TotalTime>
  <Words>148</Words>
  <Application>Microsoft Office PowerPoint</Application>
  <PresentationFormat>Widescreen</PresentationFormat>
  <Paragraphs>20</Paragraphs>
  <Slides>5</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맑은 고딕</vt:lpstr>
      <vt:lpstr>Arial</vt:lpstr>
      <vt:lpstr>Century Schoolbook</vt:lpstr>
      <vt:lpstr>Wingdings 2</vt:lpstr>
      <vt:lpstr>View</vt:lpstr>
      <vt:lpstr>Final Exam</vt:lpstr>
      <vt:lpstr>People Like K-pop</vt:lpstr>
      <vt:lpstr>People in Area</vt:lpstr>
      <vt:lpstr>Boynextdoor</vt:lpstr>
      <vt:lpstr>Music Video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Exam</dc:title>
  <dc:creator>Administrator</dc:creator>
  <cp:lastModifiedBy>Administrator</cp:lastModifiedBy>
  <cp:revision>7</cp:revision>
  <dcterms:created xsi:type="dcterms:W3CDTF">2025-06-09T01:48:07Z</dcterms:created>
  <dcterms:modified xsi:type="dcterms:W3CDTF">2025-06-09T02:38:06Z</dcterms:modified>
</cp:coreProperties>
</file>