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264" r:id="rId3"/>
    <p:sldId id="268" r:id="rId4"/>
    <p:sldId id="286" r:id="rId5"/>
    <p:sldId id="269" r:id="rId6"/>
    <p:sldId id="271" r:id="rId7"/>
    <p:sldId id="270" r:id="rId8"/>
    <p:sldId id="272" r:id="rId9"/>
    <p:sldId id="274" r:id="rId10"/>
    <p:sldId id="284" r:id="rId11"/>
    <p:sldId id="275" r:id="rId12"/>
    <p:sldId id="283" r:id="rId13"/>
    <p:sldId id="289" r:id="rId14"/>
    <p:sldId id="288" r:id="rId15"/>
    <p:sldId id="285" r:id="rId16"/>
    <p:sldId id="276" r:id="rId17"/>
    <p:sldId id="277" r:id="rId18"/>
    <p:sldId id="279" r:id="rId19"/>
    <p:sldId id="287" r:id="rId20"/>
    <p:sldId id="281" r:id="rId21"/>
    <p:sldId id="278" r:id="rId22"/>
    <p:sldId id="280" r:id="rId23"/>
    <p:sldId id="267" r:id="rId24"/>
  </p:sldIdLst>
  <p:sldSz cx="12190413" cy="685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C2D91"/>
    <a:srgbClr val="0078D7"/>
    <a:srgbClr val="00188F"/>
    <a:srgbClr val="7030A0"/>
    <a:srgbClr val="5A27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F22E-C064-4A87-A198-5E21F5AEB222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7A2D-28CA-44F0-8FB8-6065445E6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7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0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94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68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7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23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2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3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49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32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18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405458"/>
            <a:ext cx="9142810" cy="1380041"/>
          </a:xfrm>
        </p:spPr>
        <p:txBody>
          <a:bodyPr>
            <a:normAutofit/>
          </a:bodyPr>
          <a:lstStyle/>
          <a:p>
            <a:r>
              <a:rPr lang="en-IN" dirty="0" smtClean="0"/>
              <a:t>Recommender System </a:t>
            </a:r>
            <a:r>
              <a:rPr lang="en-IN" dirty="0"/>
              <a:t/>
            </a:r>
            <a:br>
              <a:rPr lang="en-IN" dirty="0"/>
            </a:br>
            <a:r>
              <a:rPr lang="en-IN" sz="3300" dirty="0" smtClean="0"/>
              <a:t>Basics</a:t>
            </a:r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2CD9379E-6C88-4BD0-9556-FD85D5748CEE}"/>
              </a:ext>
            </a:extLst>
          </p:cNvPr>
          <p:cNvSpPr txBox="1"/>
          <p:nvPr/>
        </p:nvSpPr>
        <p:spPr>
          <a:xfrm>
            <a:off x="406574" y="4293890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Guide:</a:t>
            </a:r>
            <a:endParaRPr lang="en-I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Bidyut</a:t>
            </a:r>
            <a:r>
              <a:rPr lang="en-IN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Kumar </a:t>
            </a: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Patra</a:t>
            </a:r>
            <a:endParaRPr lang="en-IN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FB9CB6FD-DE3E-4100-8367-0876729B4165}"/>
              </a:ext>
            </a:extLst>
          </p:cNvPr>
          <p:cNvSpPr txBox="1"/>
          <p:nvPr/>
        </p:nvSpPr>
        <p:spPr>
          <a:xfrm>
            <a:off x="8183438" y="4149874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Presented By: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/>
              <a:t>Dibyam Kumar </a:t>
            </a:r>
            <a:r>
              <a:rPr lang="en-IN" sz="2400" dirty="0" smtClean="0"/>
              <a:t>Agrawal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590" y="6094090"/>
            <a:ext cx="1108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Special Thanks </a:t>
            </a:r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o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IDAL Team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Final Year Project\summer\ppt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795" y="1989634"/>
            <a:ext cx="1275483" cy="12754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</a:t>
            </a:r>
            <a:endParaRPr lang="en-IN" dirty="0"/>
          </a:p>
        </p:txBody>
      </p:sp>
      <p:sp>
        <p:nvSpPr>
          <p:cNvPr id="5" name="Rectangle: Rounded Corners 5"/>
          <p:cNvSpPr/>
          <p:nvPr/>
        </p:nvSpPr>
        <p:spPr>
          <a:xfrm>
            <a:off x="2494806" y="1773610"/>
            <a:ext cx="7272808" cy="424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Model Based 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4"/>
          <p:cNvSpPr/>
          <p:nvPr/>
        </p:nvSpPr>
        <p:spPr>
          <a:xfrm>
            <a:off x="2926854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4390642" y="2277666"/>
            <a:ext cx="170456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6311230" y="2277666"/>
            <a:ext cx="1250014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9" name="Rectangle: Rounded Corners 4"/>
          <p:cNvSpPr/>
          <p:nvPr/>
        </p:nvSpPr>
        <p:spPr>
          <a:xfrm>
            <a:off x="7858277" y="2277666"/>
            <a:ext cx="1477289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10" name="Rectangle: Rounded Corners 4"/>
          <p:cNvSpPr/>
          <p:nvPr/>
        </p:nvSpPr>
        <p:spPr>
          <a:xfrm>
            <a:off x="2854846" y="3789834"/>
            <a:ext cx="204547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11" name="Rectangle: Rounded Corners 4"/>
          <p:cNvSpPr/>
          <p:nvPr/>
        </p:nvSpPr>
        <p:spPr>
          <a:xfrm>
            <a:off x="5188355" y="3811170"/>
            <a:ext cx="1590927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12" name="Rectangle: Rounded Corners 4"/>
          <p:cNvSpPr/>
          <p:nvPr/>
        </p:nvSpPr>
        <p:spPr>
          <a:xfrm>
            <a:off x="7060563" y="3811170"/>
            <a:ext cx="2272753" cy="1101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- SVD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19542" y="2421682"/>
            <a:ext cx="2448272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Factorization</a:t>
            </a:r>
            <a:endParaRPr lang="en-IN" dirty="0"/>
          </a:p>
        </p:txBody>
      </p:sp>
      <p:pic>
        <p:nvPicPr>
          <p:cNvPr id="5122" name="Picture 2" descr="D:\Final Year Project\summer\ppt\factorization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84236" y="2925738"/>
            <a:ext cx="1379522" cy="576064"/>
          </a:xfrm>
          <a:prstGeom prst="rect">
            <a:avLst/>
          </a:prstGeom>
          <a:noFill/>
        </p:spPr>
      </p:pic>
      <p:pic>
        <p:nvPicPr>
          <p:cNvPr id="5123" name="Picture 3" descr="D:\Final Year Project\summer\ppt\factorization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0305" y="5878066"/>
            <a:ext cx="4427726" cy="7200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54646" y="5229994"/>
            <a:ext cx="3605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Using Gradient Descent</a:t>
            </a:r>
            <a:endParaRPr lang="en-IN" sz="2800" dirty="0"/>
          </a:p>
        </p:txBody>
      </p:sp>
      <p:pic>
        <p:nvPicPr>
          <p:cNvPr id="5124" name="Picture 4" descr="D:\Final Year Project\summer\ppt\factorization 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6734" y="1629594"/>
            <a:ext cx="6336704" cy="273270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94078" y="2493690"/>
            <a:ext cx="179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Predicted Rating-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– Matrix </a:t>
            </a:r>
            <a:r>
              <a:rPr lang="en-IN" dirty="0" smtClean="0"/>
              <a:t>Factorization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45161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Considering Bias - </a:t>
            </a:r>
            <a:endParaRPr lang="en-IN" dirty="0"/>
          </a:p>
        </p:txBody>
      </p:sp>
      <p:pic>
        <p:nvPicPr>
          <p:cNvPr id="6146" name="Picture 2" descr="D:\Final Year Project\summer\ppt\bia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958" y="2061642"/>
            <a:ext cx="2559054" cy="792088"/>
          </a:xfrm>
          <a:prstGeom prst="rect">
            <a:avLst/>
          </a:prstGeom>
          <a:noFill/>
        </p:spPr>
      </p:pic>
      <p:pic>
        <p:nvPicPr>
          <p:cNvPr id="6147" name="Picture 3" descr="D:\Final Year Project\summer\ppt\bia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4926" y="3573810"/>
            <a:ext cx="3425246" cy="792088"/>
          </a:xfrm>
          <a:prstGeom prst="rect">
            <a:avLst/>
          </a:prstGeom>
          <a:noFill/>
        </p:spPr>
      </p:pic>
      <p:pic>
        <p:nvPicPr>
          <p:cNvPr id="6148" name="Picture 4" descr="D:\Final Year Project\summer\ppt\bia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886" y="5229994"/>
            <a:ext cx="4683651" cy="1224136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622" y="2997746"/>
            <a:ext cx="10514231" cy="45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Bias to factorization -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622" y="4634360"/>
            <a:ext cx="10514231" cy="451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Updated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Gradient Descent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470" y="5302002"/>
            <a:ext cx="3312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Regularization term is Required as the Rating matrix is Sparse, which may lead to over fitting.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Recommendation</a:t>
            </a:r>
            <a:endParaRPr lang="en-IN" dirty="0"/>
          </a:p>
        </p:txBody>
      </p:sp>
      <p:pic>
        <p:nvPicPr>
          <p:cNvPr id="3074" name="Picture 2" descr="D:\Final Year Project\summer\ppt\grou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686" y="1674292"/>
            <a:ext cx="9434258" cy="4779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Drawbacks</a:t>
            </a:r>
          </a:p>
          <a:p>
            <a:r>
              <a:rPr lang="en-IN" dirty="0" smtClean="0"/>
              <a:t>Cold Start Problem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8"/>
            <a:ext cx="10514231" cy="883666"/>
          </a:xfrm>
        </p:spPr>
        <p:txBody>
          <a:bodyPr/>
          <a:lstStyle/>
          <a:p>
            <a:r>
              <a:rPr lang="en-IN" dirty="0" smtClean="0"/>
              <a:t>We try to overcome drawbacks of one using another to generate better Recommendation</a:t>
            </a:r>
            <a:endParaRPr lang="en-IN" dirty="0"/>
          </a:p>
        </p:txBody>
      </p:sp>
      <p:pic>
        <p:nvPicPr>
          <p:cNvPr id="4098" name="Picture 2" descr="D:\Final Year Project\summer\ppt\hybr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782" y="2943794"/>
            <a:ext cx="6696744" cy="3438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Prediction</a:t>
            </a:r>
            <a:r>
              <a:rPr lang="en-IN" dirty="0" smtClean="0"/>
              <a:t> Evaluation</a:t>
            </a:r>
          </a:p>
          <a:p>
            <a:pPr lvl="1"/>
            <a:r>
              <a:rPr lang="en-IN" dirty="0" smtClean="0"/>
              <a:t>Metric - MAE, RMSE, Coverage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set</a:t>
            </a:r>
            <a:r>
              <a:rPr lang="en-IN" dirty="0" smtClean="0"/>
              <a:t> of recommended items</a:t>
            </a:r>
          </a:p>
          <a:p>
            <a:pPr lvl="1"/>
            <a:r>
              <a:rPr lang="en-IN" dirty="0" smtClean="0"/>
              <a:t>Metric – Precision, Recall, F1</a:t>
            </a:r>
          </a:p>
          <a:p>
            <a:r>
              <a:rPr lang="en-IN" dirty="0" smtClean="0"/>
              <a:t>Evaluation of </a:t>
            </a:r>
            <a:r>
              <a:rPr lang="en-IN" b="1" dirty="0" smtClean="0"/>
              <a:t>ranked</a:t>
            </a:r>
            <a:r>
              <a:rPr lang="en-IN" dirty="0" smtClean="0"/>
              <a:t> recommended items</a:t>
            </a:r>
          </a:p>
          <a:p>
            <a:pPr lvl="1"/>
            <a:r>
              <a:rPr lang="en-IN" dirty="0" smtClean="0"/>
              <a:t>Metric – Half life, discounted cumulative gain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43478" y="1125538"/>
            <a:ext cx="2889236" cy="3117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 Properties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Accuracy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Novelty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Diversity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Stability</a:t>
            </a:r>
          </a:p>
          <a:p>
            <a:pPr marL="228577" marR="0" lvl="0" indent="-228577" algn="l" defTabSz="914309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dirty="0" smtClean="0">
                <a:solidFill>
                  <a:schemeClr val="tx1"/>
                </a:solidFill>
              </a:rPr>
              <a:t>Reliability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formulas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ADD PICS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95" y="117426"/>
            <a:ext cx="10514231" cy="1325870"/>
          </a:xfrm>
        </p:spPr>
        <p:txBody>
          <a:bodyPr/>
          <a:lstStyle/>
          <a:p>
            <a:r>
              <a:rPr lang="en-IN" b="1" dirty="0" smtClean="0"/>
              <a:t>Why?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 user experience</a:t>
            </a:r>
          </a:p>
          <a:p>
            <a:r>
              <a:rPr lang="en-IN" dirty="0" smtClean="0"/>
              <a:t>Helps to understand the customers better</a:t>
            </a:r>
          </a:p>
          <a:p>
            <a:r>
              <a:rPr lang="en-IN" dirty="0" smtClean="0"/>
              <a:t>Increase sale</a:t>
            </a:r>
          </a:p>
          <a:p>
            <a:r>
              <a:rPr lang="en-IN" dirty="0" smtClean="0"/>
              <a:t>Saves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Topics to cover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Group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Graph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Implicit Feedback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 err="1" smtClean="0">
                <a:solidFill>
                  <a:srgbClr val="FF0000"/>
                </a:solidFill>
              </a:rPr>
              <a:t>Sparsity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Cold Start Problem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Scalability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Normalization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Bias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3318" y="1701602"/>
            <a:ext cx="108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TO DO-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&amp;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44" y="2493690"/>
            <a:ext cx="12171284" cy="910132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en-IN" sz="52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Recommender System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71144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123472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723872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316160" y="23496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75200" y="2601702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4627528" y="2601702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8227928" y="2601702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6654" y="1773610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Raw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79856" y="18456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r>
              <a:rPr lang="en-IN" dirty="0" smtClean="0"/>
              <a:t>odel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835440" y="1701602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Processed</a:t>
            </a:r>
          </a:p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172144" y="1845618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250641" y="2268374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563632" y="227766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8741039" y="2277666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82390" y="3429794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Rating matrix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Item details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demographic info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41730" y="3309585"/>
            <a:ext cx="245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Content Based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Collaborative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Demographic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Hybrid Filtering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97134" y="3429794"/>
            <a:ext cx="319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Prediction Evaluation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Evaluation of set of Rec. Items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Evaluation of ranked Rec. Items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Final Year Project\summer\ppt\RS_bas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0910" y="117426"/>
            <a:ext cx="5112568" cy="6560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Based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details are used to find similarity between items.</a:t>
            </a:r>
            <a:endParaRPr lang="en-IN" dirty="0" smtClean="0"/>
          </a:p>
          <a:p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DRAWBACKS</a:t>
            </a:r>
          </a:p>
          <a:p>
            <a:r>
              <a:rPr lang="en-IN" dirty="0" smtClean="0"/>
              <a:t>Over Specification</a:t>
            </a:r>
          </a:p>
          <a:p>
            <a:r>
              <a:rPr lang="en-IN" dirty="0" smtClean="0"/>
              <a:t>Limited Content Analysis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782838" y="4365898"/>
            <a:ext cx="648072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Memory Based CF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</a:t>
            </a:r>
            <a:r>
              <a:rPr lang="en-IN" dirty="0" smtClean="0"/>
              <a:t>Filtering (CF)</a:t>
            </a:r>
            <a:endParaRPr lang="en-IN" dirty="0"/>
          </a:p>
        </p:txBody>
      </p:sp>
      <p:sp>
        <p:nvSpPr>
          <p:cNvPr id="6" name="Rectangle: Rounded Corners 3"/>
          <p:cNvSpPr/>
          <p:nvPr/>
        </p:nvSpPr>
        <p:spPr>
          <a:xfrm>
            <a:off x="478582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3358370" y="4653983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8" name="Rectangle: Rounded Corners 5"/>
          <p:cNvSpPr/>
          <p:nvPr/>
        </p:nvSpPr>
        <p:spPr>
          <a:xfrm>
            <a:off x="5158570" y="4653930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 Method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630710" y="4149874"/>
            <a:ext cx="1727660" cy="79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510498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3"/>
          <p:cNvSpPr/>
          <p:nvPr/>
        </p:nvSpPr>
        <p:spPr>
          <a:xfrm>
            <a:off x="10487694" y="3861842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Top N</a:t>
            </a:r>
            <a:endParaRPr lang="en-US" dirty="0"/>
          </a:p>
        </p:txBody>
      </p:sp>
      <p:sp>
        <p:nvSpPr>
          <p:cNvPr id="19" name="Rectangle: Rounded Corners 5"/>
          <p:cNvSpPr/>
          <p:nvPr/>
        </p:nvSpPr>
        <p:spPr>
          <a:xfrm>
            <a:off x="3718942" y="1917626"/>
            <a:ext cx="4608512" cy="19442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Based CF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8" idx="3"/>
            <a:endCxn id="42" idx="1"/>
          </p:cNvCxnSpPr>
          <p:nvPr/>
        </p:nvCxnSpPr>
        <p:spPr>
          <a:xfrm>
            <a:off x="6598996" y="4941962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19" idx="1"/>
          </p:cNvCxnSpPr>
          <p:nvPr/>
        </p:nvCxnSpPr>
        <p:spPr>
          <a:xfrm flipV="1">
            <a:off x="1630710" y="2889734"/>
            <a:ext cx="2088232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1"/>
          </p:cNvCxnSpPr>
          <p:nvPr/>
        </p:nvCxnSpPr>
        <p:spPr>
          <a:xfrm>
            <a:off x="8327454" y="2889734"/>
            <a:ext cx="2160240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/>
          <p:cNvSpPr/>
          <p:nvPr/>
        </p:nvSpPr>
        <p:spPr>
          <a:xfrm>
            <a:off x="7247068" y="4653983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2" idx="3"/>
            <a:endCxn id="17" idx="1"/>
          </p:cNvCxnSpPr>
          <p:nvPr/>
        </p:nvCxnSpPr>
        <p:spPr>
          <a:xfrm flipV="1">
            <a:off x="8687494" y="4149874"/>
            <a:ext cx="1800200" cy="792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/>
          <p:cNvSpPr/>
          <p:nvPr/>
        </p:nvSpPr>
        <p:spPr>
          <a:xfrm>
            <a:off x="400697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  <p:sp>
        <p:nvSpPr>
          <p:cNvPr id="66" name="Rectangle: Rounded Corners 4"/>
          <p:cNvSpPr/>
          <p:nvPr/>
        </p:nvSpPr>
        <p:spPr>
          <a:xfrm>
            <a:off x="4943078" y="206164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  <a:endParaRPr lang="en-US" dirty="0"/>
          </a:p>
        </p:txBody>
      </p:sp>
      <p:sp>
        <p:nvSpPr>
          <p:cNvPr id="67" name="Rectangle: Rounded Corners 4"/>
          <p:cNvSpPr/>
          <p:nvPr/>
        </p:nvSpPr>
        <p:spPr>
          <a:xfrm>
            <a:off x="6167214" y="2061642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</a:t>
            </a:r>
            <a:endParaRPr lang="en-US" dirty="0"/>
          </a:p>
        </p:txBody>
      </p:sp>
      <p:sp>
        <p:nvSpPr>
          <p:cNvPr id="68" name="Rectangle: Rounded Corners 4"/>
          <p:cNvSpPr/>
          <p:nvPr/>
        </p:nvSpPr>
        <p:spPr>
          <a:xfrm>
            <a:off x="7103318" y="2061642"/>
            <a:ext cx="93610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</a:t>
            </a:r>
            <a:endParaRPr lang="en-US" dirty="0"/>
          </a:p>
        </p:txBody>
      </p:sp>
      <p:sp>
        <p:nvSpPr>
          <p:cNvPr id="69" name="Rectangle: Rounded Corners 4"/>
          <p:cNvSpPr/>
          <p:nvPr/>
        </p:nvSpPr>
        <p:spPr>
          <a:xfrm>
            <a:off x="3934966" y="2709714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</a:t>
            </a:r>
            <a:r>
              <a:rPr lang="en-US" dirty="0" smtClean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70" name="Rectangle: Rounded Corners 4"/>
          <p:cNvSpPr/>
          <p:nvPr/>
        </p:nvSpPr>
        <p:spPr>
          <a:xfrm>
            <a:off x="5447134" y="2709714"/>
            <a:ext cx="10081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Feature</a:t>
            </a:r>
            <a:endParaRPr lang="en-US" dirty="0"/>
          </a:p>
        </p:txBody>
      </p:sp>
      <p:sp>
        <p:nvSpPr>
          <p:cNvPr id="73" name="Rectangle: Rounded Corners 4"/>
          <p:cNvSpPr/>
          <p:nvPr/>
        </p:nvSpPr>
        <p:spPr>
          <a:xfrm>
            <a:off x="6599262" y="2709714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Factorization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User based VS 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pPr lvl="1"/>
            <a:r>
              <a:rPr lang="en-IN" dirty="0" smtClean="0"/>
              <a:t>Performance depends on the Dimension of the rating matrix.</a:t>
            </a:r>
          </a:p>
          <a:p>
            <a:pPr lvl="1"/>
            <a:r>
              <a:rPr lang="en-IN" dirty="0" smtClean="0"/>
              <a:t>Neighbours are fairly static for the chosen one.</a:t>
            </a:r>
          </a:p>
          <a:p>
            <a:pPr lvl="1">
              <a:buNone/>
            </a:pPr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- </a:t>
            </a:r>
            <a:r>
              <a:rPr lang="en-IN" dirty="0" smtClean="0"/>
              <a:t>Similarity </a:t>
            </a:r>
            <a:r>
              <a:rPr lang="en-IN" dirty="0" smtClean="0"/>
              <a:t>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Formulas</a:t>
            </a:r>
          </a:p>
          <a:p>
            <a:r>
              <a:rPr lang="en-IN" dirty="0" smtClean="0"/>
              <a:t>Cosine similarity</a:t>
            </a:r>
          </a:p>
          <a:p>
            <a:r>
              <a:rPr lang="en-IN" dirty="0" smtClean="0"/>
              <a:t>Correlation similarity</a:t>
            </a:r>
          </a:p>
          <a:p>
            <a:r>
              <a:rPr lang="en-IN" dirty="0" smtClean="0"/>
              <a:t>Adjusted Cosine similarity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– Aggregation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Weighted sum</a:t>
            </a:r>
          </a:p>
          <a:p>
            <a:r>
              <a:rPr lang="en-IN" dirty="0" smtClean="0"/>
              <a:t>Regression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7330</TotalTime>
  <Words>357</Words>
  <Application>Microsoft Office PowerPoint</Application>
  <PresentationFormat>Custom</PresentationFormat>
  <Paragraphs>153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Recommender System  Basics</vt:lpstr>
      <vt:lpstr>Why?</vt:lpstr>
      <vt:lpstr>Recommender System</vt:lpstr>
      <vt:lpstr>Slide 4</vt:lpstr>
      <vt:lpstr>Content Based Filtering</vt:lpstr>
      <vt:lpstr>Collaborative Filtering (CF)</vt:lpstr>
      <vt:lpstr>Memory Based CF</vt:lpstr>
      <vt:lpstr>Memory Based CF - Similarity Metric</vt:lpstr>
      <vt:lpstr>Memory Based CF – Aggregation Method</vt:lpstr>
      <vt:lpstr>Model Based CF</vt:lpstr>
      <vt:lpstr>Model Based CF - SVD</vt:lpstr>
      <vt:lpstr>Model Based CF – Matrix Factorization</vt:lpstr>
      <vt:lpstr>Model Based CF – Matrix Factorization</vt:lpstr>
      <vt:lpstr>Group Recommendation</vt:lpstr>
      <vt:lpstr>Collaborative Filtering</vt:lpstr>
      <vt:lpstr>Demographic Filtering</vt:lpstr>
      <vt:lpstr>Hybrid Filtering</vt:lpstr>
      <vt:lpstr>Evaluation</vt:lpstr>
      <vt:lpstr>Evaluation formulas</vt:lpstr>
      <vt:lpstr>Streaming RS</vt:lpstr>
      <vt:lpstr>Topics to cover</vt:lpstr>
      <vt:lpstr>Future &amp; Challenges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dibyam agrawal</dc:creator>
  <cp:lastModifiedBy>dibyam agrawal</cp:lastModifiedBy>
  <cp:revision>138</cp:revision>
  <dcterms:created xsi:type="dcterms:W3CDTF">2017-06-24T12:30:54Z</dcterms:created>
  <dcterms:modified xsi:type="dcterms:W3CDTF">2018-07-11T08:59:12Z</dcterms:modified>
</cp:coreProperties>
</file>