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5"/>
  </p:notesMasterIdLst>
  <p:sldIdLst>
    <p:sldId id="256" r:id="rId2"/>
    <p:sldId id="264" r:id="rId3"/>
    <p:sldId id="268" r:id="rId4"/>
    <p:sldId id="286" r:id="rId5"/>
    <p:sldId id="269" r:id="rId6"/>
    <p:sldId id="290" r:id="rId7"/>
    <p:sldId id="271" r:id="rId8"/>
    <p:sldId id="270" r:id="rId9"/>
    <p:sldId id="272" r:id="rId10"/>
    <p:sldId id="274" r:id="rId11"/>
    <p:sldId id="284" r:id="rId12"/>
    <p:sldId id="275" r:id="rId13"/>
    <p:sldId id="283" r:id="rId14"/>
    <p:sldId id="289" r:id="rId15"/>
    <p:sldId id="288" r:id="rId16"/>
    <p:sldId id="276" r:id="rId17"/>
    <p:sldId id="277" r:id="rId18"/>
    <p:sldId id="279" r:id="rId19"/>
    <p:sldId id="287" r:id="rId20"/>
    <p:sldId id="281" r:id="rId21"/>
    <p:sldId id="278" r:id="rId22"/>
    <p:sldId id="280" r:id="rId23"/>
    <p:sldId id="267" r:id="rId24"/>
  </p:sldIdLst>
  <p:sldSz cx="12190413" cy="685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5C2D91"/>
    <a:srgbClr val="0078D7"/>
    <a:srgbClr val="00188F"/>
    <a:srgbClr val="7030A0"/>
    <a:srgbClr val="5A278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4F22E-C064-4A87-A198-5E21F5AEB222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CB7A2D-28CA-44F0-8FB8-6065445E68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1020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802" y="1122623"/>
            <a:ext cx="9142810" cy="2388153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802" y="3602872"/>
            <a:ext cx="9142810" cy="16561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54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3" indent="0" algn="ctr">
              <a:buNone/>
              <a:defRPr sz="1600"/>
            </a:lvl4pPr>
            <a:lvl5pPr marL="1828617" indent="0" algn="ctr">
              <a:buNone/>
              <a:defRPr sz="1600"/>
            </a:lvl5pPr>
            <a:lvl6pPr marL="2285771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EDBB-A164-443D-B082-2D2A5F806ADF}" type="datetimeFigureOut">
              <a:rPr lang="en-US" smtClean="0"/>
              <a:pPr/>
              <a:t>7/9/2018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2A66-12EC-48F6-8A18-441AFCD9D0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40781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EDBB-A164-443D-B082-2D2A5F806ADF}" type="datetimeFigureOut">
              <a:rPr lang="en-US" smtClean="0"/>
              <a:pPr/>
              <a:t>7/9/2018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2A66-12EC-48F6-8A18-441AFCD9D0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6025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3764" y="365209"/>
            <a:ext cx="2628558" cy="58131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091" y="365209"/>
            <a:ext cx="7733293" cy="581318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EDBB-A164-443D-B082-2D2A5F806ADF}" type="datetimeFigureOut">
              <a:rPr lang="en-US" smtClean="0"/>
              <a:pPr/>
              <a:t>7/9/2018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2A66-12EC-48F6-8A18-441AFCD9D0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09445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EDBB-A164-443D-B082-2D2A5F806ADF}" type="datetimeFigureOut">
              <a:rPr lang="en-US" smtClean="0"/>
              <a:pPr/>
              <a:t>7/9/2018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2A66-12EC-48F6-8A18-441AFCD9D0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0687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742" y="1710134"/>
            <a:ext cx="10514231" cy="2853398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742" y="4590526"/>
            <a:ext cx="10514231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5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EDBB-A164-443D-B082-2D2A5F806ADF}" type="datetimeFigureOut">
              <a:rPr lang="en-US" smtClean="0"/>
              <a:pPr/>
              <a:t>7/9/2018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2A66-12EC-48F6-8A18-441AFCD9D0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2778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EDBB-A164-443D-B082-2D2A5F806ADF}" type="datetimeFigureOut">
              <a:rPr lang="en-US" smtClean="0"/>
              <a:pPr/>
              <a:t>7/9/2018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2A66-12EC-48F6-8A18-441AFCD9D0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52354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79" y="365210"/>
            <a:ext cx="10514231" cy="13258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679" y="1681552"/>
            <a:ext cx="5157116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679" y="2505655"/>
            <a:ext cx="5157116" cy="3685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1397" y="1681552"/>
            <a:ext cx="5182513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1397" y="2505655"/>
            <a:ext cx="5182513" cy="3685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EDBB-A164-443D-B082-2D2A5F806ADF}" type="datetimeFigureOut">
              <a:rPr lang="en-US" smtClean="0"/>
              <a:pPr/>
              <a:t>7/9/2018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2A66-12EC-48F6-8A18-441AFCD9D0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9920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EDBB-A164-443D-B082-2D2A5F806ADF}" type="datetimeFigureOut">
              <a:rPr lang="en-US" smtClean="0"/>
              <a:pPr/>
              <a:t>7/9/2018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2A66-12EC-48F6-8A18-441AFCD9D0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901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EDBB-A164-443D-B082-2D2A5F806ADF}" type="datetimeFigureOut">
              <a:rPr lang="en-US" smtClean="0"/>
              <a:pPr/>
              <a:t>7/9/2018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2A66-12EC-48F6-8A18-441AFCD9D0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49326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2513" y="987654"/>
            <a:ext cx="6171397" cy="48747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154" indent="0">
              <a:buNone/>
              <a:defRPr sz="1400"/>
            </a:lvl2pPr>
            <a:lvl3pPr marL="914309" indent="0">
              <a:buNone/>
              <a:defRPr sz="1200"/>
            </a:lvl3pPr>
            <a:lvl4pPr marL="1371463" indent="0">
              <a:buNone/>
              <a:defRPr sz="1000"/>
            </a:lvl4pPr>
            <a:lvl5pPr marL="1828617" indent="0">
              <a:buNone/>
              <a:defRPr sz="1000"/>
            </a:lvl5pPr>
            <a:lvl6pPr marL="2285771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4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EDBB-A164-443D-B082-2D2A5F806ADF}" type="datetimeFigureOut">
              <a:rPr lang="en-US" smtClean="0"/>
              <a:pPr/>
              <a:t>7/9/2018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2A66-12EC-48F6-8A18-441AFCD9D0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64964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2513" y="987654"/>
            <a:ext cx="6171397" cy="487475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54" indent="0">
              <a:buNone/>
              <a:defRPr sz="2800"/>
            </a:lvl2pPr>
            <a:lvl3pPr marL="914309" indent="0">
              <a:buNone/>
              <a:defRPr sz="2400"/>
            </a:lvl3pPr>
            <a:lvl4pPr marL="1371463" indent="0">
              <a:buNone/>
              <a:defRPr sz="2000"/>
            </a:lvl4pPr>
            <a:lvl5pPr marL="1828617" indent="0">
              <a:buNone/>
              <a:defRPr sz="2000"/>
            </a:lvl5pPr>
            <a:lvl6pPr marL="2285771" indent="0">
              <a:buNone/>
              <a:defRPr sz="2000"/>
            </a:lvl6pPr>
            <a:lvl7pPr marL="2742926" indent="0">
              <a:buNone/>
              <a:defRPr sz="2000"/>
            </a:lvl7pPr>
            <a:lvl8pPr marL="3200080" indent="0">
              <a:buNone/>
              <a:defRPr sz="2000"/>
            </a:lvl8pPr>
            <a:lvl9pPr marL="3657234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154" indent="0">
              <a:buNone/>
              <a:defRPr sz="1400"/>
            </a:lvl2pPr>
            <a:lvl3pPr marL="914309" indent="0">
              <a:buNone/>
              <a:defRPr sz="1200"/>
            </a:lvl3pPr>
            <a:lvl4pPr marL="1371463" indent="0">
              <a:buNone/>
              <a:defRPr sz="1000"/>
            </a:lvl4pPr>
            <a:lvl5pPr marL="1828617" indent="0">
              <a:buNone/>
              <a:defRPr sz="1000"/>
            </a:lvl5pPr>
            <a:lvl6pPr marL="2285771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4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EDBB-A164-443D-B082-2D2A5F806ADF}" type="datetimeFigureOut">
              <a:rPr lang="en-US" smtClean="0"/>
              <a:pPr/>
              <a:t>7/9/2018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2A66-12EC-48F6-8A18-441AFCD9D0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53215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091" y="365210"/>
            <a:ext cx="10514231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091" y="1826048"/>
            <a:ext cx="10514231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091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FEDBB-A164-443D-B082-2D2A5F806ADF}" type="datetimeFigureOut">
              <a:rPr lang="en-US" smtClean="0"/>
              <a:pPr/>
              <a:t>7/9/2018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9479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E2A66-12EC-48F6-8A18-441AFCD9D0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01843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7" indent="-228577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4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Relationship Id="rId9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802" y="405458"/>
            <a:ext cx="9142810" cy="1380041"/>
          </a:xfrm>
        </p:spPr>
        <p:txBody>
          <a:bodyPr>
            <a:normAutofit/>
          </a:bodyPr>
          <a:lstStyle/>
          <a:p>
            <a:r>
              <a:rPr lang="en-IN" dirty="0" smtClean="0"/>
              <a:t>Recommender System </a:t>
            </a:r>
            <a:r>
              <a:rPr lang="en-IN" dirty="0"/>
              <a:t/>
            </a:r>
            <a:br>
              <a:rPr lang="en-IN" dirty="0"/>
            </a:br>
            <a:r>
              <a:rPr lang="en-IN" sz="3300" dirty="0" smtClean="0"/>
              <a:t>Basics</a:t>
            </a:r>
            <a:endParaRPr lang="en-IN" dirty="0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xmlns="" id="{2CD9379E-6C88-4BD0-9556-FD85D5748CEE}"/>
              </a:ext>
            </a:extLst>
          </p:cNvPr>
          <p:cNvSpPr txBox="1"/>
          <p:nvPr/>
        </p:nvSpPr>
        <p:spPr>
          <a:xfrm>
            <a:off x="406574" y="4293890"/>
            <a:ext cx="3498575" cy="9818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IN" sz="2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Research Guide:</a:t>
            </a:r>
            <a:endParaRPr lang="en-IN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IN" sz="24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Bidyut</a:t>
            </a:r>
            <a:r>
              <a:rPr lang="en-IN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Kumar </a:t>
            </a:r>
            <a:r>
              <a:rPr lang="en-IN" sz="24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Patra</a:t>
            </a:r>
            <a:endParaRPr lang="en-IN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xmlns="" id="{FB9CB6FD-DE3E-4100-8367-0876729B4165}"/>
              </a:ext>
            </a:extLst>
          </p:cNvPr>
          <p:cNvSpPr txBox="1"/>
          <p:nvPr/>
        </p:nvSpPr>
        <p:spPr>
          <a:xfrm>
            <a:off x="8183438" y="4149874"/>
            <a:ext cx="3498575" cy="9818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IN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Presented By: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IN" sz="2400" dirty="0"/>
              <a:t>Dibyam Kumar </a:t>
            </a:r>
            <a:r>
              <a:rPr lang="en-IN" sz="2400" dirty="0" smtClean="0"/>
              <a:t>Agrawal</a:t>
            </a:r>
            <a:endParaRPr lang="en-IN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50590" y="6094090"/>
            <a:ext cx="11082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Special Thanks </a:t>
            </a:r>
            <a:r>
              <a:rPr lang="en-US" sz="2400" dirty="0" smtClean="0">
                <a:solidFill>
                  <a:srgbClr val="0070C0"/>
                </a:solidFill>
              </a:rPr>
              <a:t>t</a:t>
            </a:r>
            <a:r>
              <a:rPr lang="en-US" sz="2400" dirty="0" smtClean="0">
                <a:solidFill>
                  <a:srgbClr val="0070C0"/>
                </a:solidFill>
              </a:rPr>
              <a:t>o</a:t>
            </a:r>
          </a:p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IDAL Team</a:t>
            </a: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1026" name="Picture 2" descr="D:\Final Year Project\summer\ppt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7795" y="1989634"/>
            <a:ext cx="1275483" cy="127548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Memory Based CF – Aggregation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Details</a:t>
            </a:r>
          </a:p>
          <a:p>
            <a:r>
              <a:rPr lang="en-IN" dirty="0" smtClean="0"/>
              <a:t>Weighted sum</a:t>
            </a:r>
          </a:p>
          <a:p>
            <a:r>
              <a:rPr lang="en-IN" dirty="0" smtClean="0"/>
              <a:t>Regression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Based CF</a:t>
            </a:r>
            <a:endParaRPr lang="en-IN" dirty="0"/>
          </a:p>
        </p:txBody>
      </p:sp>
      <p:sp>
        <p:nvSpPr>
          <p:cNvPr id="5" name="Rectangle: Rounded Corners 5"/>
          <p:cNvSpPr/>
          <p:nvPr/>
        </p:nvSpPr>
        <p:spPr>
          <a:xfrm>
            <a:off x="2494806" y="1773610"/>
            <a:ext cx="7272808" cy="42484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Model Based CF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4"/>
          <p:cNvSpPr/>
          <p:nvPr/>
        </p:nvSpPr>
        <p:spPr>
          <a:xfrm>
            <a:off x="2926854" y="2277666"/>
            <a:ext cx="1250014" cy="1101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SVD</a:t>
            </a:r>
            <a:endParaRPr lang="en-US" dirty="0"/>
          </a:p>
        </p:txBody>
      </p:sp>
      <p:sp>
        <p:nvSpPr>
          <p:cNvPr id="7" name="Rectangle: Rounded Corners 4"/>
          <p:cNvSpPr/>
          <p:nvPr/>
        </p:nvSpPr>
        <p:spPr>
          <a:xfrm>
            <a:off x="4390642" y="2277666"/>
            <a:ext cx="1704564" cy="1101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Bayesian</a:t>
            </a:r>
            <a:endParaRPr lang="en-US" dirty="0"/>
          </a:p>
        </p:txBody>
      </p:sp>
      <p:sp>
        <p:nvSpPr>
          <p:cNvPr id="8" name="Rectangle: Rounded Corners 4"/>
          <p:cNvSpPr/>
          <p:nvPr/>
        </p:nvSpPr>
        <p:spPr>
          <a:xfrm>
            <a:off x="6311230" y="2277666"/>
            <a:ext cx="1250014" cy="1101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NN</a:t>
            </a:r>
            <a:endParaRPr lang="en-US" dirty="0"/>
          </a:p>
        </p:txBody>
      </p:sp>
      <p:sp>
        <p:nvSpPr>
          <p:cNvPr id="9" name="Rectangle: Rounded Corners 4"/>
          <p:cNvSpPr/>
          <p:nvPr/>
        </p:nvSpPr>
        <p:spPr>
          <a:xfrm>
            <a:off x="7858277" y="2277666"/>
            <a:ext cx="1477289" cy="1101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Fuzzy system</a:t>
            </a:r>
            <a:endParaRPr lang="en-US" dirty="0"/>
          </a:p>
        </p:txBody>
      </p:sp>
      <p:sp>
        <p:nvSpPr>
          <p:cNvPr id="10" name="Rectangle: Rounded Corners 4"/>
          <p:cNvSpPr/>
          <p:nvPr/>
        </p:nvSpPr>
        <p:spPr>
          <a:xfrm>
            <a:off x="2854846" y="3789834"/>
            <a:ext cx="2045477" cy="1101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Genetic </a:t>
            </a:r>
            <a:r>
              <a:rPr lang="en-US" dirty="0" smtClean="0"/>
              <a:t>A</a:t>
            </a:r>
            <a:r>
              <a:rPr lang="en-US" dirty="0" smtClean="0"/>
              <a:t>lgorithm</a:t>
            </a:r>
            <a:endParaRPr lang="en-US" dirty="0"/>
          </a:p>
        </p:txBody>
      </p:sp>
      <p:sp>
        <p:nvSpPr>
          <p:cNvPr id="11" name="Rectangle: Rounded Corners 4"/>
          <p:cNvSpPr/>
          <p:nvPr/>
        </p:nvSpPr>
        <p:spPr>
          <a:xfrm>
            <a:off x="5188355" y="3811170"/>
            <a:ext cx="1590927" cy="1101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Latent Feature</a:t>
            </a:r>
            <a:endParaRPr lang="en-US" dirty="0"/>
          </a:p>
        </p:txBody>
      </p:sp>
      <p:sp>
        <p:nvSpPr>
          <p:cNvPr id="12" name="Rectangle: Rounded Corners 4"/>
          <p:cNvSpPr/>
          <p:nvPr/>
        </p:nvSpPr>
        <p:spPr>
          <a:xfrm>
            <a:off x="7060563" y="3811170"/>
            <a:ext cx="2272753" cy="1101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Matrix Factorization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Based CF - SVD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Details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119542" y="2421682"/>
            <a:ext cx="2448272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Based CF – Matrix Factorization</a:t>
            </a:r>
            <a:endParaRPr lang="en-IN" dirty="0"/>
          </a:p>
        </p:txBody>
      </p:sp>
      <p:pic>
        <p:nvPicPr>
          <p:cNvPr id="5122" name="Picture 2" descr="D:\Final Year Project\summer\ppt\factorization 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84236" y="2925738"/>
            <a:ext cx="1379522" cy="576064"/>
          </a:xfrm>
          <a:prstGeom prst="rect">
            <a:avLst/>
          </a:prstGeom>
          <a:noFill/>
        </p:spPr>
      </p:pic>
      <p:pic>
        <p:nvPicPr>
          <p:cNvPr id="5123" name="Picture 3" descr="D:\Final Year Project\summer\ppt\factorization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60305" y="5878066"/>
            <a:ext cx="4427726" cy="72008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054646" y="5229994"/>
            <a:ext cx="3605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Using Gradient Descent</a:t>
            </a:r>
            <a:endParaRPr lang="en-IN" sz="2800" dirty="0"/>
          </a:p>
        </p:txBody>
      </p:sp>
      <p:pic>
        <p:nvPicPr>
          <p:cNvPr id="5124" name="Picture 4" descr="D:\Final Year Project\summer\ppt\factorization 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46734" y="1629594"/>
            <a:ext cx="6336704" cy="2732704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9194078" y="2493690"/>
            <a:ext cx="1797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Predicted Rating-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Based CF – Matrix </a:t>
            </a:r>
            <a:r>
              <a:rPr lang="en-IN" dirty="0" smtClean="0"/>
              <a:t>Factorization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091" y="1826048"/>
            <a:ext cx="10514231" cy="451618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Considering Bias - </a:t>
            </a:r>
            <a:endParaRPr lang="en-IN" dirty="0"/>
          </a:p>
        </p:txBody>
      </p:sp>
      <p:pic>
        <p:nvPicPr>
          <p:cNvPr id="6146" name="Picture 2" descr="D:\Final Year Project\summer\ppt\bias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62958" y="2061642"/>
            <a:ext cx="2559054" cy="792088"/>
          </a:xfrm>
          <a:prstGeom prst="rect">
            <a:avLst/>
          </a:prstGeom>
          <a:noFill/>
        </p:spPr>
      </p:pic>
      <p:pic>
        <p:nvPicPr>
          <p:cNvPr id="6147" name="Picture 3" descr="D:\Final Year Project\summer\ppt\bias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4926" y="3573810"/>
            <a:ext cx="3425246" cy="792088"/>
          </a:xfrm>
          <a:prstGeom prst="rect">
            <a:avLst/>
          </a:prstGeom>
          <a:noFill/>
        </p:spPr>
      </p:pic>
      <p:pic>
        <p:nvPicPr>
          <p:cNvPr id="6148" name="Picture 4" descr="D:\Final Year Project\summer\ppt\bias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14886" y="5229994"/>
            <a:ext cx="4683651" cy="1224136"/>
          </a:xfrm>
          <a:prstGeom prst="rect">
            <a:avLst/>
          </a:prstGeom>
          <a:noFill/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38622" y="2997746"/>
            <a:ext cx="10514231" cy="4516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28577" marR="0" lvl="0" indent="-228577" algn="l" defTabSz="914309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Adding Bias to factorization - 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622" y="4634360"/>
            <a:ext cx="10514231" cy="4516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28577" marR="0" lvl="0" indent="-228577" algn="l" defTabSz="914309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Updated</a:t>
            </a: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Gradient Descent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1470" y="5302002"/>
            <a:ext cx="331236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Regularization term is Required as the Rating matrix is Sparse, which may lead to over fitting.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Group Recommendation</a:t>
            </a:r>
            <a:endParaRPr lang="en-IN" dirty="0"/>
          </a:p>
        </p:txBody>
      </p:sp>
      <p:pic>
        <p:nvPicPr>
          <p:cNvPr id="3074" name="Picture 2" descr="D:\Final Year Project\summer\ppt\grou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4686" y="1674292"/>
            <a:ext cx="9434258" cy="47798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Demographic Filtering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Recommends </a:t>
            </a:r>
            <a:r>
              <a:rPr lang="en-IN" dirty="0" smtClean="0"/>
              <a:t>Items liked by users having similar demographic info</a:t>
            </a:r>
            <a:r>
              <a:rPr lang="en-IN" dirty="0" smtClean="0"/>
              <a:t> </a:t>
            </a:r>
            <a:r>
              <a:rPr lang="en-IN" dirty="0" smtClean="0"/>
              <a:t>as the user.</a:t>
            </a:r>
          </a:p>
          <a:p>
            <a:r>
              <a:rPr lang="en-IN" dirty="0" smtClean="0"/>
              <a:t>Uses Demographic Information-</a:t>
            </a:r>
          </a:p>
          <a:p>
            <a:pPr lvl="1"/>
            <a:r>
              <a:rPr lang="en-IN" dirty="0" smtClean="0"/>
              <a:t>Ex – Age, Job, Location, etc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Pros-</a:t>
            </a:r>
          </a:p>
          <a:p>
            <a:pPr lvl="1"/>
            <a:r>
              <a:rPr lang="en-IN" dirty="0" smtClean="0"/>
              <a:t>No </a:t>
            </a:r>
            <a:r>
              <a:rPr lang="en-IN" dirty="0" smtClean="0"/>
              <a:t>f</a:t>
            </a:r>
            <a:r>
              <a:rPr lang="en-IN" dirty="0" smtClean="0"/>
              <a:t>eedback needed</a:t>
            </a:r>
          </a:p>
          <a:p>
            <a:pPr lvl="1"/>
            <a:r>
              <a:rPr lang="en-IN" dirty="0" smtClean="0"/>
              <a:t>No cold start problem</a:t>
            </a:r>
          </a:p>
          <a:p>
            <a:r>
              <a:rPr lang="en-IN" dirty="0" smtClean="0"/>
              <a:t>Cons-</a:t>
            </a:r>
          </a:p>
          <a:p>
            <a:pPr lvl="1"/>
            <a:r>
              <a:rPr lang="en-IN" dirty="0" smtClean="0"/>
              <a:t>Can’t provide Personalization</a:t>
            </a:r>
          </a:p>
          <a:p>
            <a:pPr lvl="1"/>
            <a:r>
              <a:rPr lang="en-IN" dirty="0" smtClean="0"/>
              <a:t>Low Accuracy</a:t>
            </a:r>
          </a:p>
          <a:p>
            <a:pPr lvl="1"/>
            <a:r>
              <a:rPr lang="en-IN" dirty="0" smtClean="0"/>
              <a:t>Too general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Hybrid Filtering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091" y="1826048"/>
            <a:ext cx="10514231" cy="883666"/>
          </a:xfrm>
        </p:spPr>
        <p:txBody>
          <a:bodyPr/>
          <a:lstStyle/>
          <a:p>
            <a:r>
              <a:rPr lang="en-IN" dirty="0" smtClean="0"/>
              <a:t>We try to overcome drawbacks of one using another to generate better Recommendation</a:t>
            </a:r>
            <a:endParaRPr lang="en-IN" dirty="0"/>
          </a:p>
        </p:txBody>
      </p:sp>
      <p:pic>
        <p:nvPicPr>
          <p:cNvPr id="4098" name="Picture 2" descr="D:\Final Year Project\summer\ppt\hybri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8782" y="2943794"/>
            <a:ext cx="6696744" cy="34383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Evaluation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Prediction</a:t>
            </a:r>
            <a:r>
              <a:rPr lang="en-IN" dirty="0" smtClean="0"/>
              <a:t> Evaluation</a:t>
            </a:r>
          </a:p>
          <a:p>
            <a:pPr lvl="1"/>
            <a:r>
              <a:rPr lang="en-IN" dirty="0" smtClean="0"/>
              <a:t>Metric - MAE, RMSE, Coverage</a:t>
            </a:r>
          </a:p>
          <a:p>
            <a:r>
              <a:rPr lang="en-IN" dirty="0" smtClean="0"/>
              <a:t>Evaluation of </a:t>
            </a:r>
            <a:r>
              <a:rPr lang="en-IN" b="1" dirty="0" smtClean="0"/>
              <a:t>set</a:t>
            </a:r>
            <a:r>
              <a:rPr lang="en-IN" dirty="0" smtClean="0"/>
              <a:t> of recommended items</a:t>
            </a:r>
          </a:p>
          <a:p>
            <a:pPr lvl="1"/>
            <a:r>
              <a:rPr lang="en-IN" dirty="0" smtClean="0"/>
              <a:t>Metric – Precision, Recall, F1</a:t>
            </a:r>
          </a:p>
          <a:p>
            <a:r>
              <a:rPr lang="en-IN" dirty="0" smtClean="0"/>
              <a:t>Evaluation of </a:t>
            </a:r>
            <a:r>
              <a:rPr lang="en-IN" b="1" dirty="0" smtClean="0"/>
              <a:t>ranked</a:t>
            </a:r>
            <a:r>
              <a:rPr lang="en-IN" dirty="0" smtClean="0"/>
              <a:t> recommended items</a:t>
            </a:r>
          </a:p>
          <a:p>
            <a:pPr lvl="1"/>
            <a:r>
              <a:rPr lang="en-IN" dirty="0" smtClean="0"/>
              <a:t>Metric – Half life, discounted cumulative gain</a:t>
            </a:r>
          </a:p>
          <a:p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543478" y="1125538"/>
            <a:ext cx="2889236" cy="3117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228577" marR="0" lvl="0" indent="-228577" algn="l" defTabSz="914309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Desired Properties</a:t>
            </a:r>
          </a:p>
          <a:p>
            <a:pPr marL="228577" marR="0" lvl="0" indent="-228577" algn="l" defTabSz="914309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Accuracy</a:t>
            </a:r>
          </a:p>
          <a:p>
            <a:pPr marL="228577" marR="0" lvl="0" indent="-228577" algn="l" defTabSz="914309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Novelty</a:t>
            </a:r>
          </a:p>
          <a:p>
            <a:pPr marL="228577" marR="0" lvl="0" indent="-228577" algn="l" defTabSz="914309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Diversity</a:t>
            </a:r>
          </a:p>
          <a:p>
            <a:pPr marL="228577" marR="0" lvl="0" indent="-228577" algn="l" defTabSz="914309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Stability</a:t>
            </a:r>
          </a:p>
          <a:p>
            <a:pPr marL="228577" marR="0" lvl="0" indent="-228577" algn="l" defTabSz="914309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800" dirty="0" smtClean="0">
                <a:solidFill>
                  <a:schemeClr val="tx1"/>
                </a:solidFill>
              </a:rPr>
              <a:t>Reliability</a:t>
            </a: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Evaluation formulas</a:t>
            </a:r>
            <a:endParaRPr lang="en-IN" dirty="0"/>
          </a:p>
        </p:txBody>
      </p:sp>
      <p:pic>
        <p:nvPicPr>
          <p:cNvPr id="7170" name="Picture 2" descr="D:\Final Year Project\summer\ppt\evaluation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52562" y="4116003"/>
            <a:ext cx="3291116" cy="681943"/>
          </a:xfrm>
          <a:prstGeom prst="rect">
            <a:avLst/>
          </a:prstGeom>
          <a:noFill/>
        </p:spPr>
      </p:pic>
      <p:pic>
        <p:nvPicPr>
          <p:cNvPr id="7171" name="Picture 3" descr="D:\Final Year Project\summer\ppt\evaluation6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31310" y="4846687"/>
            <a:ext cx="3735860" cy="1319411"/>
          </a:xfrm>
          <a:prstGeom prst="rect">
            <a:avLst/>
          </a:prstGeom>
          <a:noFill/>
        </p:spPr>
      </p:pic>
      <p:pic>
        <p:nvPicPr>
          <p:cNvPr id="7172" name="Picture 4" descr="D:\Final Year Project\summer\ppt\evaluation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98662" y="1557586"/>
            <a:ext cx="2964969" cy="1230462"/>
          </a:xfrm>
          <a:prstGeom prst="rect">
            <a:avLst/>
          </a:prstGeom>
          <a:noFill/>
        </p:spPr>
      </p:pic>
      <p:pic>
        <p:nvPicPr>
          <p:cNvPr id="7173" name="Picture 5" descr="D:\Final Year Project\summer\ppt\evaluation1b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98751" y="2900343"/>
            <a:ext cx="4032359" cy="889491"/>
          </a:xfrm>
          <a:prstGeom prst="rect">
            <a:avLst/>
          </a:prstGeom>
          <a:noFill/>
        </p:spPr>
      </p:pic>
      <p:pic>
        <p:nvPicPr>
          <p:cNvPr id="7174" name="Picture 6" descr="D:\Final Year Project\summer\ppt\evaluation2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70670" y="3789834"/>
            <a:ext cx="4165782" cy="1645558"/>
          </a:xfrm>
          <a:prstGeom prst="rect">
            <a:avLst/>
          </a:prstGeom>
          <a:noFill/>
        </p:spPr>
      </p:pic>
      <p:pic>
        <p:nvPicPr>
          <p:cNvPr id="7175" name="Picture 7" descr="D:\Final Year Project\summer\ppt\evaluation3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70670" y="5446018"/>
            <a:ext cx="2816720" cy="1319411"/>
          </a:xfrm>
          <a:prstGeom prst="rect">
            <a:avLst/>
          </a:prstGeom>
          <a:noFill/>
        </p:spPr>
      </p:pic>
      <p:pic>
        <p:nvPicPr>
          <p:cNvPr id="7176" name="Picture 8" descr="D:\Final Year Project\summer\ppt\evaluation4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31310" y="1989634"/>
            <a:ext cx="3750687" cy="1171163"/>
          </a:xfrm>
          <a:prstGeom prst="rect">
            <a:avLst/>
          </a:prstGeom>
          <a:noFill/>
        </p:spPr>
      </p:pic>
      <p:pic>
        <p:nvPicPr>
          <p:cNvPr id="7177" name="Picture 9" descr="D:\Final Year Project\summer\ppt\evaluation5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031310" y="3357786"/>
            <a:ext cx="3572786" cy="6374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495" y="117426"/>
            <a:ext cx="10514231" cy="1325870"/>
          </a:xfrm>
        </p:spPr>
        <p:txBody>
          <a:bodyPr/>
          <a:lstStyle/>
          <a:p>
            <a:r>
              <a:rPr lang="en-IN" b="1" dirty="0" smtClean="0"/>
              <a:t>Why?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Enhance user experience</a:t>
            </a:r>
          </a:p>
          <a:p>
            <a:r>
              <a:rPr lang="en-IN" dirty="0" smtClean="0"/>
              <a:t>Helps to understand the customers better</a:t>
            </a:r>
          </a:p>
          <a:p>
            <a:r>
              <a:rPr lang="en-IN" dirty="0" smtClean="0"/>
              <a:t>Increase sale</a:t>
            </a:r>
          </a:p>
          <a:p>
            <a:r>
              <a:rPr lang="en-IN" dirty="0" smtClean="0"/>
              <a:t>Saves time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Streaming 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Details</a:t>
            </a:r>
          </a:p>
          <a:p>
            <a:endParaRPr lang="en-IN" dirty="0" smtClean="0">
              <a:solidFill>
                <a:srgbClr val="FF0000"/>
              </a:solidFill>
            </a:endParaRPr>
          </a:p>
          <a:p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 smtClean="0">
                <a:solidFill>
                  <a:srgbClr val="FF0000"/>
                </a:solidFill>
              </a:rPr>
              <a:t>Pros-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Change of interest is considered</a:t>
            </a:r>
          </a:p>
          <a:p>
            <a:pPr lvl="1"/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 smtClean="0">
                <a:solidFill>
                  <a:srgbClr val="FF0000"/>
                </a:solidFill>
              </a:rPr>
              <a:t>Cons-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Large user base and costly infrastructure required</a:t>
            </a:r>
          </a:p>
          <a:p>
            <a:endParaRPr lang="en-IN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Topics to cover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Graph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Implicit Feedback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Data </a:t>
            </a:r>
            <a:r>
              <a:rPr lang="en-IN" dirty="0" err="1" smtClean="0">
                <a:solidFill>
                  <a:srgbClr val="FF0000"/>
                </a:solidFill>
              </a:rPr>
              <a:t>Sparsity</a:t>
            </a:r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 smtClean="0">
                <a:solidFill>
                  <a:srgbClr val="FF0000"/>
                </a:solidFill>
              </a:rPr>
              <a:t>Cold Start Problem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Scalability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Normalization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03318" y="1701602"/>
            <a:ext cx="10864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TO DO-</a:t>
            </a:r>
          </a:p>
          <a:p>
            <a:pPr>
              <a:buFont typeface="Arial" pitchFamily="34" charset="0"/>
              <a:buChar char="•"/>
            </a:pPr>
            <a:endParaRPr lang="en-IN" sz="2400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&amp; Challenges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Details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244" y="2493690"/>
            <a:ext cx="12171284" cy="910132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 algn="ctr"/>
            <a:r>
              <a:rPr lang="en-IN" sz="5200" dirty="0">
                <a:solidFill>
                  <a:schemeClr val="bg1"/>
                </a:solidFill>
              </a:rP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Recommender System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1171144" y="234967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4123472" y="234967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7723872" y="234967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10316160" y="234967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/>
          <p:cNvCxnSpPr>
            <a:stCxn id="4" idx="6"/>
            <a:endCxn id="5" idx="2"/>
          </p:cNvCxnSpPr>
          <p:nvPr/>
        </p:nvCxnSpPr>
        <p:spPr>
          <a:xfrm>
            <a:off x="1675200" y="2601702"/>
            <a:ext cx="24482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6"/>
            <a:endCxn id="6" idx="2"/>
          </p:cNvCxnSpPr>
          <p:nvPr/>
        </p:nvCxnSpPr>
        <p:spPr>
          <a:xfrm>
            <a:off x="4627528" y="2601702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6"/>
            <a:endCxn id="7" idx="2"/>
          </p:cNvCxnSpPr>
          <p:nvPr/>
        </p:nvCxnSpPr>
        <p:spPr>
          <a:xfrm>
            <a:off x="8227928" y="2601702"/>
            <a:ext cx="20882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26654" y="1773610"/>
            <a:ext cx="620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/>
              <a:t>Raw</a:t>
            </a:r>
          </a:p>
          <a:p>
            <a:r>
              <a:rPr lang="en-IN" dirty="0" smtClean="0"/>
              <a:t>Data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7579856" y="1845618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</a:t>
            </a:r>
            <a:r>
              <a:rPr lang="en-IN" dirty="0" smtClean="0"/>
              <a:t>odel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3835440" y="1701602"/>
            <a:ext cx="11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/>
              <a:t>Processed</a:t>
            </a:r>
          </a:p>
          <a:p>
            <a:pPr algn="ctr"/>
            <a:r>
              <a:rPr lang="en-IN" dirty="0" smtClean="0"/>
              <a:t>Data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10172144" y="1845618"/>
            <a:ext cx="85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Results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2250641" y="2268374"/>
            <a:ext cx="115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Input data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5563632" y="2277666"/>
            <a:ext cx="92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Training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8741039" y="2277666"/>
            <a:ext cx="1159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Evaluation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1582390" y="3429794"/>
            <a:ext cx="23970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Rating matrix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Item details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User demographic info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41730" y="3309585"/>
            <a:ext cx="24500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Content Based Filtering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Collaborative Filtering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Demographic Filtering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Hybrid Filtering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197134" y="3429794"/>
            <a:ext cx="3199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Prediction Evaluation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Evaluation of set of Rec. Items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Evaluation of ranked Rec. Items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Final Year Project\summer\ppt\RS_basi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30910" y="117426"/>
            <a:ext cx="5112568" cy="65600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 Based Filtering (CBF)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 smtClean="0"/>
              <a:t>Recommends Items with similar content to the items the user has liked in the past.</a:t>
            </a:r>
          </a:p>
          <a:p>
            <a:r>
              <a:rPr lang="en-IN" dirty="0" smtClean="0"/>
              <a:t>Only item details are used to find similarity between items, by using various Info retrieval and machine learning techniques.</a:t>
            </a:r>
          </a:p>
          <a:p>
            <a:endParaRPr lang="en-IN" dirty="0" smtClean="0"/>
          </a:p>
          <a:p>
            <a:pPr>
              <a:buNone/>
            </a:pPr>
            <a:r>
              <a:rPr lang="en-IN" dirty="0" smtClean="0"/>
              <a:t>Example-</a:t>
            </a:r>
          </a:p>
          <a:p>
            <a:r>
              <a:rPr lang="en-IN" dirty="0" smtClean="0"/>
              <a:t>Movie Recommendation-</a:t>
            </a:r>
          </a:p>
          <a:p>
            <a:pPr lvl="1"/>
            <a:r>
              <a:rPr lang="en-IN" dirty="0" smtClean="0"/>
              <a:t>Recommend movies with similar actors, detectors, genre, etc.</a:t>
            </a:r>
          </a:p>
          <a:p>
            <a:r>
              <a:rPr lang="en-IN" dirty="0" smtClean="0"/>
              <a:t>Website, blog, news-</a:t>
            </a:r>
          </a:p>
          <a:p>
            <a:pPr lvl="1"/>
            <a:r>
              <a:rPr lang="en-IN" dirty="0" smtClean="0"/>
              <a:t>Recommend those sites with similar content</a:t>
            </a:r>
          </a:p>
          <a:p>
            <a:pPr lvl="1">
              <a:buNone/>
            </a:pPr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 smtClean="0"/>
              <a:t>Pros-</a:t>
            </a:r>
          </a:p>
          <a:p>
            <a:pPr lvl="1"/>
            <a:r>
              <a:rPr lang="en-IN" dirty="0" smtClean="0"/>
              <a:t>New items can be recommended by analysing there content.</a:t>
            </a:r>
          </a:p>
          <a:p>
            <a:pPr lvl="1"/>
            <a:r>
              <a:rPr lang="en-IN" dirty="0" smtClean="0"/>
              <a:t>Community not required.</a:t>
            </a:r>
          </a:p>
          <a:p>
            <a:r>
              <a:rPr lang="en-IN" dirty="0" smtClean="0"/>
              <a:t>Cons-</a:t>
            </a:r>
          </a:p>
          <a:p>
            <a:pPr lvl="1"/>
            <a:r>
              <a:rPr lang="en-IN" dirty="0" smtClean="0"/>
              <a:t>Over Specification</a:t>
            </a:r>
          </a:p>
          <a:p>
            <a:pPr lvl="1"/>
            <a:r>
              <a:rPr lang="en-IN" dirty="0" smtClean="0"/>
              <a:t>Cold start for new users</a:t>
            </a:r>
          </a:p>
          <a:p>
            <a:pPr lvl="1"/>
            <a:r>
              <a:rPr lang="en-IN" dirty="0" smtClean="0"/>
              <a:t>Limited Content Analysis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Collaborative Filtering (CF)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Recommends Items </a:t>
            </a:r>
            <a:r>
              <a:rPr lang="en-IN" dirty="0" smtClean="0"/>
              <a:t>rated highly by similar users (with </a:t>
            </a:r>
            <a:r>
              <a:rPr lang="en-IN" dirty="0" smtClean="0"/>
              <a:t>similar </a:t>
            </a:r>
            <a:r>
              <a:rPr lang="en-IN" dirty="0" smtClean="0"/>
              <a:t>ratings) to the user rated </a:t>
            </a:r>
            <a:r>
              <a:rPr lang="en-IN" dirty="0" smtClean="0"/>
              <a:t>in the past</a:t>
            </a:r>
            <a:r>
              <a:rPr lang="en-IN" dirty="0" smtClean="0"/>
              <a:t>.</a:t>
            </a:r>
          </a:p>
          <a:p>
            <a:r>
              <a:rPr lang="en-IN" dirty="0" smtClean="0"/>
              <a:t>Many different similarity metrics are used to find </a:t>
            </a:r>
            <a:r>
              <a:rPr lang="en-IN" dirty="0" smtClean="0"/>
              <a:t>similarity between users or items </a:t>
            </a:r>
            <a:r>
              <a:rPr lang="en-IN" dirty="0" smtClean="0"/>
              <a:t>from the user-item rating matrix.</a:t>
            </a:r>
          </a:p>
          <a:p>
            <a:endParaRPr lang="en-IN" dirty="0" smtClean="0"/>
          </a:p>
          <a:p>
            <a:r>
              <a:rPr lang="en-IN" dirty="0" smtClean="0"/>
              <a:t>Pros-</a:t>
            </a:r>
          </a:p>
          <a:p>
            <a:pPr lvl="1"/>
            <a:r>
              <a:rPr lang="en-IN" dirty="0" smtClean="0"/>
              <a:t>Very efficient to sufficient </a:t>
            </a:r>
            <a:r>
              <a:rPr lang="en-IN" dirty="0" smtClean="0"/>
              <a:t>data</a:t>
            </a:r>
          </a:p>
          <a:p>
            <a:pPr lvl="1"/>
            <a:r>
              <a:rPr lang="en-IN" dirty="0" smtClean="0"/>
              <a:t>Content analysis not required</a:t>
            </a:r>
          </a:p>
          <a:p>
            <a:r>
              <a:rPr lang="en-IN" dirty="0" smtClean="0"/>
              <a:t>Cons-</a:t>
            </a:r>
          </a:p>
          <a:p>
            <a:pPr lvl="1"/>
            <a:r>
              <a:rPr lang="en-IN" dirty="0" smtClean="0"/>
              <a:t>Cold start for new users and new items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ounded Rectangle 51"/>
          <p:cNvSpPr/>
          <p:nvPr/>
        </p:nvSpPr>
        <p:spPr>
          <a:xfrm>
            <a:off x="2782838" y="4365898"/>
            <a:ext cx="6480720" cy="158417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r>
              <a:rPr lang="en-IN" b="1" dirty="0" smtClean="0">
                <a:solidFill>
                  <a:schemeClr val="bg1"/>
                </a:solidFill>
              </a:rPr>
              <a:t>Memory Based CF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Collaborative </a:t>
            </a:r>
            <a:r>
              <a:rPr lang="en-IN" dirty="0" smtClean="0"/>
              <a:t>Filtering (CF)</a:t>
            </a:r>
            <a:endParaRPr lang="en-IN" dirty="0"/>
          </a:p>
        </p:txBody>
      </p:sp>
      <p:sp>
        <p:nvSpPr>
          <p:cNvPr id="6" name="Rectangle: Rounded Corners 3"/>
          <p:cNvSpPr/>
          <p:nvPr/>
        </p:nvSpPr>
        <p:spPr>
          <a:xfrm>
            <a:off x="478582" y="3861842"/>
            <a:ext cx="115212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Rating Matrix</a:t>
            </a:r>
            <a:endParaRPr lang="en-US" dirty="0"/>
          </a:p>
        </p:txBody>
      </p:sp>
      <p:sp>
        <p:nvSpPr>
          <p:cNvPr id="7" name="Rectangle: Rounded Corners 4"/>
          <p:cNvSpPr/>
          <p:nvPr/>
        </p:nvSpPr>
        <p:spPr>
          <a:xfrm>
            <a:off x="3358370" y="4653983"/>
            <a:ext cx="115212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Similarity Metric</a:t>
            </a:r>
            <a:endParaRPr lang="en-US" dirty="0"/>
          </a:p>
        </p:txBody>
      </p:sp>
      <p:sp>
        <p:nvSpPr>
          <p:cNvPr id="8" name="Rectangle: Rounded Corners 5"/>
          <p:cNvSpPr/>
          <p:nvPr/>
        </p:nvSpPr>
        <p:spPr>
          <a:xfrm>
            <a:off x="5158570" y="4653930"/>
            <a:ext cx="144042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Aggregation Method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3"/>
            <a:endCxn id="7" idx="1"/>
          </p:cNvCxnSpPr>
          <p:nvPr/>
        </p:nvCxnSpPr>
        <p:spPr>
          <a:xfrm>
            <a:off x="1630710" y="4149874"/>
            <a:ext cx="1727660" cy="792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3"/>
            <a:endCxn id="8" idx="1"/>
          </p:cNvCxnSpPr>
          <p:nvPr/>
        </p:nvCxnSpPr>
        <p:spPr>
          <a:xfrm flipV="1">
            <a:off x="4510498" y="4941962"/>
            <a:ext cx="648072" cy="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3"/>
          <p:cNvSpPr/>
          <p:nvPr/>
        </p:nvSpPr>
        <p:spPr>
          <a:xfrm>
            <a:off x="10487694" y="3861842"/>
            <a:ext cx="115212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Top N</a:t>
            </a:r>
            <a:endParaRPr lang="en-US" dirty="0"/>
          </a:p>
        </p:txBody>
      </p:sp>
      <p:sp>
        <p:nvSpPr>
          <p:cNvPr id="19" name="Rectangle: Rounded Corners 5"/>
          <p:cNvSpPr/>
          <p:nvPr/>
        </p:nvSpPr>
        <p:spPr>
          <a:xfrm>
            <a:off x="3718942" y="1917626"/>
            <a:ext cx="4608512" cy="194421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Model Based CF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/>
          <p:cNvCxnSpPr>
            <a:stCxn id="8" idx="3"/>
            <a:endCxn id="42" idx="1"/>
          </p:cNvCxnSpPr>
          <p:nvPr/>
        </p:nvCxnSpPr>
        <p:spPr>
          <a:xfrm>
            <a:off x="6598996" y="4941962"/>
            <a:ext cx="648072" cy="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3"/>
            <a:endCxn id="19" idx="1"/>
          </p:cNvCxnSpPr>
          <p:nvPr/>
        </p:nvCxnSpPr>
        <p:spPr>
          <a:xfrm flipV="1">
            <a:off x="1630710" y="2889734"/>
            <a:ext cx="2088232" cy="1260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9" idx="3"/>
            <a:endCxn id="17" idx="1"/>
          </p:cNvCxnSpPr>
          <p:nvPr/>
        </p:nvCxnSpPr>
        <p:spPr>
          <a:xfrm>
            <a:off x="8327454" y="2889734"/>
            <a:ext cx="2160240" cy="1260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5"/>
          <p:cNvSpPr/>
          <p:nvPr/>
        </p:nvSpPr>
        <p:spPr>
          <a:xfrm>
            <a:off x="7247068" y="4653983"/>
            <a:ext cx="144042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KNN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42" idx="3"/>
            <a:endCxn id="17" idx="1"/>
          </p:cNvCxnSpPr>
          <p:nvPr/>
        </p:nvCxnSpPr>
        <p:spPr>
          <a:xfrm flipV="1">
            <a:off x="8687494" y="4149874"/>
            <a:ext cx="1800200" cy="7921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4"/>
          <p:cNvSpPr/>
          <p:nvPr/>
        </p:nvSpPr>
        <p:spPr>
          <a:xfrm>
            <a:off x="4006974" y="2061642"/>
            <a:ext cx="79208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SVD</a:t>
            </a:r>
            <a:endParaRPr lang="en-US" dirty="0"/>
          </a:p>
        </p:txBody>
      </p:sp>
      <p:sp>
        <p:nvSpPr>
          <p:cNvPr id="66" name="Rectangle: Rounded Corners 4"/>
          <p:cNvSpPr/>
          <p:nvPr/>
        </p:nvSpPr>
        <p:spPr>
          <a:xfrm>
            <a:off x="4943078" y="2061642"/>
            <a:ext cx="108012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Bayesian</a:t>
            </a:r>
            <a:endParaRPr lang="en-US" dirty="0"/>
          </a:p>
        </p:txBody>
      </p:sp>
      <p:sp>
        <p:nvSpPr>
          <p:cNvPr id="67" name="Rectangle: Rounded Corners 4"/>
          <p:cNvSpPr/>
          <p:nvPr/>
        </p:nvSpPr>
        <p:spPr>
          <a:xfrm>
            <a:off x="6167214" y="2061642"/>
            <a:ext cx="79208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NN</a:t>
            </a:r>
            <a:endParaRPr lang="en-US" dirty="0"/>
          </a:p>
        </p:txBody>
      </p:sp>
      <p:sp>
        <p:nvSpPr>
          <p:cNvPr id="68" name="Rectangle: Rounded Corners 4"/>
          <p:cNvSpPr/>
          <p:nvPr/>
        </p:nvSpPr>
        <p:spPr>
          <a:xfrm>
            <a:off x="7103318" y="2061642"/>
            <a:ext cx="93610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Fuzzy system</a:t>
            </a:r>
            <a:endParaRPr lang="en-US" dirty="0"/>
          </a:p>
        </p:txBody>
      </p:sp>
      <p:sp>
        <p:nvSpPr>
          <p:cNvPr id="69" name="Rectangle: Rounded Corners 4"/>
          <p:cNvSpPr/>
          <p:nvPr/>
        </p:nvSpPr>
        <p:spPr>
          <a:xfrm>
            <a:off x="3934966" y="2709714"/>
            <a:ext cx="129614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Genetic </a:t>
            </a:r>
            <a:r>
              <a:rPr lang="en-US" dirty="0" smtClean="0"/>
              <a:t>A</a:t>
            </a:r>
            <a:r>
              <a:rPr lang="en-US" dirty="0" smtClean="0"/>
              <a:t>lgorithm</a:t>
            </a:r>
            <a:endParaRPr lang="en-US" dirty="0"/>
          </a:p>
        </p:txBody>
      </p:sp>
      <p:sp>
        <p:nvSpPr>
          <p:cNvPr id="70" name="Rectangle: Rounded Corners 4"/>
          <p:cNvSpPr/>
          <p:nvPr/>
        </p:nvSpPr>
        <p:spPr>
          <a:xfrm>
            <a:off x="5447134" y="2709714"/>
            <a:ext cx="100811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Latent Feature</a:t>
            </a:r>
            <a:endParaRPr lang="en-US" dirty="0"/>
          </a:p>
        </p:txBody>
      </p:sp>
      <p:sp>
        <p:nvSpPr>
          <p:cNvPr id="73" name="Rectangle: Rounded Corners 4"/>
          <p:cNvSpPr/>
          <p:nvPr/>
        </p:nvSpPr>
        <p:spPr>
          <a:xfrm>
            <a:off x="6599262" y="2709714"/>
            <a:ext cx="144016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Matrix Factorization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Memory Based CF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User Based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Details</a:t>
            </a:r>
          </a:p>
          <a:p>
            <a:r>
              <a:rPr lang="en-IN" dirty="0" smtClean="0"/>
              <a:t>Item Based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Details</a:t>
            </a:r>
          </a:p>
          <a:p>
            <a:r>
              <a:rPr lang="en-IN" dirty="0" smtClean="0"/>
              <a:t>User based VS Item based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Details</a:t>
            </a:r>
          </a:p>
          <a:p>
            <a:pPr lvl="1"/>
            <a:r>
              <a:rPr lang="en-IN" dirty="0" smtClean="0"/>
              <a:t>Performance depends on the Dimension of the rating matrix.</a:t>
            </a:r>
          </a:p>
          <a:p>
            <a:pPr lvl="1"/>
            <a:r>
              <a:rPr lang="en-IN" dirty="0" smtClean="0"/>
              <a:t>Neighbours are fairly static for the chosen one.</a:t>
            </a:r>
          </a:p>
          <a:p>
            <a:pPr lvl="1">
              <a:buNone/>
            </a:pPr>
            <a:endParaRPr lang="en-IN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Memory Based CF - </a:t>
            </a:r>
            <a:r>
              <a:rPr lang="en-IN" dirty="0" smtClean="0"/>
              <a:t>Similarity </a:t>
            </a:r>
            <a:r>
              <a:rPr lang="en-IN" dirty="0" smtClean="0"/>
              <a:t>Metric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Details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Formulas</a:t>
            </a:r>
          </a:p>
          <a:p>
            <a:r>
              <a:rPr lang="en-IN" dirty="0" smtClean="0"/>
              <a:t>Cosine similarity</a:t>
            </a:r>
          </a:p>
          <a:p>
            <a:r>
              <a:rPr lang="en-IN" dirty="0" smtClean="0"/>
              <a:t>Correlation similarity</a:t>
            </a:r>
          </a:p>
          <a:p>
            <a:r>
              <a:rPr lang="en-IN" dirty="0" smtClean="0"/>
              <a:t>Adjusted Cosine similarity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8566</TotalTime>
  <Words>540</Words>
  <Application>Microsoft Office PowerPoint</Application>
  <PresentationFormat>Custom</PresentationFormat>
  <Paragraphs>182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Recommender System  Basics</vt:lpstr>
      <vt:lpstr>Why?</vt:lpstr>
      <vt:lpstr>Recommender System</vt:lpstr>
      <vt:lpstr>Slide 4</vt:lpstr>
      <vt:lpstr>Content Based Filtering (CBF)</vt:lpstr>
      <vt:lpstr>Collaborative Filtering (CF)</vt:lpstr>
      <vt:lpstr>Collaborative Filtering (CF)</vt:lpstr>
      <vt:lpstr>Memory Based CF</vt:lpstr>
      <vt:lpstr>Memory Based CF - Similarity Metric</vt:lpstr>
      <vt:lpstr>Memory Based CF – Aggregation Method</vt:lpstr>
      <vt:lpstr>Model Based CF</vt:lpstr>
      <vt:lpstr>Model Based CF - SVD</vt:lpstr>
      <vt:lpstr>Model Based CF – Matrix Factorization</vt:lpstr>
      <vt:lpstr>Model Based CF – Matrix Factorization</vt:lpstr>
      <vt:lpstr>Group Recommendation</vt:lpstr>
      <vt:lpstr>Demographic Filtering</vt:lpstr>
      <vt:lpstr>Hybrid Filtering</vt:lpstr>
      <vt:lpstr>Evaluation</vt:lpstr>
      <vt:lpstr>Evaluation formulas</vt:lpstr>
      <vt:lpstr>Streaming RS</vt:lpstr>
      <vt:lpstr>Topics to cover</vt:lpstr>
      <vt:lpstr>Future &amp; Challenges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dibyam agrawal</dc:creator>
  <cp:lastModifiedBy>dibyam agrawal</cp:lastModifiedBy>
  <cp:revision>142</cp:revision>
  <dcterms:created xsi:type="dcterms:W3CDTF">2017-06-24T12:30:54Z</dcterms:created>
  <dcterms:modified xsi:type="dcterms:W3CDTF">2018-07-12T05:34:46Z</dcterms:modified>
</cp:coreProperties>
</file>