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3"/>
  </p:notesMasterIdLst>
  <p:sldIdLst>
    <p:sldId id="256" r:id="rId2"/>
    <p:sldId id="264" r:id="rId3"/>
    <p:sldId id="268" r:id="rId4"/>
    <p:sldId id="286" r:id="rId5"/>
    <p:sldId id="269" r:id="rId6"/>
    <p:sldId id="271" r:id="rId7"/>
    <p:sldId id="270" r:id="rId8"/>
    <p:sldId id="272" r:id="rId9"/>
    <p:sldId id="274" r:id="rId10"/>
    <p:sldId id="284" r:id="rId11"/>
    <p:sldId id="275" r:id="rId12"/>
    <p:sldId id="283" r:id="rId13"/>
    <p:sldId id="285" r:id="rId14"/>
    <p:sldId id="276" r:id="rId15"/>
    <p:sldId id="277" r:id="rId16"/>
    <p:sldId id="279" r:id="rId17"/>
    <p:sldId id="287" r:id="rId18"/>
    <p:sldId id="281" r:id="rId19"/>
    <p:sldId id="278" r:id="rId20"/>
    <p:sldId id="280" r:id="rId21"/>
    <p:sldId id="267" r:id="rId22"/>
  </p:sldIdLst>
  <p:sldSz cx="12190413" cy="685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C2D91"/>
    <a:srgbClr val="0078D7"/>
    <a:srgbClr val="00188F"/>
    <a:srgbClr val="7030A0"/>
    <a:srgbClr val="5A278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F22E-C064-4A87-A198-5E21F5AEB222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B7A2D-28CA-44F0-8FB8-6065445E6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102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4078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6025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0944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0687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42" y="1710134"/>
            <a:ext cx="10514231" cy="2853398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742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2778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235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365210"/>
            <a:ext cx="10514231" cy="13258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79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79" y="2505655"/>
            <a:ext cx="5157116" cy="3685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920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0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4932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6496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2513" y="987654"/>
            <a:ext cx="6171397" cy="487475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5321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184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02" y="405458"/>
            <a:ext cx="9142810" cy="1380041"/>
          </a:xfrm>
        </p:spPr>
        <p:txBody>
          <a:bodyPr>
            <a:normAutofit/>
          </a:bodyPr>
          <a:lstStyle/>
          <a:p>
            <a:r>
              <a:rPr lang="en-IN" dirty="0" smtClean="0"/>
              <a:t>Recommender System </a:t>
            </a:r>
            <a:r>
              <a:rPr lang="en-IN" dirty="0"/>
              <a:t/>
            </a:r>
            <a:br>
              <a:rPr lang="en-IN" dirty="0"/>
            </a:br>
            <a:r>
              <a:rPr lang="en-IN" sz="3300" dirty="0" smtClean="0"/>
              <a:t>Basics</a:t>
            </a:r>
            <a:endParaRPr lang="en-IN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2CD9379E-6C88-4BD0-9556-FD85D5748CEE}"/>
              </a:ext>
            </a:extLst>
          </p:cNvPr>
          <p:cNvSpPr txBox="1"/>
          <p:nvPr/>
        </p:nvSpPr>
        <p:spPr>
          <a:xfrm>
            <a:off x="406574" y="4293890"/>
            <a:ext cx="3498575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Research Guide:</a:t>
            </a:r>
            <a:endParaRPr lang="en-IN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Bidyut</a:t>
            </a:r>
            <a:r>
              <a:rPr lang="en-IN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Kumar </a:t>
            </a:r>
            <a:r>
              <a:rPr lang="en-IN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Patra</a:t>
            </a:r>
            <a:endParaRPr lang="en-IN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xmlns="" id="{FB9CB6FD-DE3E-4100-8367-0876729B4165}"/>
              </a:ext>
            </a:extLst>
          </p:cNvPr>
          <p:cNvSpPr txBox="1"/>
          <p:nvPr/>
        </p:nvSpPr>
        <p:spPr>
          <a:xfrm>
            <a:off x="8183438" y="4149874"/>
            <a:ext cx="3498575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Presented By: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400" dirty="0"/>
              <a:t>Dibyam Kumar </a:t>
            </a:r>
            <a:r>
              <a:rPr lang="en-IN" sz="2400" dirty="0" smtClean="0"/>
              <a:t>Agrawal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50590" y="6094090"/>
            <a:ext cx="11082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Special Thanks </a:t>
            </a:r>
            <a:r>
              <a:rPr lang="en-US" sz="2400" dirty="0" smtClean="0">
                <a:solidFill>
                  <a:srgbClr val="0070C0"/>
                </a:solidFill>
              </a:rPr>
              <a:t>t</a:t>
            </a:r>
            <a:r>
              <a:rPr lang="en-US" sz="2400" dirty="0" smtClean="0">
                <a:solidFill>
                  <a:srgbClr val="0070C0"/>
                </a:solidFill>
              </a:rPr>
              <a:t>o</a:t>
            </a:r>
          </a:p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IDAL Team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D:\Final Year Project\summer\ppt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7795" y="1989634"/>
            <a:ext cx="1275483" cy="127548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Based CF</a:t>
            </a:r>
            <a:endParaRPr lang="en-IN" dirty="0"/>
          </a:p>
        </p:txBody>
      </p:sp>
      <p:sp>
        <p:nvSpPr>
          <p:cNvPr id="5" name="Rectangle: Rounded Corners 5"/>
          <p:cNvSpPr/>
          <p:nvPr/>
        </p:nvSpPr>
        <p:spPr>
          <a:xfrm>
            <a:off x="2494806" y="1773610"/>
            <a:ext cx="7272808" cy="42484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Model Based CF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4"/>
          <p:cNvSpPr/>
          <p:nvPr/>
        </p:nvSpPr>
        <p:spPr>
          <a:xfrm>
            <a:off x="2926854" y="2277666"/>
            <a:ext cx="1250014" cy="110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SVD</a:t>
            </a:r>
            <a:endParaRPr lang="en-US" dirty="0"/>
          </a:p>
        </p:txBody>
      </p:sp>
      <p:sp>
        <p:nvSpPr>
          <p:cNvPr id="7" name="Rectangle: Rounded Corners 4"/>
          <p:cNvSpPr/>
          <p:nvPr/>
        </p:nvSpPr>
        <p:spPr>
          <a:xfrm>
            <a:off x="4390642" y="2277666"/>
            <a:ext cx="1704564" cy="110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Bayesian</a:t>
            </a:r>
            <a:endParaRPr lang="en-US" dirty="0"/>
          </a:p>
        </p:txBody>
      </p:sp>
      <p:sp>
        <p:nvSpPr>
          <p:cNvPr id="8" name="Rectangle: Rounded Corners 4"/>
          <p:cNvSpPr/>
          <p:nvPr/>
        </p:nvSpPr>
        <p:spPr>
          <a:xfrm>
            <a:off x="6311230" y="2277666"/>
            <a:ext cx="1250014" cy="110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NN</a:t>
            </a:r>
            <a:endParaRPr lang="en-US" dirty="0"/>
          </a:p>
        </p:txBody>
      </p:sp>
      <p:sp>
        <p:nvSpPr>
          <p:cNvPr id="9" name="Rectangle: Rounded Corners 4"/>
          <p:cNvSpPr/>
          <p:nvPr/>
        </p:nvSpPr>
        <p:spPr>
          <a:xfrm>
            <a:off x="7858277" y="2277666"/>
            <a:ext cx="1477289" cy="110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Fuzzy system</a:t>
            </a:r>
            <a:endParaRPr lang="en-US" dirty="0"/>
          </a:p>
        </p:txBody>
      </p:sp>
      <p:sp>
        <p:nvSpPr>
          <p:cNvPr id="10" name="Rectangle: Rounded Corners 4"/>
          <p:cNvSpPr/>
          <p:nvPr/>
        </p:nvSpPr>
        <p:spPr>
          <a:xfrm>
            <a:off x="2854846" y="3789834"/>
            <a:ext cx="2045477" cy="110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Genetic </a:t>
            </a:r>
            <a:r>
              <a:rPr lang="en-US" dirty="0" smtClean="0"/>
              <a:t>A</a:t>
            </a:r>
            <a:r>
              <a:rPr lang="en-US" dirty="0" smtClean="0"/>
              <a:t>lgorithm</a:t>
            </a:r>
            <a:endParaRPr lang="en-US" dirty="0"/>
          </a:p>
        </p:txBody>
      </p:sp>
      <p:sp>
        <p:nvSpPr>
          <p:cNvPr id="11" name="Rectangle: Rounded Corners 4"/>
          <p:cNvSpPr/>
          <p:nvPr/>
        </p:nvSpPr>
        <p:spPr>
          <a:xfrm>
            <a:off x="5188355" y="3811170"/>
            <a:ext cx="1590927" cy="110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Latent Feature</a:t>
            </a:r>
            <a:endParaRPr lang="en-US" dirty="0"/>
          </a:p>
        </p:txBody>
      </p:sp>
      <p:sp>
        <p:nvSpPr>
          <p:cNvPr id="12" name="Rectangle: Rounded Corners 4"/>
          <p:cNvSpPr/>
          <p:nvPr/>
        </p:nvSpPr>
        <p:spPr>
          <a:xfrm>
            <a:off x="7060563" y="3811170"/>
            <a:ext cx="2272753" cy="110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Matrix Factorization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Based CF - SVD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Based CF – Matrix Factorization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Collaborative Filtering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Drawbacks</a:t>
            </a:r>
          </a:p>
          <a:p>
            <a:r>
              <a:rPr lang="en-IN" dirty="0" smtClean="0"/>
              <a:t>Cold Start Problem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Demographic Filtering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Hybrid Filtering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Prediction</a:t>
            </a:r>
            <a:r>
              <a:rPr lang="en-IN" dirty="0" smtClean="0"/>
              <a:t> Evaluation</a:t>
            </a:r>
          </a:p>
          <a:p>
            <a:pPr lvl="1"/>
            <a:r>
              <a:rPr lang="en-IN" dirty="0" smtClean="0"/>
              <a:t>Metric - MAE, RMSE, Coverage</a:t>
            </a:r>
          </a:p>
          <a:p>
            <a:r>
              <a:rPr lang="en-IN" dirty="0" smtClean="0"/>
              <a:t>Evaluation of </a:t>
            </a:r>
            <a:r>
              <a:rPr lang="en-IN" b="1" dirty="0" smtClean="0"/>
              <a:t>set</a:t>
            </a:r>
            <a:r>
              <a:rPr lang="en-IN" dirty="0" smtClean="0"/>
              <a:t> of recommended items</a:t>
            </a:r>
          </a:p>
          <a:p>
            <a:pPr lvl="1"/>
            <a:r>
              <a:rPr lang="en-IN" dirty="0" smtClean="0"/>
              <a:t>Metric – Precision, Recall, F1</a:t>
            </a:r>
          </a:p>
          <a:p>
            <a:r>
              <a:rPr lang="en-IN" dirty="0" smtClean="0"/>
              <a:t>Evaluation of </a:t>
            </a:r>
            <a:r>
              <a:rPr lang="en-IN" b="1" dirty="0" smtClean="0"/>
              <a:t>ranked</a:t>
            </a:r>
            <a:r>
              <a:rPr lang="en-IN" dirty="0" smtClean="0"/>
              <a:t> recommended items</a:t>
            </a:r>
          </a:p>
          <a:p>
            <a:pPr lvl="1"/>
            <a:r>
              <a:rPr lang="en-IN" dirty="0" smtClean="0"/>
              <a:t>Metric – Half life, discounted cumulative gain</a:t>
            </a:r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543478" y="1125538"/>
            <a:ext cx="2889236" cy="3117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Desired Properties</a:t>
            </a:r>
          </a:p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Accuracy</a:t>
            </a:r>
          </a:p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Novelty</a:t>
            </a:r>
          </a:p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Diversity</a:t>
            </a:r>
          </a:p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Stability</a:t>
            </a:r>
          </a:p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800" dirty="0" smtClean="0">
                <a:solidFill>
                  <a:schemeClr val="tx1"/>
                </a:solidFill>
              </a:rPr>
              <a:t>Reliability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 formulas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ADD PICS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Streaming 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Topics to cover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Group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Graph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Implicit Feedback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Data </a:t>
            </a:r>
            <a:r>
              <a:rPr lang="en-IN" dirty="0" err="1" smtClean="0">
                <a:solidFill>
                  <a:srgbClr val="FF0000"/>
                </a:solidFill>
              </a:rPr>
              <a:t>Sparsity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Cold Start Problem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Scalability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Normalization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Bias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03318" y="1701602"/>
            <a:ext cx="26442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TO DO-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Evaluation reading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Group by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Diagram taxonomy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495" y="117426"/>
            <a:ext cx="10514231" cy="1325870"/>
          </a:xfrm>
        </p:spPr>
        <p:txBody>
          <a:bodyPr/>
          <a:lstStyle/>
          <a:p>
            <a:r>
              <a:rPr lang="en-IN" b="1" dirty="0" smtClean="0"/>
              <a:t>Why?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Enhance user experience</a:t>
            </a:r>
          </a:p>
          <a:p>
            <a:r>
              <a:rPr lang="en-IN" dirty="0" smtClean="0"/>
              <a:t>Helps to understand the customers better</a:t>
            </a:r>
          </a:p>
          <a:p>
            <a:r>
              <a:rPr lang="en-IN" dirty="0" smtClean="0"/>
              <a:t>Increase sale</a:t>
            </a:r>
          </a:p>
          <a:p>
            <a:r>
              <a:rPr lang="en-IN" dirty="0" smtClean="0"/>
              <a:t>Saves time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&amp; 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244" y="2493690"/>
            <a:ext cx="12171284" cy="910132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en-IN" sz="5200" dirty="0">
                <a:solidFill>
                  <a:schemeClr val="bg1"/>
                </a:solidFill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Recommender System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486694" y="220565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4439022" y="220565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8039422" y="220565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0631710" y="220565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1990750" y="2457686"/>
            <a:ext cx="24482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>
            <a:off x="4943078" y="2457686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7" idx="2"/>
          </p:cNvCxnSpPr>
          <p:nvPr/>
        </p:nvCxnSpPr>
        <p:spPr>
          <a:xfrm>
            <a:off x="8543478" y="2457686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42204" y="1629594"/>
            <a:ext cx="620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Raw</a:t>
            </a:r>
          </a:p>
          <a:p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7895406" y="170160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</a:t>
            </a:r>
            <a:r>
              <a:rPr lang="en-IN" dirty="0" smtClean="0"/>
              <a:t>odel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4150990" y="1557586"/>
            <a:ext cx="11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Processed</a:t>
            </a:r>
          </a:p>
          <a:p>
            <a:pPr algn="ctr"/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0487694" y="1701602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2566191" y="2124358"/>
            <a:ext cx="115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Input data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5879182" y="2133650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Training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9056589" y="2133650"/>
            <a:ext cx="115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Evaluation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1918742" y="3429794"/>
            <a:ext cx="2397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Rating matrix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Item details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User demographic info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75126" y="3429794"/>
            <a:ext cx="2450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Content Based Filtering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Collaborative Filtering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Demographic Filtering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Hybrid Filtering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70833" y="3429794"/>
            <a:ext cx="1488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rgbClr val="FF0000"/>
                </a:solidFill>
              </a:rPr>
              <a:t>WRITE TYPES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Final Year Project\summer\ppt\RS_bas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0910" y="117426"/>
            <a:ext cx="5112568" cy="65600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 Based Filtering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</a:p>
          <a:p>
            <a:r>
              <a:rPr lang="en-IN" dirty="0" smtClean="0"/>
              <a:t>Item details are used to find similarity between items.</a:t>
            </a:r>
            <a:endParaRPr lang="en-IN" dirty="0" smtClean="0"/>
          </a:p>
          <a:p>
            <a:endParaRPr lang="en-IN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DRAWBACKS</a:t>
            </a:r>
          </a:p>
          <a:p>
            <a:r>
              <a:rPr lang="en-IN" dirty="0" smtClean="0"/>
              <a:t>Over Specification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2782838" y="4365898"/>
            <a:ext cx="6480720" cy="15841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b="1" dirty="0" smtClean="0">
                <a:solidFill>
                  <a:schemeClr val="bg1"/>
                </a:solidFill>
              </a:rPr>
              <a:t>Memory Based CF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Collaborative </a:t>
            </a:r>
            <a:r>
              <a:rPr lang="en-IN" dirty="0" smtClean="0"/>
              <a:t>Filtering (CF)</a:t>
            </a:r>
            <a:endParaRPr lang="en-IN" dirty="0"/>
          </a:p>
        </p:txBody>
      </p:sp>
      <p:sp>
        <p:nvSpPr>
          <p:cNvPr id="6" name="Rectangle: Rounded Corners 3"/>
          <p:cNvSpPr/>
          <p:nvPr/>
        </p:nvSpPr>
        <p:spPr>
          <a:xfrm>
            <a:off x="478582" y="3861842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Rating Matrix</a:t>
            </a:r>
            <a:endParaRPr lang="en-US" dirty="0"/>
          </a:p>
        </p:txBody>
      </p:sp>
      <p:sp>
        <p:nvSpPr>
          <p:cNvPr id="7" name="Rectangle: Rounded Corners 4"/>
          <p:cNvSpPr/>
          <p:nvPr/>
        </p:nvSpPr>
        <p:spPr>
          <a:xfrm>
            <a:off x="3358370" y="4653983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Similarity Metric</a:t>
            </a:r>
            <a:endParaRPr lang="en-US" dirty="0"/>
          </a:p>
        </p:txBody>
      </p:sp>
      <p:sp>
        <p:nvSpPr>
          <p:cNvPr id="8" name="Rectangle: Rounded Corners 5"/>
          <p:cNvSpPr/>
          <p:nvPr/>
        </p:nvSpPr>
        <p:spPr>
          <a:xfrm>
            <a:off x="5158570" y="4653930"/>
            <a:ext cx="144042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Aggregation Method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1630710" y="4149874"/>
            <a:ext cx="1727660" cy="79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 flipV="1">
            <a:off x="4510498" y="4941962"/>
            <a:ext cx="648072" cy="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3"/>
          <p:cNvSpPr/>
          <p:nvPr/>
        </p:nvSpPr>
        <p:spPr>
          <a:xfrm>
            <a:off x="10487694" y="3861842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Top N</a:t>
            </a:r>
            <a:endParaRPr lang="en-US" dirty="0"/>
          </a:p>
        </p:txBody>
      </p:sp>
      <p:sp>
        <p:nvSpPr>
          <p:cNvPr id="19" name="Rectangle: Rounded Corners 5"/>
          <p:cNvSpPr/>
          <p:nvPr/>
        </p:nvSpPr>
        <p:spPr>
          <a:xfrm>
            <a:off x="3718942" y="1917626"/>
            <a:ext cx="4608512" cy="19442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Model Based CF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stCxn id="8" idx="3"/>
            <a:endCxn id="42" idx="1"/>
          </p:cNvCxnSpPr>
          <p:nvPr/>
        </p:nvCxnSpPr>
        <p:spPr>
          <a:xfrm>
            <a:off x="6598996" y="4941962"/>
            <a:ext cx="648072" cy="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3"/>
            <a:endCxn id="19" idx="1"/>
          </p:cNvCxnSpPr>
          <p:nvPr/>
        </p:nvCxnSpPr>
        <p:spPr>
          <a:xfrm flipV="1">
            <a:off x="1630710" y="2889734"/>
            <a:ext cx="2088232" cy="126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3"/>
            <a:endCxn id="17" idx="1"/>
          </p:cNvCxnSpPr>
          <p:nvPr/>
        </p:nvCxnSpPr>
        <p:spPr>
          <a:xfrm>
            <a:off x="8327454" y="2889734"/>
            <a:ext cx="2160240" cy="126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5"/>
          <p:cNvSpPr/>
          <p:nvPr/>
        </p:nvSpPr>
        <p:spPr>
          <a:xfrm>
            <a:off x="7247068" y="4653983"/>
            <a:ext cx="144042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KNN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2" idx="3"/>
            <a:endCxn id="17" idx="1"/>
          </p:cNvCxnSpPr>
          <p:nvPr/>
        </p:nvCxnSpPr>
        <p:spPr>
          <a:xfrm flipV="1">
            <a:off x="8687494" y="4149874"/>
            <a:ext cx="1800200" cy="792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4"/>
          <p:cNvSpPr/>
          <p:nvPr/>
        </p:nvSpPr>
        <p:spPr>
          <a:xfrm>
            <a:off x="4006974" y="2061642"/>
            <a:ext cx="79208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SVD</a:t>
            </a:r>
            <a:endParaRPr lang="en-US" dirty="0"/>
          </a:p>
        </p:txBody>
      </p:sp>
      <p:sp>
        <p:nvSpPr>
          <p:cNvPr id="66" name="Rectangle: Rounded Corners 4"/>
          <p:cNvSpPr/>
          <p:nvPr/>
        </p:nvSpPr>
        <p:spPr>
          <a:xfrm>
            <a:off x="4943078" y="2061642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Bayesian</a:t>
            </a:r>
            <a:endParaRPr lang="en-US" dirty="0"/>
          </a:p>
        </p:txBody>
      </p:sp>
      <p:sp>
        <p:nvSpPr>
          <p:cNvPr id="67" name="Rectangle: Rounded Corners 4"/>
          <p:cNvSpPr/>
          <p:nvPr/>
        </p:nvSpPr>
        <p:spPr>
          <a:xfrm>
            <a:off x="6167214" y="2061642"/>
            <a:ext cx="79208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NN</a:t>
            </a:r>
            <a:endParaRPr lang="en-US" dirty="0"/>
          </a:p>
        </p:txBody>
      </p:sp>
      <p:sp>
        <p:nvSpPr>
          <p:cNvPr id="68" name="Rectangle: Rounded Corners 4"/>
          <p:cNvSpPr/>
          <p:nvPr/>
        </p:nvSpPr>
        <p:spPr>
          <a:xfrm>
            <a:off x="7103318" y="2061642"/>
            <a:ext cx="93610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Fuzzy system</a:t>
            </a:r>
            <a:endParaRPr lang="en-US" dirty="0"/>
          </a:p>
        </p:txBody>
      </p:sp>
      <p:sp>
        <p:nvSpPr>
          <p:cNvPr id="69" name="Rectangle: Rounded Corners 4"/>
          <p:cNvSpPr/>
          <p:nvPr/>
        </p:nvSpPr>
        <p:spPr>
          <a:xfrm>
            <a:off x="3934966" y="2709714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Genetic </a:t>
            </a:r>
            <a:r>
              <a:rPr lang="en-US" dirty="0" smtClean="0"/>
              <a:t>A</a:t>
            </a:r>
            <a:r>
              <a:rPr lang="en-US" dirty="0" smtClean="0"/>
              <a:t>lgorithm</a:t>
            </a:r>
            <a:endParaRPr lang="en-US" dirty="0"/>
          </a:p>
        </p:txBody>
      </p:sp>
      <p:sp>
        <p:nvSpPr>
          <p:cNvPr id="70" name="Rectangle: Rounded Corners 4"/>
          <p:cNvSpPr/>
          <p:nvPr/>
        </p:nvSpPr>
        <p:spPr>
          <a:xfrm>
            <a:off x="5447134" y="2709714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Latent Feature</a:t>
            </a:r>
            <a:endParaRPr lang="en-US" dirty="0"/>
          </a:p>
        </p:txBody>
      </p:sp>
      <p:sp>
        <p:nvSpPr>
          <p:cNvPr id="73" name="Rectangle: Rounded Corners 4"/>
          <p:cNvSpPr/>
          <p:nvPr/>
        </p:nvSpPr>
        <p:spPr>
          <a:xfrm>
            <a:off x="6599262" y="2709714"/>
            <a:ext cx="144016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Matrix Factorization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Based CF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User Based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Details</a:t>
            </a:r>
          </a:p>
          <a:p>
            <a:r>
              <a:rPr lang="en-IN" dirty="0" smtClean="0"/>
              <a:t>Item Based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Details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Based CF - </a:t>
            </a:r>
            <a:r>
              <a:rPr lang="en-IN" dirty="0" smtClean="0"/>
              <a:t>Similarity </a:t>
            </a:r>
            <a:r>
              <a:rPr lang="en-IN" dirty="0" smtClean="0"/>
              <a:t>Metric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Based CF – Aggregation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6218</TotalTime>
  <Words>258</Words>
  <Application>Microsoft Office PowerPoint</Application>
  <PresentationFormat>Custom</PresentationFormat>
  <Paragraphs>137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Recommender System  Basics</vt:lpstr>
      <vt:lpstr>Why?</vt:lpstr>
      <vt:lpstr>Recommender System</vt:lpstr>
      <vt:lpstr>Slide 4</vt:lpstr>
      <vt:lpstr>Content Based Filtering</vt:lpstr>
      <vt:lpstr>Collaborative Filtering (CF)</vt:lpstr>
      <vt:lpstr>Memory Based CF</vt:lpstr>
      <vt:lpstr>Memory Based CF - Similarity Metric</vt:lpstr>
      <vt:lpstr>Memory Based CF – Aggregation Method</vt:lpstr>
      <vt:lpstr>Model Based CF</vt:lpstr>
      <vt:lpstr>Model Based CF - SVD</vt:lpstr>
      <vt:lpstr>Model Based CF – Matrix Factorization</vt:lpstr>
      <vt:lpstr>Collaborative Filtering</vt:lpstr>
      <vt:lpstr>Demographic Filtering</vt:lpstr>
      <vt:lpstr>Hybrid Filtering</vt:lpstr>
      <vt:lpstr>Evaluation</vt:lpstr>
      <vt:lpstr>Evaluation formulas</vt:lpstr>
      <vt:lpstr>Streaming RS</vt:lpstr>
      <vt:lpstr>Topics to cover</vt:lpstr>
      <vt:lpstr>Future &amp; Challenges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dibyam agrawal</dc:creator>
  <cp:lastModifiedBy>dibyam agrawal</cp:lastModifiedBy>
  <cp:revision>134</cp:revision>
  <dcterms:created xsi:type="dcterms:W3CDTF">2017-06-24T12:30:54Z</dcterms:created>
  <dcterms:modified xsi:type="dcterms:W3CDTF">2018-07-10T14:27:02Z</dcterms:modified>
</cp:coreProperties>
</file>