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56" r:id="rId2"/>
    <p:sldId id="264" r:id="rId3"/>
    <p:sldId id="268" r:id="rId4"/>
    <p:sldId id="269" r:id="rId5"/>
    <p:sldId id="271" r:id="rId6"/>
    <p:sldId id="270" r:id="rId7"/>
    <p:sldId id="272" r:id="rId8"/>
    <p:sldId id="274" r:id="rId9"/>
    <p:sldId id="275" r:id="rId10"/>
    <p:sldId id="276" r:id="rId11"/>
    <p:sldId id="277" r:id="rId12"/>
    <p:sldId id="279" r:id="rId13"/>
    <p:sldId id="281" r:id="rId14"/>
    <p:sldId id="278" r:id="rId15"/>
    <p:sldId id="280" r:id="rId16"/>
    <p:sldId id="267" r:id="rId17"/>
  </p:sldIdLst>
  <p:sldSz cx="12190413" cy="685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C2D91"/>
    <a:srgbClr val="0078D7"/>
    <a:srgbClr val="00188F"/>
    <a:srgbClr val="7030A0"/>
    <a:srgbClr val="5A278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F22E-C064-4A87-A198-5E21F5AEB22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B7A2D-28CA-44F0-8FB8-6065445E6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02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078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02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94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68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2" y="1710134"/>
            <a:ext cx="10514231" cy="285339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2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7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23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92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90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496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3" indent="0">
              <a:buNone/>
              <a:defRPr sz="2000"/>
            </a:lvl4pPr>
            <a:lvl5pPr marL="1828617" indent="0">
              <a:buNone/>
              <a:defRPr sz="2000"/>
            </a:lvl5pPr>
            <a:lvl6pPr marL="2285771" indent="0">
              <a:buNone/>
              <a:defRPr sz="2000"/>
            </a:lvl6pPr>
            <a:lvl7pPr marL="2742926" indent="0">
              <a:buNone/>
              <a:defRPr sz="2000"/>
            </a:lvl7pPr>
            <a:lvl8pPr marL="3200080" indent="0">
              <a:buNone/>
              <a:defRPr sz="2000"/>
            </a:lvl8pPr>
            <a:lvl9pPr marL="365723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154" indent="0">
              <a:buNone/>
              <a:defRPr sz="1400"/>
            </a:lvl2pPr>
            <a:lvl3pPr marL="914309" indent="0">
              <a:buNone/>
              <a:defRPr sz="1200"/>
            </a:lvl3pPr>
            <a:lvl4pPr marL="1371463" indent="0">
              <a:buNone/>
              <a:defRPr sz="1000"/>
            </a:lvl4pPr>
            <a:lvl5pPr marL="1828617" indent="0">
              <a:buNone/>
              <a:defRPr sz="1000"/>
            </a:lvl5pPr>
            <a:lvl6pPr marL="2285771" indent="0">
              <a:buNone/>
              <a:defRPr sz="1000"/>
            </a:lvl6pPr>
            <a:lvl7pPr marL="2742926" indent="0">
              <a:buNone/>
              <a:defRPr sz="1000"/>
            </a:lvl7pPr>
            <a:lvl8pPr marL="3200080" indent="0">
              <a:buNone/>
              <a:defRPr sz="1000"/>
            </a:lvl8pPr>
            <a:lvl9pPr marL="3657234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321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091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EDBB-A164-443D-B082-2D2A5F806ADF}" type="datetimeFigureOut">
              <a:rPr lang="en-US" smtClean="0"/>
              <a:pPr/>
              <a:t>7/9/2018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2A66-12EC-48F6-8A18-441AFCD9D04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184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405458"/>
            <a:ext cx="9142810" cy="1380041"/>
          </a:xfrm>
        </p:spPr>
        <p:txBody>
          <a:bodyPr>
            <a:normAutofit/>
          </a:bodyPr>
          <a:lstStyle/>
          <a:p>
            <a:r>
              <a:rPr lang="en-IN" dirty="0" smtClean="0"/>
              <a:t>Recommender System </a:t>
            </a:r>
            <a:r>
              <a:rPr lang="en-IN" dirty="0"/>
              <a:t/>
            </a:r>
            <a:br>
              <a:rPr lang="en-IN" dirty="0"/>
            </a:br>
            <a:r>
              <a:rPr lang="en-IN" sz="3300" dirty="0" smtClean="0"/>
              <a:t>Basics</a:t>
            </a:r>
            <a:endParaRPr lang="en-I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xmlns="" id="{2CD9379E-6C88-4BD0-9556-FD85D5748CEE}"/>
              </a:ext>
            </a:extLst>
          </p:cNvPr>
          <p:cNvSpPr txBox="1"/>
          <p:nvPr/>
        </p:nvSpPr>
        <p:spPr>
          <a:xfrm>
            <a:off x="406574" y="4293890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Research Guide:</a:t>
            </a:r>
            <a:endParaRPr lang="en-IN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Bidyut</a:t>
            </a:r>
            <a:r>
              <a:rPr lang="en-IN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Kumar </a:t>
            </a:r>
            <a:r>
              <a:rPr lang="en-IN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Patra</a:t>
            </a:r>
            <a:endParaRPr lang="en-IN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xmlns="" id="{FB9CB6FD-DE3E-4100-8367-0876729B4165}"/>
              </a:ext>
            </a:extLst>
          </p:cNvPr>
          <p:cNvSpPr txBox="1"/>
          <p:nvPr/>
        </p:nvSpPr>
        <p:spPr>
          <a:xfrm>
            <a:off x="8183438" y="4149874"/>
            <a:ext cx="3498575" cy="9818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Presented By: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IN" sz="2400" dirty="0"/>
              <a:t>Dibyam Kumar </a:t>
            </a:r>
            <a:r>
              <a:rPr lang="en-IN" sz="2400" dirty="0" smtClean="0"/>
              <a:t>Agrawal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590" y="6094090"/>
            <a:ext cx="11082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Special Thanks </a:t>
            </a:r>
            <a:r>
              <a:rPr lang="en-US" sz="2400" dirty="0" smtClean="0">
                <a:solidFill>
                  <a:srgbClr val="0070C0"/>
                </a:solidFill>
              </a:rPr>
              <a:t>t</a:t>
            </a:r>
            <a:r>
              <a:rPr lang="en-US" sz="2400" dirty="0" smtClean="0">
                <a:solidFill>
                  <a:srgbClr val="0070C0"/>
                </a:solidFill>
              </a:rPr>
              <a:t>o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IDAL Team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D:\Final Year Project\summer\ppt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795" y="1989634"/>
            <a:ext cx="1275483" cy="127548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Demographic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Hybrid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</a:t>
            </a:r>
          </a:p>
          <a:p>
            <a:r>
              <a:rPr lang="en-IN" dirty="0" smtClean="0"/>
              <a:t>Novelty</a:t>
            </a:r>
          </a:p>
          <a:p>
            <a:r>
              <a:rPr lang="en-IN" dirty="0" err="1" smtClean="0"/>
              <a:t>Dispersity</a:t>
            </a:r>
            <a:endParaRPr lang="en-IN" dirty="0" smtClean="0"/>
          </a:p>
          <a:p>
            <a:r>
              <a:rPr lang="en-IN" dirty="0" smtClean="0"/>
              <a:t>Stability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Streaming 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Topics to cover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Group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Graph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Implicit Feedback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Data </a:t>
            </a:r>
            <a:r>
              <a:rPr lang="en-IN" dirty="0" err="1" smtClean="0">
                <a:solidFill>
                  <a:srgbClr val="FF0000"/>
                </a:solidFill>
              </a:rPr>
              <a:t>Sparsity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Cold Start Problem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Scalability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Normalization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bias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&amp;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44" y="2493690"/>
            <a:ext cx="12171284" cy="910132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en-IN" sz="52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95" y="117426"/>
            <a:ext cx="10514231" cy="1325870"/>
          </a:xfrm>
        </p:spPr>
        <p:txBody>
          <a:bodyPr/>
          <a:lstStyle/>
          <a:p>
            <a:r>
              <a:rPr lang="en-IN" b="1" dirty="0" smtClean="0"/>
              <a:t>Why?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Enhance user experience</a:t>
            </a:r>
          </a:p>
          <a:p>
            <a:r>
              <a:rPr lang="en-IN" dirty="0" smtClean="0"/>
              <a:t>Helps to understand the customers better</a:t>
            </a:r>
          </a:p>
          <a:p>
            <a:r>
              <a:rPr lang="en-IN" dirty="0" smtClean="0"/>
              <a:t>Increase sale</a:t>
            </a:r>
          </a:p>
          <a:p>
            <a:r>
              <a:rPr lang="en-IN" dirty="0" smtClean="0"/>
              <a:t>Saves time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Recommender System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486694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44390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039422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0631710" y="2205658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990750" y="2457686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4943078" y="2457686"/>
            <a:ext cx="30963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7" idx="2"/>
          </p:cNvCxnSpPr>
          <p:nvPr/>
        </p:nvCxnSpPr>
        <p:spPr>
          <a:xfrm>
            <a:off x="8543478" y="245768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2204" y="1629594"/>
            <a:ext cx="620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Raw</a:t>
            </a:r>
          </a:p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895406" y="17016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</a:t>
            </a:r>
            <a:r>
              <a:rPr lang="en-IN" dirty="0" smtClean="0"/>
              <a:t>odel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150990" y="1557586"/>
            <a:ext cx="11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Processed</a:t>
            </a:r>
          </a:p>
          <a:p>
            <a:pPr algn="ctr"/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487694" y="1701602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2566191" y="2124358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879182" y="213365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056589" y="2133650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918742" y="3429794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Rating matrix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Item details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User demographic info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75126" y="3429794"/>
            <a:ext cx="245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Content Based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Collaborative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Demographic Filtering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Hybrid Filtering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0833" y="3429794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WRITE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 Based Filtering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DRAWBACKS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2926854" y="3933850"/>
            <a:ext cx="648072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b="1" dirty="0" smtClean="0">
                <a:solidFill>
                  <a:schemeClr val="bg1"/>
                </a:solidFill>
              </a:rPr>
              <a:t>Memory Based CF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Collaborative </a:t>
            </a:r>
            <a:r>
              <a:rPr lang="en-IN" dirty="0" smtClean="0"/>
              <a:t>Filtering (CF)</a:t>
            </a:r>
            <a:endParaRPr lang="en-IN" dirty="0"/>
          </a:p>
        </p:txBody>
      </p:sp>
      <p:sp>
        <p:nvSpPr>
          <p:cNvPr id="6" name="Rectangle: Rounded Corners 3"/>
          <p:cNvSpPr/>
          <p:nvPr/>
        </p:nvSpPr>
        <p:spPr>
          <a:xfrm>
            <a:off x="622598" y="3429794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Rating Matrix</a:t>
            </a:r>
            <a:endParaRPr lang="en-US" dirty="0"/>
          </a:p>
        </p:txBody>
      </p:sp>
      <p:sp>
        <p:nvSpPr>
          <p:cNvPr id="7" name="Rectangle: Rounded Corners 4"/>
          <p:cNvSpPr/>
          <p:nvPr/>
        </p:nvSpPr>
        <p:spPr>
          <a:xfrm>
            <a:off x="3502386" y="4221935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Similarity Metric</a:t>
            </a:r>
            <a:endParaRPr lang="en-US" dirty="0"/>
          </a:p>
        </p:txBody>
      </p:sp>
      <p:sp>
        <p:nvSpPr>
          <p:cNvPr id="8" name="Rectangle: Rounded Corners 5"/>
          <p:cNvSpPr/>
          <p:nvPr/>
        </p:nvSpPr>
        <p:spPr>
          <a:xfrm>
            <a:off x="5302586" y="4221882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Aggregation Method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1774726" y="3717826"/>
            <a:ext cx="1727660" cy="79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654514" y="4509914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3"/>
          <p:cNvSpPr/>
          <p:nvPr/>
        </p:nvSpPr>
        <p:spPr>
          <a:xfrm>
            <a:off x="10631710" y="3429794"/>
            <a:ext cx="115212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Top N</a:t>
            </a:r>
            <a:endParaRPr lang="en-US" dirty="0"/>
          </a:p>
        </p:txBody>
      </p:sp>
      <p:sp>
        <p:nvSpPr>
          <p:cNvPr id="19" name="Rectangle: Rounded Corners 5"/>
          <p:cNvSpPr/>
          <p:nvPr/>
        </p:nvSpPr>
        <p:spPr>
          <a:xfrm>
            <a:off x="3862958" y="1989634"/>
            <a:ext cx="4608512" cy="144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 Based CF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stCxn id="8" idx="3"/>
            <a:endCxn id="42" idx="1"/>
          </p:cNvCxnSpPr>
          <p:nvPr/>
        </p:nvCxnSpPr>
        <p:spPr>
          <a:xfrm>
            <a:off x="6743012" y="4509914"/>
            <a:ext cx="648072" cy="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9" idx="1"/>
          </p:cNvCxnSpPr>
          <p:nvPr/>
        </p:nvCxnSpPr>
        <p:spPr>
          <a:xfrm flipV="1">
            <a:off x="1774726" y="2709714"/>
            <a:ext cx="2088232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3"/>
            <a:endCxn id="17" idx="1"/>
          </p:cNvCxnSpPr>
          <p:nvPr/>
        </p:nvCxnSpPr>
        <p:spPr>
          <a:xfrm>
            <a:off x="8471470" y="2709714"/>
            <a:ext cx="21602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5"/>
          <p:cNvSpPr/>
          <p:nvPr/>
        </p:nvSpPr>
        <p:spPr>
          <a:xfrm>
            <a:off x="7391084" y="4221935"/>
            <a:ext cx="144042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KNN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2" idx="3"/>
            <a:endCxn id="17" idx="1"/>
          </p:cNvCxnSpPr>
          <p:nvPr/>
        </p:nvCxnSpPr>
        <p:spPr>
          <a:xfrm flipV="1">
            <a:off x="8831510" y="3717826"/>
            <a:ext cx="1800200" cy="7921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4"/>
          <p:cNvSpPr/>
          <p:nvPr/>
        </p:nvSpPr>
        <p:spPr>
          <a:xfrm>
            <a:off x="5735166" y="2277666"/>
            <a:ext cx="79208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SVD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</a:p>
          <a:p>
            <a:r>
              <a:rPr lang="en-IN" dirty="0" smtClean="0"/>
              <a:t>Item Based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- </a:t>
            </a:r>
            <a:r>
              <a:rPr lang="en-IN" dirty="0" smtClean="0"/>
              <a:t>Similarity </a:t>
            </a:r>
            <a:r>
              <a:rPr lang="en-IN" dirty="0" smtClean="0"/>
              <a:t>Metric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 Based CF – Aggregation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Based CF - SVD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Details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4341</TotalTime>
  <Words>156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Recommender System  Basics</vt:lpstr>
      <vt:lpstr>Why?</vt:lpstr>
      <vt:lpstr>Recommender System</vt:lpstr>
      <vt:lpstr>Content Based Filtering</vt:lpstr>
      <vt:lpstr>Collaborative Filtering (CF)</vt:lpstr>
      <vt:lpstr>Memory Based CF</vt:lpstr>
      <vt:lpstr>Memory Based CF - Similarity Metric</vt:lpstr>
      <vt:lpstr>Memory Based CF – Aggregation Method</vt:lpstr>
      <vt:lpstr>Model Based CF - SVD</vt:lpstr>
      <vt:lpstr>Demographic Filtering</vt:lpstr>
      <vt:lpstr>Hybrid Filtering</vt:lpstr>
      <vt:lpstr>Evaluation</vt:lpstr>
      <vt:lpstr>Streaming RS</vt:lpstr>
      <vt:lpstr>Topics to cover</vt:lpstr>
      <vt:lpstr>Future &amp; Challenges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dibyam agrawal</dc:creator>
  <cp:lastModifiedBy>dibyam agrawal</cp:lastModifiedBy>
  <cp:revision>132</cp:revision>
  <dcterms:created xsi:type="dcterms:W3CDTF">2017-06-24T12:30:54Z</dcterms:created>
  <dcterms:modified xsi:type="dcterms:W3CDTF">2018-07-09T07:09:56Z</dcterms:modified>
</cp:coreProperties>
</file>