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7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2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4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ferris wheel&#10;&#10;Description automatically generated with medium confidence">
            <a:extLst>
              <a:ext uri="{FF2B5EF4-FFF2-40B4-BE49-F238E27FC236}">
                <a16:creationId xmlns:a16="http://schemas.microsoft.com/office/drawing/2014/main" id="{386B2DAB-2D68-60A0-A364-4F547DE3B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35DBF-51E6-071A-847B-EC5FD3A87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127674" cy="38935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EE29103-7EAD-4144-AEB1-9015FB7BF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5024722" cy="1211818"/>
          </a:xfrm>
        </p:spPr>
        <p:txBody>
          <a:bodyPr anchor="b">
            <a:no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Group members and marks-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Uday Teja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Bandaru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(utb220000)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Dibyanshi Singh (dxs210139)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100/100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3/20/2023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86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9C65-185A-AB9A-46A8-5F659DEA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816" y="952499"/>
            <a:ext cx="5555815" cy="1623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458.sjeng</a:t>
            </a:r>
          </a:p>
        </p:txBody>
      </p:sp>
      <p:sp>
        <p:nvSpPr>
          <p:cNvPr id="5127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5129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940" y="952500"/>
            <a:ext cx="4811520" cy="1623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Lowest CPI value-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1.476798356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64kb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64kb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1mb 4 4 16 128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3BD4801-86CF-81E3-B0FC-DD72CD6A7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1" b="21157"/>
          <a:stretch/>
        </p:blipFill>
        <p:spPr bwMode="auto">
          <a:xfrm>
            <a:off x="647699" y="2895599"/>
            <a:ext cx="10900834" cy="31622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131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5133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2220-6F45-3750-1ACF-6C99B166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546" y="894843"/>
            <a:ext cx="3528060" cy="38935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470.lbm</a:t>
            </a:r>
          </a:p>
        </p:txBody>
      </p:sp>
      <p:sp>
        <p:nvSpPr>
          <p:cNvPr id="6151" name="Subtitle 2">
            <a:extLst>
              <a:ext uri="{FF2B5EF4-FFF2-40B4-BE49-F238E27FC236}">
                <a16:creationId xmlns:a16="http://schemas.microsoft.com/office/drawing/2014/main" id="{4B619E2F-7682-403B-9AEB-E32B1087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8571" y="932436"/>
            <a:ext cx="3804418" cy="12061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Lowest CPI value</a:t>
            </a:r>
            <a:r>
              <a:rPr lang="en-US" dirty="0"/>
              <a:t>-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1.425420688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64kb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64kb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1mb 4 4 16 128</a:t>
            </a:r>
          </a:p>
          <a:p>
            <a:endParaRPr lang="en-US" dirty="0"/>
          </a:p>
        </p:txBody>
      </p:sp>
      <p:sp>
        <p:nvSpPr>
          <p:cNvPr id="6153" name="Footer Placeholder 4">
            <a:extLst>
              <a:ext uri="{FF2B5EF4-FFF2-40B4-BE49-F238E27FC236}">
                <a16:creationId xmlns:a16="http://schemas.microsoft.com/office/drawing/2014/main" id="{9F422342-7AC9-4223-85E5-22A9760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DAD9CAF-27AB-D836-4641-7DFEB6EF395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5" r="-1" b="8404"/>
          <a:stretch/>
        </p:blipFill>
        <p:spPr bwMode="auto">
          <a:xfrm>
            <a:off x="792851" y="1550150"/>
            <a:ext cx="7132320" cy="471200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155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6157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BC3A-F714-2355-CDE3-E6794B2BA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0681" y="2659380"/>
            <a:ext cx="6896100" cy="3613363"/>
          </a:xfrm>
        </p:spPr>
        <p:txBody>
          <a:bodyPr>
            <a:normAutofit/>
          </a:bodyPr>
          <a:lstStyle/>
          <a:p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COST FUNCTION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EEF2C15-8523-4418-B9DA-56C7B07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543DA25-50AC-4F06-BA96-9A46D033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DBD65F8D-099C-43F5-B1FF-52EC8198A1EA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590E5FF-A77B-48DC-B553-538394C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8BB-E4AE-2341-D89B-44A03EB6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971676"/>
            <a:ext cx="10995660" cy="4029074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 cache(cost) &gt; L2 cache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in associativity increases the cost due to additional hardware requirements (area overhead)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 block size also increase the cost due to additional computational resources are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7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B1CF-CA75-DC27-F187-6B5FF54B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1" y="1198627"/>
            <a:ext cx="10995659" cy="10778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Assumptions-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90B5-77FD-4353-F976-43DEFA27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2276476"/>
            <a:ext cx="10995660" cy="402907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50 % increase in cost with increase in set associativity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of L2 is half the cost of L1 cache cost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in block size increases the cost by 20%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L1 cache cost X dollars for each 2 kb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9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1753-D074-5985-0D54-91134B02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2" y="1489901"/>
            <a:ext cx="10995659" cy="10778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L1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990F-DF5C-EABF-FB92-B6CB9458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consider cost of the standard increase of 2kb size is x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DL1s=Data L1 cache size      CBS-&gt;cache block size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IL1s=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L1 cache size         DL1</a:t>
            </a:r>
            <a:r>
              <a:rPr lang="fr-F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-&gt;data cache set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associativity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IL1</a:t>
            </a:r>
            <a:r>
              <a:rPr lang="fr-F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=IL1 set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associativity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 Cost =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(1.2)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(CBS)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(X)log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(DL1s)*(1.5)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(log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(DL1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)+ (X)log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(IL1s)*(1.5)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(log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(IL1</a:t>
            </a:r>
            <a:r>
              <a:rPr lang="en-US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factor due to increase in </a:t>
            </a:r>
            <a:r>
              <a:rPr lang="en-US" sz="1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cbs</a:t>
            </a:r>
            <a:r>
              <a:rPr 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Data L1                                                                                                 Instruction L1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 data cache and instruction cache are different, area overhead adds to the cost each time(50%                 every time set associativity doubles)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 cache block size increase the cost increases by 20%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8AC91-073F-ADC2-979B-C46325A4F605}"/>
              </a:ext>
            </a:extLst>
          </p:cNvPr>
          <p:cNvSpPr txBox="1"/>
          <p:nvPr/>
        </p:nvSpPr>
        <p:spPr>
          <a:xfrm>
            <a:off x="8134350" y="3609975"/>
            <a:ext cx="117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Set associativity</a:t>
            </a:r>
          </a:p>
        </p:txBody>
      </p:sp>
    </p:spTree>
    <p:extLst>
      <p:ext uri="{BB962C8B-B14F-4D97-AF65-F5344CB8AC3E}">
        <p14:creationId xmlns:p14="http://schemas.microsoft.com/office/powerpoint/2010/main" val="1247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954D-7B2F-D428-60ED-EA467630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1360551"/>
            <a:ext cx="10995659" cy="10778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L2 cache-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5047-2EBA-187F-27D6-18D259A0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consider cost of the standard increase of 2kb size is x/2(l1 is costly than l2)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L2s=L2 cache size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=L2 set associativity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 Cost =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(1.2)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(CBS)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(X/2)log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(L2s)*(1.5)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(L2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Cost factor due to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increase in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cbs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Cost=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(1.2)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(CBS)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(X)log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(DL1s)*(1.5)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(DL1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)+ (X)log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(IL1s)*(1.5)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(IL1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+(X/2)log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(L2s)*(1.5)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(log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(L2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ost of each configuration is calculated in the data sheet(excel sheet)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3973F-0C57-4F7E-0AC6-F07FBB473A98}"/>
              </a:ext>
            </a:extLst>
          </p:cNvPr>
          <p:cNvSpPr txBox="1"/>
          <p:nvPr/>
        </p:nvSpPr>
        <p:spPr>
          <a:xfrm flipH="1">
            <a:off x="4848225" y="3619500"/>
            <a:ext cx="124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Set associativity increase</a:t>
            </a:r>
          </a:p>
        </p:txBody>
      </p:sp>
    </p:spTree>
    <p:extLst>
      <p:ext uri="{BB962C8B-B14F-4D97-AF65-F5344CB8AC3E}">
        <p14:creationId xmlns:p14="http://schemas.microsoft.com/office/powerpoint/2010/main" val="388265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F763-F290-31AF-A3C0-289AC404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389" y="2798826"/>
            <a:ext cx="10995659" cy="1077849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EVALUATION FUNCTION</a:t>
            </a:r>
          </a:p>
        </p:txBody>
      </p:sp>
    </p:spTree>
    <p:extLst>
      <p:ext uri="{BB962C8B-B14F-4D97-AF65-F5344CB8AC3E}">
        <p14:creationId xmlns:p14="http://schemas.microsoft.com/office/powerpoint/2010/main" val="413109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D338-00D9-3CDA-9E15-2930A183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1312926"/>
            <a:ext cx="10995659" cy="10778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Considering-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6595-2BBD-B79D-DA6D-581216B3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971801"/>
            <a:ext cx="10995660" cy="402907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is also an important parameters that have to considered while design, as best possible configuration may not be best affordable.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the cpi, better the performance and thereby the combination of configuration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65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F594-316F-5EA2-4DE1-AD23CD11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414463"/>
            <a:ext cx="10995660" cy="402907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consider Evaluation function,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EF= (1/cost)(1/CPI)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    =(1/cost*cpi)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the value of EF, configuration can be considered optimal for benchmark, because 1/cost is maximum when the cost is minimum, and 1/CPI is maximum when the CPI is minimum, hence we can safely consider the evaluation function for best optimal design with respect to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3209-B410-1943-0806-D0BFCF750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320" y="2374899"/>
            <a:ext cx="6195060" cy="3899719"/>
          </a:xfrm>
        </p:spPr>
        <p:txBody>
          <a:bodyPr>
            <a:normAutofit/>
          </a:bodyPr>
          <a:lstStyle/>
          <a:p>
            <a:r>
              <a:rPr lang="en-US" sz="5400" dirty="0"/>
              <a:t>CPI</a:t>
            </a:r>
            <a:br>
              <a:rPr lang="en-US" sz="5400" dirty="0"/>
            </a:br>
            <a:r>
              <a:rPr lang="en-US" sz="5400" dirty="0"/>
              <a:t>(CYCLES PER              INSTRUCTIONS)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555817-6452-41DC-9E83-8C3F051A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33F33C4-8CF4-4AFB-AC53-1AD220FB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833E665C-A298-4925-81E7-E08F69945BF8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3/20/2023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C86C78C-D589-428D-91A7-F9FE942E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7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C4B7-0E1D-F940-A4F2-93131439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Optimal configurations of each benchmark with respect to cost can be identified from the spreadsheet attached.</a:t>
            </a:r>
            <a:br>
              <a:rPr lang="en-US" sz="2500" dirty="0">
                <a:effectLst/>
              </a:rPr>
            </a:br>
            <a:endParaRPr lang="en-US" sz="2500" dirty="0"/>
          </a:p>
        </p:txBody>
      </p:sp>
      <p:sp>
        <p:nvSpPr>
          <p:cNvPr id="7177" name="Footer Placeholder 62">
            <a:extLst>
              <a:ext uri="{FF2B5EF4-FFF2-40B4-BE49-F238E27FC236}">
                <a16:creationId xmlns:a16="http://schemas.microsoft.com/office/drawing/2014/main" id="{DE8D8403-BF28-4977-BFBD-DB92281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FA80-9860-74CE-D5EC-2B75201C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895600"/>
            <a:ext cx="5547359" cy="3240268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</a:rPr>
              <a:t>1)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401.bzip2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32kB_32kB_32kB_2_2_2_32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Eval_func_value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0.01250515669 </a:t>
            </a:r>
            <a:r>
              <a:rPr lang="en-US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(highest among all configurations)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51E2F93-CE0F-147A-1777-A959B5E4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682" y="1308288"/>
            <a:ext cx="4812827" cy="168448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B0799B9-B522-02CD-BBEB-7DA166DE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570" y="3516944"/>
            <a:ext cx="4802730" cy="25334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79" name="Date Placeholder 61">
            <a:extLst>
              <a:ext uri="{FF2B5EF4-FFF2-40B4-BE49-F238E27FC236}">
                <a16:creationId xmlns:a16="http://schemas.microsoft.com/office/drawing/2014/main" id="{A255022C-1418-40E8-A429-C23EA8C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81A689F6-7E0D-4E05-B474-63F703BEA22E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7181" name="Slide Number Placeholder 63">
            <a:extLst>
              <a:ext uri="{FF2B5EF4-FFF2-40B4-BE49-F238E27FC236}">
                <a16:creationId xmlns:a16="http://schemas.microsoft.com/office/drawing/2014/main" id="{7273DEE7-71EE-442C-8662-9A7489F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0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Footer Placeholder 62">
            <a:extLst>
              <a:ext uri="{FF2B5EF4-FFF2-40B4-BE49-F238E27FC236}">
                <a16:creationId xmlns:a16="http://schemas.microsoft.com/office/drawing/2014/main" id="{DE8D8403-BF28-4977-BFBD-DB92281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89BB-6186-6BF6-10E0-BDE56457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9" y="2104204"/>
            <a:ext cx="5547359" cy="31623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2) 429.mcf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128kB_128kB_1M_2_2_1_64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Eval_func_value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0.00724475654</a:t>
            </a:r>
          </a:p>
          <a:p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914BC84-8F66-5557-B07F-0F01E224D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3" r="-1" b="3377"/>
          <a:stretch/>
        </p:blipFill>
        <p:spPr bwMode="auto">
          <a:xfrm>
            <a:off x="6516061" y="3685354"/>
            <a:ext cx="4812827" cy="239606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AFB2853-3A82-57A8-E304-6466A4405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070"/>
          <a:stretch/>
        </p:blipFill>
        <p:spPr bwMode="auto">
          <a:xfrm>
            <a:off x="6516061" y="880537"/>
            <a:ext cx="4802730" cy="25484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205" name="Date Placeholder 61">
            <a:extLst>
              <a:ext uri="{FF2B5EF4-FFF2-40B4-BE49-F238E27FC236}">
                <a16:creationId xmlns:a16="http://schemas.microsoft.com/office/drawing/2014/main" id="{A255022C-1418-40E8-A429-C23EA8C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81A689F6-7E0D-4E05-B474-63F703BEA22E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8207" name="Slide Number Placeholder 63">
            <a:extLst>
              <a:ext uri="{FF2B5EF4-FFF2-40B4-BE49-F238E27FC236}">
                <a16:creationId xmlns:a16="http://schemas.microsoft.com/office/drawing/2014/main" id="{7273DEE7-71EE-442C-8662-9A7489F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Footer Placeholder 62">
            <a:extLst>
              <a:ext uri="{FF2B5EF4-FFF2-40B4-BE49-F238E27FC236}">
                <a16:creationId xmlns:a16="http://schemas.microsoft.com/office/drawing/2014/main" id="{DE8D8403-BF28-4977-BFBD-DB92281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D686-2059-30BD-3C8B-1FA4EA33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4" y="2133600"/>
            <a:ext cx="6652969" cy="320250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</a:rPr>
              <a:t>3)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456.hmmer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32kB_32kB_32kB_2_2_2_32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Eval_func_value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0.01944569338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77D3C85-6E87-9F3D-95E8-B5F3EC6E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890" y="3338473"/>
            <a:ext cx="3998315" cy="23290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25F456D-6AE0-40F6-F065-3DF8F940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6889" y="1221066"/>
            <a:ext cx="3771189" cy="211740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229" name="Date Placeholder 61">
            <a:extLst>
              <a:ext uri="{FF2B5EF4-FFF2-40B4-BE49-F238E27FC236}">
                <a16:creationId xmlns:a16="http://schemas.microsoft.com/office/drawing/2014/main" id="{A255022C-1418-40E8-A429-C23EA8C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81A689F6-7E0D-4E05-B474-63F703BEA22E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9231" name="Slide Number Placeholder 63">
            <a:extLst>
              <a:ext uri="{FF2B5EF4-FFF2-40B4-BE49-F238E27FC236}">
                <a16:creationId xmlns:a16="http://schemas.microsoft.com/office/drawing/2014/main" id="{7273DEE7-71EE-442C-8662-9A7489F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Footer Placeholder 62">
            <a:extLst>
              <a:ext uri="{FF2B5EF4-FFF2-40B4-BE49-F238E27FC236}">
                <a16:creationId xmlns:a16="http://schemas.microsoft.com/office/drawing/2014/main" id="{DE8D8403-BF28-4977-BFBD-DB92281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E1C-EC93-7325-E2EA-24696EEC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9" y="2294891"/>
            <a:ext cx="6652969" cy="3162298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4) 458.sjeng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32kB_32kB_32kB_2_2_2_64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Eval_func_value</a:t>
            </a:r>
            <a:r>
              <a:rPr lang="en-US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0.008605639679</a:t>
            </a:r>
          </a:p>
          <a:p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D0D0EAB-C4E7-C94A-D060-BF2A3490F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2" b="2"/>
          <a:stretch/>
        </p:blipFill>
        <p:spPr bwMode="auto">
          <a:xfrm>
            <a:off x="8115300" y="950976"/>
            <a:ext cx="3436209" cy="239759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62626435-98D9-E363-7C32-9473C2A86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r="8131" b="4"/>
          <a:stretch/>
        </p:blipFill>
        <p:spPr bwMode="auto">
          <a:xfrm>
            <a:off x="8115300" y="3509433"/>
            <a:ext cx="3429000" cy="254846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253" name="Date Placeholder 61">
            <a:extLst>
              <a:ext uri="{FF2B5EF4-FFF2-40B4-BE49-F238E27FC236}">
                <a16:creationId xmlns:a16="http://schemas.microsoft.com/office/drawing/2014/main" id="{A255022C-1418-40E8-A429-C23EA8C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81A689F6-7E0D-4E05-B474-63F703BEA22E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10255" name="Slide Number Placeholder 63">
            <a:extLst>
              <a:ext uri="{FF2B5EF4-FFF2-40B4-BE49-F238E27FC236}">
                <a16:creationId xmlns:a16="http://schemas.microsoft.com/office/drawing/2014/main" id="{7273DEE7-71EE-442C-8662-9A7489F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Footer Placeholder 62">
            <a:extLst>
              <a:ext uri="{FF2B5EF4-FFF2-40B4-BE49-F238E27FC236}">
                <a16:creationId xmlns:a16="http://schemas.microsoft.com/office/drawing/2014/main" id="{DE8D8403-BF28-4977-BFBD-DB92281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CFCA-EF05-553D-E7E9-6B006601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4" y="2489200"/>
            <a:ext cx="5547359" cy="31623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5) 470.lbm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32kB_32kB_32kB_2_2_2_64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Eval_func_value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0.009909649187</a:t>
            </a:r>
          </a:p>
          <a:p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7344743-DA64-DE87-98FB-3FA6945F2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8" r="-1" b="4259"/>
          <a:stretch/>
        </p:blipFill>
        <p:spPr bwMode="auto">
          <a:xfrm>
            <a:off x="6738682" y="952500"/>
            <a:ext cx="4812827" cy="239606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08C9359F-5955-0C6A-F0C2-FE81D9171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1" r="1" b="15908"/>
          <a:stretch/>
        </p:blipFill>
        <p:spPr bwMode="auto">
          <a:xfrm>
            <a:off x="6741570" y="3509433"/>
            <a:ext cx="4802730" cy="25484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277" name="Date Placeholder 61">
            <a:extLst>
              <a:ext uri="{FF2B5EF4-FFF2-40B4-BE49-F238E27FC236}">
                <a16:creationId xmlns:a16="http://schemas.microsoft.com/office/drawing/2014/main" id="{A255022C-1418-40E8-A429-C23EA8C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81A689F6-7E0D-4E05-B474-63F703BEA22E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11279" name="Slide Number Placeholder 63">
            <a:extLst>
              <a:ext uri="{FF2B5EF4-FFF2-40B4-BE49-F238E27FC236}">
                <a16:creationId xmlns:a16="http://schemas.microsoft.com/office/drawing/2014/main" id="{7273DEE7-71EE-442C-8662-9A7489F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C953-93CE-11EA-5B44-088907D2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8224" y="5298440"/>
            <a:ext cx="6195060" cy="3899719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555817-6452-41DC-9E83-8C3F051A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33F33C4-8CF4-4AFB-AC53-1AD220FB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833E665C-A298-4925-81E7-E08F69945BF8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3/20/2023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C86C78C-D589-428D-91A7-F9FE942E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3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8AD8-924C-502F-A13D-9C269077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CPI-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A912-D45A-BE97-71BC-064ADA9C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TimingSimpleCPU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128 L1D, 128 L1I, 1mb L2C, L1Dsa=2, L1Isa=2, L2sa=1,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Cacheblocksize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=64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formula and values, </a:t>
            </a:r>
            <a:r>
              <a:rPr lang="en-US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use configuration parameter as above and calculate the CPI for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each benchmark by</a:t>
            </a:r>
            <a:br>
              <a:rPr lang="en-US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</a:br>
            <a:r>
              <a:rPr lang="en-US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    following equation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NewRomanPS-ItalicMT"/>
                <a:ea typeface="Calibri" panose="020F0502020204030204" pitchFamily="34" charset="0"/>
                <a:cs typeface="TimesNewRomanPS-ItalicMT"/>
              </a:rPr>
              <a:t>                     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>
              <a:latin typeface="TimesNewRomanPS-ItalicMT"/>
              <a:ea typeface="Calibri" panose="020F0502020204030204" pitchFamily="34" charset="0"/>
              <a:cs typeface="TimesNewRomanPS-ItalicM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NewRomanPS-ItalicMT"/>
                <a:ea typeface="Calibri" panose="020F0502020204030204" pitchFamily="34" charset="0"/>
                <a:cs typeface="TimesNewRomanPS-ItalicMT"/>
              </a:rPr>
              <a:t>                                    CPI=1+ (</a:t>
            </a:r>
            <a:r>
              <a:rPr lang="en-US" sz="1800" i="1" dirty="0" err="1">
                <a:effectLst/>
                <a:latin typeface="TimesNewRomanPS-ItalicMT"/>
                <a:ea typeface="Calibri" panose="020F0502020204030204" pitchFamily="34" charset="0"/>
                <a:cs typeface="TimesNewRomanPS-ItalicMT"/>
              </a:rPr>
              <a:t>IL.miss_num+DL.miss_num</a:t>
            </a:r>
            <a:r>
              <a:rPr lang="en-US" sz="1800" i="1" dirty="0">
                <a:effectLst/>
                <a:latin typeface="TimesNewRomanPS-ItalicMT"/>
                <a:ea typeface="Calibri" panose="020F0502020204030204" pitchFamily="34" charset="0"/>
                <a:cs typeface="TimesNewRomanPS-ItalicMT"/>
              </a:rPr>
              <a:t>)x6+L2.miss_numx50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NewRomanPS-ItalicMT"/>
                <a:ea typeface="Calibri" panose="020F0502020204030204" pitchFamily="34" charset="0"/>
                <a:cs typeface="TimesNewRomanPS-ItalicMT"/>
              </a:rPr>
              <a:t>                                                  -------------------------------------------------------------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effectLst/>
                <a:latin typeface="TimesNewRomanPS-ItalicMT"/>
                <a:ea typeface="Calibri" panose="020F0502020204030204" pitchFamily="34" charset="0"/>
                <a:cs typeface="TimesNewRomanPS-ItalicMT"/>
              </a:rPr>
              <a:t>                                                                              Total Inst num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5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9C3F-530D-9FFD-AA2A-FEFC5936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3000"/>
            <a:ext cx="10972798" cy="55645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Calculating the CPI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values for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simpleCPU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all 5 benchmarks with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configuration-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128kb, 128kb, 1mb, 2, 2, 1, 64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B68E49-C9DA-B2D5-0A9B-FDE2B3C48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274912"/>
              </p:ext>
            </p:extLst>
          </p:nvPr>
        </p:nvGraphicFramePr>
        <p:xfrm>
          <a:off x="3590924" y="744950"/>
          <a:ext cx="7858126" cy="5513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801">
                  <a:extLst>
                    <a:ext uri="{9D8B030D-6E8A-4147-A177-3AD203B41FA5}">
                      <a16:colId xmlns:a16="http://schemas.microsoft.com/office/drawing/2014/main" val="1470706659"/>
                    </a:ext>
                  </a:extLst>
                </a:gridCol>
                <a:gridCol w="1704514">
                  <a:extLst>
                    <a:ext uri="{9D8B030D-6E8A-4147-A177-3AD203B41FA5}">
                      <a16:colId xmlns:a16="http://schemas.microsoft.com/office/drawing/2014/main" val="167497246"/>
                    </a:ext>
                  </a:extLst>
                </a:gridCol>
                <a:gridCol w="1006992">
                  <a:extLst>
                    <a:ext uri="{9D8B030D-6E8A-4147-A177-3AD203B41FA5}">
                      <a16:colId xmlns:a16="http://schemas.microsoft.com/office/drawing/2014/main" val="3880392537"/>
                    </a:ext>
                  </a:extLst>
                </a:gridCol>
                <a:gridCol w="1087910">
                  <a:extLst>
                    <a:ext uri="{9D8B030D-6E8A-4147-A177-3AD203B41FA5}">
                      <a16:colId xmlns:a16="http://schemas.microsoft.com/office/drawing/2014/main" val="4096242379"/>
                    </a:ext>
                  </a:extLst>
                </a:gridCol>
                <a:gridCol w="971027">
                  <a:extLst>
                    <a:ext uri="{9D8B030D-6E8A-4147-A177-3AD203B41FA5}">
                      <a16:colId xmlns:a16="http://schemas.microsoft.com/office/drawing/2014/main" val="3946066837"/>
                    </a:ext>
                  </a:extLst>
                </a:gridCol>
                <a:gridCol w="975612">
                  <a:extLst>
                    <a:ext uri="{9D8B030D-6E8A-4147-A177-3AD203B41FA5}">
                      <a16:colId xmlns:a16="http://schemas.microsoft.com/office/drawing/2014/main" val="1156633736"/>
                    </a:ext>
                  </a:extLst>
                </a:gridCol>
                <a:gridCol w="1137270">
                  <a:extLst>
                    <a:ext uri="{9D8B030D-6E8A-4147-A177-3AD203B41FA5}">
                      <a16:colId xmlns:a16="http://schemas.microsoft.com/office/drawing/2014/main" val="2163263072"/>
                    </a:ext>
                  </a:extLst>
                </a:gridCol>
              </a:tblGrid>
              <a:tr h="981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Benchmark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Configuration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Sim_Inst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DL1_M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IL1_M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L2_M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65345647"/>
                  </a:ext>
                </a:extLst>
              </a:tr>
              <a:tr h="816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429.mcf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128_128_1M_2_2_1_64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10225987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6552130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1.777932956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61516150"/>
                  </a:ext>
                </a:extLst>
              </a:tr>
              <a:tr h="816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401.bzip2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128_128_1M_2_2_1_64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4027264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2743212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1.322659816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34442117"/>
                  </a:ext>
                </a:extLst>
              </a:tr>
              <a:tr h="816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456.hmmer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128_128_1M_2_2_1_64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197712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1.003092304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674121"/>
                  </a:ext>
                </a:extLst>
              </a:tr>
              <a:tr h="816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458.sjeng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128_128_1M_2_2_1_64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8422662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8380875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1.939192732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51546062"/>
                  </a:ext>
                </a:extLst>
              </a:tr>
              <a:tr h="816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470.lbm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128_128_1M_2_2_1_64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7161899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7153101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1.80125944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5343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48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557A-AF11-E38E-F9ED-F3D41074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cpu-DerivO3CPU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328748-9E42-661E-C661-C0A99D641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356118"/>
              </p:ext>
            </p:extLst>
          </p:nvPr>
        </p:nvGraphicFramePr>
        <p:xfrm>
          <a:off x="1390650" y="2028825"/>
          <a:ext cx="8696328" cy="4029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777">
                  <a:extLst>
                    <a:ext uri="{9D8B030D-6E8A-4147-A177-3AD203B41FA5}">
                      <a16:colId xmlns:a16="http://schemas.microsoft.com/office/drawing/2014/main" val="3094971966"/>
                    </a:ext>
                  </a:extLst>
                </a:gridCol>
                <a:gridCol w="2448335">
                  <a:extLst>
                    <a:ext uri="{9D8B030D-6E8A-4147-A177-3AD203B41FA5}">
                      <a16:colId xmlns:a16="http://schemas.microsoft.com/office/drawing/2014/main" val="717357748"/>
                    </a:ext>
                  </a:extLst>
                </a:gridCol>
                <a:gridCol w="1923527">
                  <a:extLst>
                    <a:ext uri="{9D8B030D-6E8A-4147-A177-3AD203B41FA5}">
                      <a16:colId xmlns:a16="http://schemas.microsoft.com/office/drawing/2014/main" val="3386910426"/>
                    </a:ext>
                  </a:extLst>
                </a:gridCol>
                <a:gridCol w="893362">
                  <a:extLst>
                    <a:ext uri="{9D8B030D-6E8A-4147-A177-3AD203B41FA5}">
                      <a16:colId xmlns:a16="http://schemas.microsoft.com/office/drawing/2014/main" val="2928950531"/>
                    </a:ext>
                  </a:extLst>
                </a:gridCol>
                <a:gridCol w="786109">
                  <a:extLst>
                    <a:ext uri="{9D8B030D-6E8A-4147-A177-3AD203B41FA5}">
                      <a16:colId xmlns:a16="http://schemas.microsoft.com/office/drawing/2014/main" val="3243895617"/>
                    </a:ext>
                  </a:extLst>
                </a:gridCol>
                <a:gridCol w="786109">
                  <a:extLst>
                    <a:ext uri="{9D8B030D-6E8A-4147-A177-3AD203B41FA5}">
                      <a16:colId xmlns:a16="http://schemas.microsoft.com/office/drawing/2014/main" val="2383964034"/>
                    </a:ext>
                  </a:extLst>
                </a:gridCol>
                <a:gridCol w="786109">
                  <a:extLst>
                    <a:ext uri="{9D8B030D-6E8A-4147-A177-3AD203B41FA5}">
                      <a16:colId xmlns:a16="http://schemas.microsoft.com/office/drawing/2014/main" val="1664359129"/>
                    </a:ext>
                  </a:extLst>
                </a:gridCol>
              </a:tblGrid>
              <a:tr h="366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Ben-marks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Configuration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Sim_Inst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DL1_M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IL1_M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L2_M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377740933"/>
                  </a:ext>
                </a:extLst>
              </a:tr>
              <a:tr h="73255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128kB_128kB_1M_2_2_1_64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500000005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5431687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2745189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1.339717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3793811630"/>
                  </a:ext>
                </a:extLst>
              </a:tr>
              <a:tr h="73255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128kB_128kB_1M_2_2_1_64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500000003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23204229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6557472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1.934211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3095306932"/>
                  </a:ext>
                </a:extLst>
              </a:tr>
              <a:tr h="73255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128kB_128kB_1M_2_2_1_64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500000005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292811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1.004283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4264917083"/>
                  </a:ext>
                </a:extLst>
              </a:tr>
              <a:tr h="73255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128kB_128kB_1M_2_2_1_64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500000003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8462206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8384814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1.94011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496282972"/>
                  </a:ext>
                </a:extLst>
              </a:tr>
              <a:tr h="73255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128kB_128kB_1M_2_2_1_64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7166422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7153392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1.801347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15" marR="6315" marT="6315" marB="0" anchor="ctr"/>
                </a:tc>
                <a:extLst>
                  <a:ext uri="{0D108BD9-81ED-4DB2-BD59-A6C34878D82A}">
                    <a16:rowId xmlns:a16="http://schemas.microsoft.com/office/drawing/2014/main" val="670803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8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C7F9-10BD-2738-26CF-1802CA8F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29" y="338048"/>
            <a:ext cx="2794000" cy="2288541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Tradeoffs-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048" y="127792"/>
            <a:ext cx="5205342" cy="4205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E80E-06A0-9466-576C-939C9DAC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743" y="2104388"/>
            <a:ext cx="8623048" cy="510539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1.Increase in cache block size, decrease the miss numbers, but with small cache sizes, the effect is not prominent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2.For low Cpi values, set associativity is proportionally dependent on cache size, when other parameters are constant.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3.Increase in cache sizes, decrease the miss numbers and result in low Cpi value, when all other parameters are constant.</a:t>
            </a:r>
          </a:p>
          <a:p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DFFE4C-CD06-46F1-8374-BA030F00F60D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EE7E-22F3-5F4C-6329-6618593E4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6815797" cy="11028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Defining lowest cpi value and configuration for each benchmark</a:t>
            </a:r>
            <a:br>
              <a:rPr lang="en-US" sz="2500" dirty="0"/>
            </a:br>
            <a:r>
              <a:rPr lang="en-US" sz="2500" dirty="0"/>
              <a:t>                        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401.bzip2</a:t>
            </a:r>
          </a:p>
        </p:txBody>
      </p:sp>
      <p:sp>
        <p:nvSpPr>
          <p:cNvPr id="2055" name="Subtitle 2">
            <a:extLst>
              <a:ext uri="{FF2B5EF4-FFF2-40B4-BE49-F238E27FC236}">
                <a16:creationId xmlns:a16="http://schemas.microsoft.com/office/drawing/2014/main" id="{4B619E2F-7682-403B-9AEB-E32B1087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952501"/>
            <a:ext cx="3447546" cy="100762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Lowest CPI Value-1.19657194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64kb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64kb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1mb 4 4 16 128</a:t>
            </a:r>
          </a:p>
          <a:p>
            <a:endParaRPr lang="en-US" sz="1900" dirty="0"/>
          </a:p>
        </p:txBody>
      </p:sp>
      <p:sp>
        <p:nvSpPr>
          <p:cNvPr id="2057" name="Footer Placeholder 4">
            <a:extLst>
              <a:ext uri="{FF2B5EF4-FFF2-40B4-BE49-F238E27FC236}">
                <a16:creationId xmlns:a16="http://schemas.microsoft.com/office/drawing/2014/main" id="{9F422342-7AC9-4223-85E5-22A9760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FC88E3-F303-0876-2D16-11F83A387E9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1" r="2" b="2818"/>
          <a:stretch/>
        </p:blipFill>
        <p:spPr bwMode="auto">
          <a:xfrm>
            <a:off x="647700" y="2307102"/>
            <a:ext cx="10896600" cy="37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2061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DA74-7C89-D27D-815A-D05B83869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985" y="1204297"/>
            <a:ext cx="6815797" cy="11028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429.mcf</a:t>
            </a:r>
          </a:p>
        </p:txBody>
      </p:sp>
      <p:sp>
        <p:nvSpPr>
          <p:cNvPr id="3079" name="Subtitle 2">
            <a:extLst>
              <a:ext uri="{FF2B5EF4-FFF2-40B4-BE49-F238E27FC236}">
                <a16:creationId xmlns:a16="http://schemas.microsoft.com/office/drawing/2014/main" id="{4B619E2F-7682-403B-9AEB-E32B1087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1103" y="1204297"/>
            <a:ext cx="3881886" cy="1007622"/>
          </a:xfrm>
        </p:spPr>
        <p:txBody>
          <a:bodyPr anchor="t"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Lowest CPI value-1.533195416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64kb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64kb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1mb 4 4 16 128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81" name="Footer Placeholder 4">
            <a:extLst>
              <a:ext uri="{FF2B5EF4-FFF2-40B4-BE49-F238E27FC236}">
                <a16:creationId xmlns:a16="http://schemas.microsoft.com/office/drawing/2014/main" id="{9F422342-7AC9-4223-85E5-22A9760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CB677-E0E3-6580-EB11-A17B8E6BDEC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2" r="2" b="7920"/>
          <a:stretch/>
        </p:blipFill>
        <p:spPr bwMode="auto">
          <a:xfrm>
            <a:off x="647700" y="2307102"/>
            <a:ext cx="10896600" cy="375079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3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3085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18A3-4B94-6C5D-4235-074F1A434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616" y="982980"/>
            <a:ext cx="3528060" cy="38935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456.hmmer</a:t>
            </a:r>
          </a:p>
        </p:txBody>
      </p:sp>
      <p:sp>
        <p:nvSpPr>
          <p:cNvPr id="4103" name="Subtitle 2">
            <a:extLst>
              <a:ext uri="{FF2B5EF4-FFF2-40B4-BE49-F238E27FC236}">
                <a16:creationId xmlns:a16="http://schemas.microsoft.com/office/drawing/2014/main" id="{4B619E2F-7682-403B-9AEB-E32B1087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3475" y="2048035"/>
            <a:ext cx="3509514" cy="1211818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Lowest CPI value-</a:t>
            </a:r>
            <a:r>
              <a:rPr lang="en-US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1.002855164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64kb  64kb 1mb 4 4 16 128</a:t>
            </a:r>
          </a:p>
          <a:p>
            <a:endParaRPr lang="en-US" sz="1800" b="0" i="0">
              <a:effectLst/>
              <a:latin typeface="Calibri" panose="020F0502020204030204" pitchFamily="34" charset="0"/>
            </a:endParaRPr>
          </a:p>
          <a:p>
            <a:endParaRPr lang="en-US" sz="1800" b="0" i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105" name="Footer Placeholder 4">
            <a:extLst>
              <a:ext uri="{FF2B5EF4-FFF2-40B4-BE49-F238E27FC236}">
                <a16:creationId xmlns:a16="http://schemas.microsoft.com/office/drawing/2014/main" id="{9F422342-7AC9-4223-85E5-22A9760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9AA705-FA2D-A016-B432-7143D108968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5320" y="2277492"/>
            <a:ext cx="6896100" cy="399973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107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3/20/2023</a:t>
            </a:fld>
            <a:endParaRPr lang="en-US"/>
          </a:p>
        </p:txBody>
      </p:sp>
      <p:sp>
        <p:nvSpPr>
          <p:cNvPr id="4109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2257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A6645"/>
      </a:accent1>
      <a:accent2>
        <a:srgbClr val="B98C34"/>
      </a:accent2>
      <a:accent3>
        <a:srgbClr val="A1AA3A"/>
      </a:accent3>
      <a:accent4>
        <a:srgbClr val="72B232"/>
      </a:accent4>
      <a:accent5>
        <a:srgbClr val="4AB93F"/>
      </a:accent5>
      <a:accent6>
        <a:srgbClr val="34B960"/>
      </a:accent6>
      <a:hlink>
        <a:srgbClr val="388CA8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1139</Words>
  <Application>Microsoft Office PowerPoint</Application>
  <PresentationFormat>Widescreen</PresentationFormat>
  <Paragraphs>243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Amasis MT Pro Medium</vt:lpstr>
      <vt:lpstr>Arial</vt:lpstr>
      <vt:lpstr>Calibri</vt:lpstr>
      <vt:lpstr>Times New Roman</vt:lpstr>
      <vt:lpstr>TimesNewRomanPS-ItalicMT</vt:lpstr>
      <vt:lpstr>TimesNewRomanPSMT</vt:lpstr>
      <vt:lpstr>Univers Light</vt:lpstr>
      <vt:lpstr>TribuneVTI</vt:lpstr>
      <vt:lpstr>Computer Architecture   Project 1</vt:lpstr>
      <vt:lpstr>CPI (CYCLES PER              INSTRUCTIONS)</vt:lpstr>
      <vt:lpstr>Calculating the CPI-</vt:lpstr>
      <vt:lpstr>Calculating the CPI  values for  simpleCPU for all 5 benchmarks with  the configuration-  128kb, 128kb, 1mb, 2, 2, 1, 64</vt:lpstr>
      <vt:lpstr>Other cpu-DerivO3CPU</vt:lpstr>
      <vt:lpstr> Tradeoffs-</vt:lpstr>
      <vt:lpstr>Defining lowest cpi value and configuration for each benchmark                           401.bzip2</vt:lpstr>
      <vt:lpstr>429.mcf</vt:lpstr>
      <vt:lpstr>456.hmmer</vt:lpstr>
      <vt:lpstr>458.sjeng</vt:lpstr>
      <vt:lpstr>470.lbm</vt:lpstr>
      <vt:lpstr>COST FUNCTION</vt:lpstr>
      <vt:lpstr>PowerPoint Presentation</vt:lpstr>
      <vt:lpstr>Assumptions-</vt:lpstr>
      <vt:lpstr>L1 cache</vt:lpstr>
      <vt:lpstr>L2 cache-</vt:lpstr>
      <vt:lpstr>EVALUATION FUNCTION</vt:lpstr>
      <vt:lpstr>Considering-</vt:lpstr>
      <vt:lpstr>PowerPoint Presentation</vt:lpstr>
      <vt:lpstr>Optimal configurations of each benchmark with respect to cost can be identified from the spreadsheet attached.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  Project 1</dc:title>
  <dc:creator>Singh, Dibyanshi</dc:creator>
  <cp:lastModifiedBy>Dibyanshi Singh</cp:lastModifiedBy>
  <cp:revision>2</cp:revision>
  <dcterms:created xsi:type="dcterms:W3CDTF">2023-03-20T16:08:20Z</dcterms:created>
  <dcterms:modified xsi:type="dcterms:W3CDTF">2023-03-20T22:31:10Z</dcterms:modified>
</cp:coreProperties>
</file>