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8" r:id="rId14"/>
    <p:sldId id="2146847062" r:id="rId15"/>
    <p:sldId id="2146847055" r:id="rId16"/>
    <p:sldId id="2146847059" r:id="rId17"/>
    <p:sldId id="2146847071" r:id="rId18"/>
    <p:sldId id="2146847069" r:id="rId19"/>
    <p:sldId id="214684707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planner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By:DIBYASHREE</a:t>
            </a:r>
            <a:r>
              <a:rPr lang="en-US" sz="2000" b="1" dirty="0">
                <a:solidFill>
                  <a:schemeClr val="accent1">
                    <a:lumMod val="75000"/>
                  </a:schemeClr>
                </a:solidFill>
                <a:latin typeface="Arial" pitchFamily="34" charset="0"/>
                <a:cs typeface="Arial" pitchFamily="34" charset="0"/>
              </a:rPr>
              <a:t> DAS</a:t>
            </a:r>
          </a:p>
          <a:p>
            <a:r>
              <a:rPr lang="en-US" sz="2000" b="1" dirty="0">
                <a:solidFill>
                  <a:schemeClr val="accent1">
                    <a:lumMod val="75000"/>
                  </a:schemeClr>
                </a:solidFill>
                <a:latin typeface="Arial" pitchFamily="34" charset="0"/>
                <a:cs typeface="Arial" pitchFamily="34" charset="0"/>
              </a:rPr>
              <a:t>Student name :DIBYASHREE DAS</a:t>
            </a:r>
          </a:p>
          <a:p>
            <a:r>
              <a:rPr lang="en-US" sz="2000" b="1" dirty="0">
                <a:solidFill>
                  <a:schemeClr val="accent1">
                    <a:lumMod val="75000"/>
                  </a:schemeClr>
                </a:solidFill>
                <a:latin typeface="Arial"/>
                <a:cs typeface="Arial"/>
              </a:rPr>
              <a:t>College Name &amp; Department : RCC Institute Of Information </a:t>
            </a:r>
            <a:r>
              <a:rPr lang="en-US" sz="2000" b="1" dirty="0" err="1">
                <a:solidFill>
                  <a:schemeClr val="accent1">
                    <a:lumMod val="75000"/>
                  </a:schemeClr>
                </a:solidFill>
                <a:latin typeface="Arial"/>
                <a:cs typeface="Arial"/>
              </a:rPr>
              <a:t>Technology,Electronics</a:t>
            </a:r>
            <a:r>
              <a:rPr lang="en-US" sz="2000" b="1" dirty="0">
                <a:solidFill>
                  <a:schemeClr val="accent1">
                    <a:lumMod val="75000"/>
                  </a:schemeClr>
                </a:solidFill>
                <a:latin typeface="Arial"/>
                <a:cs typeface="Arial"/>
              </a:rPr>
              <a:t> and Communication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581192" y="1232452"/>
            <a:ext cx="393705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a:p>
            <a:endParaRPr lang="en-US" sz="2800" dirty="0">
              <a:solidFill>
                <a:schemeClr val="accent2"/>
              </a:solidFill>
              <a:latin typeface="Calibri"/>
              <a:ea typeface="Calibri"/>
              <a:cs typeface="Calibri"/>
            </a:endParaRPr>
          </a:p>
        </p:txBody>
      </p:sp>
      <p:pic>
        <p:nvPicPr>
          <p:cNvPr id="6" name="Picture 5">
            <a:extLst>
              <a:ext uri="{FF2B5EF4-FFF2-40B4-BE49-F238E27FC236}">
                <a16:creationId xmlns:a16="http://schemas.microsoft.com/office/drawing/2014/main" id="{39E6BE05-196D-DAE5-6D25-DF29B792C226}"/>
              </a:ext>
            </a:extLst>
          </p:cNvPr>
          <p:cNvPicPr>
            <a:picLocks noChangeAspect="1"/>
          </p:cNvPicPr>
          <p:nvPr/>
        </p:nvPicPr>
        <p:blipFill>
          <a:blip r:embed="rId2"/>
          <a:stretch>
            <a:fillRect/>
          </a:stretch>
        </p:blipFill>
        <p:spPr>
          <a:xfrm>
            <a:off x="967128" y="2186558"/>
            <a:ext cx="11052278" cy="4115919"/>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t>The Travel AI Agent revolutionizes trip planning by delivering personalized, efficient, and intelligent travel experiences. By leveraging real-time data, user preferences, and advanced algorithms, it simplifies itinerary creation, optimizes travel routes, and provides tailored recommendations for accommodations, attractions, and local experiences. This agent not only saves time and effort but also enhances the overall travel experience—making exploration smarter, more enjoyable, and stress-free.</a:t>
            </a:r>
          </a:p>
          <a:p>
            <a:pPr marL="0" indent="0">
              <a:buNone/>
            </a:pP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8718AE18-4433-4992-7D64-EF073556982E}"/>
              </a:ext>
            </a:extLst>
          </p:cNvPr>
          <p:cNvPicPr>
            <a:picLocks noChangeAspect="1"/>
          </p:cNvPicPr>
          <p:nvPr/>
        </p:nvPicPr>
        <p:blipFill>
          <a:blip r:embed="rId2"/>
          <a:stretch>
            <a:fillRect/>
          </a:stretch>
        </p:blipFill>
        <p:spPr>
          <a:xfrm>
            <a:off x="1382303" y="1924121"/>
            <a:ext cx="6542498" cy="467332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F7D549-0E87-EA45-E257-692BA751E27C}"/>
              </a:ext>
            </a:extLst>
          </p:cNvPr>
          <p:cNvSpPr txBox="1"/>
          <p:nvPr/>
        </p:nvSpPr>
        <p:spPr>
          <a:xfrm>
            <a:off x="1278194" y="1111045"/>
            <a:ext cx="9153832" cy="646331"/>
          </a:xfrm>
          <a:prstGeom prst="rect">
            <a:avLst/>
          </a:prstGeom>
          <a:noFill/>
        </p:spPr>
        <p:txBody>
          <a:bodyPr wrap="square" rtlCol="0">
            <a:spAutoFit/>
          </a:bodyPr>
          <a:lstStyle/>
          <a:p>
            <a:r>
              <a:rPr lang="en-IN" dirty="0"/>
              <a:t>Screenshot/ </a:t>
            </a:r>
            <a:r>
              <a:rPr lang="en-IN" dirty="0" err="1"/>
              <a:t>credly</a:t>
            </a:r>
            <a:r>
              <a:rPr lang="en-IN" dirty="0"/>
              <a:t> certificate( Journey to cloud)</a:t>
            </a:r>
          </a:p>
          <a:p>
            <a:endParaRPr lang="en-IN" dirty="0"/>
          </a:p>
        </p:txBody>
      </p:sp>
      <p:pic>
        <p:nvPicPr>
          <p:cNvPr id="5" name="Picture 4">
            <a:extLst>
              <a:ext uri="{FF2B5EF4-FFF2-40B4-BE49-F238E27FC236}">
                <a16:creationId xmlns:a16="http://schemas.microsoft.com/office/drawing/2014/main" id="{6F4F18E7-5B8A-44CA-C263-7CB988737868}"/>
              </a:ext>
            </a:extLst>
          </p:cNvPr>
          <p:cNvPicPr>
            <a:picLocks noChangeAspect="1"/>
          </p:cNvPicPr>
          <p:nvPr/>
        </p:nvPicPr>
        <p:blipFill>
          <a:blip r:embed="rId2"/>
          <a:stretch>
            <a:fillRect/>
          </a:stretch>
        </p:blipFill>
        <p:spPr>
          <a:xfrm>
            <a:off x="1195842" y="1757375"/>
            <a:ext cx="7043589" cy="4844407"/>
          </a:xfrm>
          <a:prstGeom prst="rect">
            <a:avLst/>
          </a:prstGeom>
        </p:spPr>
      </p:pic>
    </p:spTree>
    <p:extLst>
      <p:ext uri="{BB962C8B-B14F-4D97-AF65-F5344CB8AC3E}">
        <p14:creationId xmlns:p14="http://schemas.microsoft.com/office/powerpoint/2010/main" val="291882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0928" y="691820"/>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CC9AA222-90C0-EA46-3D2D-F43C5E4BF879}"/>
              </a:ext>
            </a:extLst>
          </p:cNvPr>
          <p:cNvPicPr>
            <a:picLocks noChangeAspect="1"/>
          </p:cNvPicPr>
          <p:nvPr/>
        </p:nvPicPr>
        <p:blipFill>
          <a:blip r:embed="rId2"/>
          <a:stretch>
            <a:fillRect/>
          </a:stretch>
        </p:blipFill>
        <p:spPr>
          <a:xfrm>
            <a:off x="968351" y="1685835"/>
            <a:ext cx="9483340" cy="3584255"/>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322" y="2628774"/>
            <a:ext cx="1407758" cy="369332"/>
          </a:xfrm>
          <a:prstGeom prst="rect">
            <a:avLst/>
          </a:prstGeom>
        </p:spPr>
        <p:txBody>
          <a:bodyPr wrap="none">
            <a:spAutoFit/>
          </a:bodyPr>
          <a:lstStyle/>
          <a:p>
            <a:r>
              <a:rPr lang="en-IN" dirty="0"/>
              <a:t>Git hub link :</a:t>
            </a:r>
          </a:p>
        </p:txBody>
      </p:sp>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16290"/>
            <a:ext cx="11029615" cy="4673324"/>
          </a:xfrm>
        </p:spPr>
        <p:txBody>
          <a:bodyPr>
            <a:normAutofit/>
          </a:bodyPr>
          <a:lstStyle/>
          <a:p>
            <a:pPr marL="0" indent="0">
              <a:buNone/>
            </a:pPr>
            <a:r>
              <a:rPr lang="en-US" sz="1100" dirty="0"/>
              <a:t>- </a:t>
            </a:r>
            <a:r>
              <a:rPr lang="en-US" sz="2800" dirty="0"/>
              <a:t>A Travel Planner Agent 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 The agent can also manage bookings, alert users to changes, and optimize schedules on the go. This smart assistant transforms complex travel planning into a seamless, enjoyable process</a:t>
            </a:r>
            <a:r>
              <a:rPr lang="en-US" sz="1100" dirty="0"/>
              <a:t>.</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4400" dirty="0">
                <a:solidFill>
                  <a:srgbClr val="000000"/>
                </a:solidFill>
                <a:latin typeface="Calibri"/>
                <a:ea typeface="Calibri"/>
                <a:cs typeface="Calibri"/>
              </a:rPr>
              <a:t>IBM cloud lite services</a:t>
            </a:r>
          </a:p>
          <a:p>
            <a:pPr marL="0" indent="0">
              <a:buNone/>
            </a:pPr>
            <a:r>
              <a:rPr lang="en-US" sz="4400" dirty="0">
                <a:solidFill>
                  <a:srgbClr val="000000"/>
                </a:solidFill>
                <a:latin typeface="Calibri"/>
                <a:ea typeface="Calibri"/>
                <a:cs typeface="Calibri"/>
              </a:rPr>
              <a:t>Natural Language Processing (NLP)</a:t>
            </a:r>
          </a:p>
          <a:p>
            <a:pPr marL="0" indent="0">
              <a:buNone/>
            </a:pPr>
            <a:r>
              <a:rPr lang="en-US" sz="4400" dirty="0">
                <a:solidFill>
                  <a:srgbClr val="000000"/>
                </a:solidFill>
                <a:latin typeface="Calibri"/>
                <a:ea typeface="Calibri"/>
                <a:cs typeface="Calibri"/>
              </a:rPr>
              <a:t>Retrieval Augmented Generation (RAG)</a:t>
            </a:r>
          </a:p>
          <a:p>
            <a:pPr marL="0" indent="0">
              <a:buNone/>
            </a:pPr>
            <a:r>
              <a:rPr lang="en-US" sz="44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3600" dirty="0"/>
              <a:t>IBM Cloud Watsonx AI Studio</a:t>
            </a:r>
          </a:p>
          <a:p>
            <a:pPr marL="305435" indent="-305435"/>
            <a:r>
              <a:rPr lang="en-IN" sz="3600" dirty="0"/>
              <a:t>IBM Cloud </a:t>
            </a:r>
            <a:r>
              <a:rPr lang="en-IN" sz="3600" dirty="0" err="1"/>
              <a:t>Watsonx</a:t>
            </a:r>
            <a:r>
              <a:rPr lang="en-IN" sz="3600" dirty="0"/>
              <a:t> AI runtime</a:t>
            </a:r>
          </a:p>
          <a:p>
            <a:pPr marL="305435" indent="-305435"/>
            <a:r>
              <a:rPr lang="en-IN" sz="3600" dirty="0"/>
              <a:t>IBM Cloud Agent Lab</a:t>
            </a:r>
          </a:p>
          <a:p>
            <a:pPr marL="305435" indent="-305435"/>
            <a:r>
              <a:rPr lang="en-IN" sz="36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r>
              <a:rPr lang="en-US" sz="2800" dirty="0"/>
              <a:t>This tool is designed to streamline the research process by saving time, enhancing literature review quality, guiding early-stage researchers, and promoting cross-disciplinary collaboration. It achieves this by making information more accessible and easier to apply.</a:t>
            </a:r>
          </a:p>
          <a:p>
            <a:r>
              <a:rPr lang="en-US" sz="2800" b="1" dirty="0"/>
              <a:t>Key Capabilities:</a:t>
            </a:r>
            <a:endParaRPr lang="en-US" sz="2800" dirty="0"/>
          </a:p>
          <a:p>
            <a:r>
              <a:rPr lang="en-US" sz="2800" dirty="0"/>
              <a:t>Advanced search using meaning-based (semantic) understanding of papers, journals, and datasets</a:t>
            </a:r>
          </a:p>
          <a:p>
            <a:r>
              <a:rPr lang="en-US" sz="2800" dirty="0"/>
              <a:t>Automatic generation of concise summaries for selected research articles</a:t>
            </a:r>
          </a:p>
          <a:p>
            <a:r>
              <a:rPr lang="en-US" sz="2800" dirty="0"/>
              <a:t>Tracking of citations and references to understand research impact</a:t>
            </a:r>
          </a:p>
          <a:p>
            <a:r>
              <a:rPr lang="en-US" sz="2800" dirty="0"/>
              <a:t>Personalized recommendations of research papers based on the user’s current area of study</a:t>
            </a:r>
          </a:p>
          <a:p>
            <a:r>
              <a:rPr lang="en-US" sz="2800" dirty="0"/>
              <a:t>Analysis of keyword or topic trends over time</a:t>
            </a:r>
          </a:p>
          <a:p>
            <a:r>
              <a:rPr lang="en-US" sz="2800" dirty="0"/>
              <a:t>Identification of potential collaborators or institutions with related research interests</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305435" indent="-305435"/>
            <a:r>
              <a:rPr lang="en-IN" sz="3600" dirty="0">
                <a:latin typeface="Calibri"/>
                <a:ea typeface="+mn-lt"/>
                <a:cs typeface="+mn-lt"/>
              </a:rPr>
              <a:t>Academic Researchers</a:t>
            </a:r>
          </a:p>
          <a:p>
            <a:pPr marL="305435" indent="-305435"/>
            <a:r>
              <a:rPr lang="en-IN" sz="3600" dirty="0">
                <a:latin typeface="Calibri"/>
                <a:ea typeface="+mn-lt"/>
                <a:cs typeface="+mn-lt"/>
              </a:rPr>
              <a:t>Research Institutions and Universities</a:t>
            </a:r>
          </a:p>
          <a:p>
            <a:pPr marL="305435" indent="-305435"/>
            <a:r>
              <a:rPr lang="en-IN" sz="3600" dirty="0">
                <a:latin typeface="Calibri"/>
                <a:ea typeface="+mn-lt"/>
                <a:cs typeface="+mn-lt"/>
              </a:rPr>
              <a:t>Industry R&amp;D Teams</a:t>
            </a:r>
          </a:p>
          <a:p>
            <a:pPr marL="305435" indent="-305435"/>
            <a:r>
              <a:rPr lang="en-IN" sz="3600" dirty="0">
                <a:latin typeface="Calibri"/>
                <a:ea typeface="+mn-lt"/>
                <a:cs typeface="+mn-lt"/>
              </a:rPr>
              <a:t>Educators</a:t>
            </a:r>
            <a:endParaRPr lang="en-IN" sz="36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rmAutofit/>
          </a:bodyPr>
          <a:lstStyle/>
          <a:p>
            <a:r>
              <a:rPr lang="en-IN" dirty="0">
                <a:solidFill>
                  <a:schemeClr val="accent1"/>
                </a:solidFill>
              </a:rPr>
              <a:t>Results     </a:t>
            </a:r>
          </a:p>
        </p:txBody>
      </p:sp>
      <p:pic>
        <p:nvPicPr>
          <p:cNvPr id="5" name="Picture 4">
            <a:extLst>
              <a:ext uri="{FF2B5EF4-FFF2-40B4-BE49-F238E27FC236}">
                <a16:creationId xmlns:a16="http://schemas.microsoft.com/office/drawing/2014/main" id="{13C100FF-1F00-3688-A97B-38A27DF98EB2}"/>
              </a:ext>
            </a:extLst>
          </p:cNvPr>
          <p:cNvPicPr>
            <a:picLocks noChangeAspect="1"/>
          </p:cNvPicPr>
          <p:nvPr/>
        </p:nvPicPr>
        <p:blipFill>
          <a:blip r:embed="rId2"/>
          <a:stretch>
            <a:fillRect/>
          </a:stretch>
        </p:blipFill>
        <p:spPr>
          <a:xfrm>
            <a:off x="2733368" y="702180"/>
            <a:ext cx="9458632" cy="470556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04B6DAA0-FB36-7506-95A9-6627E1441586}"/>
              </a:ext>
            </a:extLst>
          </p:cNvPr>
          <p:cNvPicPr>
            <a:picLocks noGrp="1" noChangeAspect="1"/>
          </p:cNvPicPr>
          <p:nvPr>
            <p:ph idx="1"/>
          </p:nvPr>
        </p:nvPicPr>
        <p:blipFill>
          <a:blip r:embed="rId2"/>
          <a:stretch>
            <a:fillRect/>
          </a:stretch>
        </p:blipFill>
        <p:spPr>
          <a:xfrm>
            <a:off x="3259731" y="1301750"/>
            <a:ext cx="5672537" cy="4673600"/>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Project template for AI Agent case study</Template>
  <TotalTime>11</TotalTime>
  <Words>472</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Travel planner agent</vt:lpstr>
      <vt:lpstr>OUTLINE</vt:lpstr>
      <vt:lpstr>Problem Statement</vt:lpstr>
      <vt:lpstr>Technology  used</vt:lpstr>
      <vt:lpstr>IBM cloud services used</vt:lpstr>
      <vt:lpstr>Wow factors</vt:lpstr>
      <vt:lpstr>End users</vt:lpstr>
      <vt:lpstr>Results     </vt:lpstr>
      <vt:lpstr>Results</vt:lpstr>
      <vt:lpstr>Results</vt:lpstr>
      <vt:lpstr>Conclusion</vt:lpstr>
      <vt:lpstr>PowerPoint Presentation</vt:lpstr>
      <vt:lpstr>IBM Certifications</vt:lpstr>
      <vt:lpstr>PowerPoint Presentation</vt:lpstr>
      <vt:lpstr>PowerPoint Presentation</vt:lpstr>
      <vt:lpstr>PowerPoint Presentation</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Dibyashree Das</dc:creator>
  <cp:lastModifiedBy>Dibyashree Das</cp:lastModifiedBy>
  <cp:revision>2</cp:revision>
  <dcterms:created xsi:type="dcterms:W3CDTF">2025-08-04T03:25:27Z</dcterms:created>
  <dcterms:modified xsi:type="dcterms:W3CDTF">2025-08-04T05:30:55Z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