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B3C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B3C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78280" y="1728214"/>
            <a:ext cx="9235440" cy="512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1439" y="879094"/>
            <a:ext cx="11036935" cy="71755"/>
          </a:xfrm>
          <a:custGeom>
            <a:avLst/>
            <a:gdLst/>
            <a:ahLst/>
            <a:cxnLst/>
            <a:rect l="l" t="t" r="r" b="b"/>
            <a:pathLst>
              <a:path w="11036935" h="71755">
                <a:moveTo>
                  <a:pt x="11036808" y="0"/>
                </a:moveTo>
                <a:lnTo>
                  <a:pt x="0" y="0"/>
                </a:lnTo>
                <a:lnTo>
                  <a:pt x="0" y="71627"/>
                </a:lnTo>
                <a:lnTo>
                  <a:pt x="11036808" y="71627"/>
                </a:lnTo>
                <a:lnTo>
                  <a:pt x="11036808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B3C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49472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255396"/>
                </a:lnTo>
                <a:lnTo>
                  <a:pt x="12190557" y="207251"/>
                </a:lnTo>
                <a:lnTo>
                  <a:pt x="12186285" y="159868"/>
                </a:lnTo>
                <a:lnTo>
                  <a:pt x="12179267" y="113331"/>
                </a:lnTo>
                <a:lnTo>
                  <a:pt x="12169584" y="67722"/>
                </a:lnTo>
                <a:lnTo>
                  <a:pt x="12157320" y="23125"/>
                </a:lnTo>
                <a:lnTo>
                  <a:pt x="1214947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2" y="758190"/>
            <a:ext cx="11725910" cy="1594485"/>
          </a:xfrm>
          <a:custGeom>
            <a:avLst/>
            <a:gdLst/>
            <a:ahLst/>
            <a:cxnLst/>
            <a:rect l="l" t="t" r="r" b="b"/>
            <a:pathLst>
              <a:path w="11725910" h="1594485">
                <a:moveTo>
                  <a:pt x="11725656" y="0"/>
                </a:moveTo>
                <a:lnTo>
                  <a:pt x="0" y="0"/>
                </a:lnTo>
                <a:lnTo>
                  <a:pt x="0" y="1594103"/>
                </a:lnTo>
                <a:lnTo>
                  <a:pt x="11725656" y="1594103"/>
                </a:lnTo>
                <a:lnTo>
                  <a:pt x="11725656" y="0"/>
                </a:lnTo>
                <a:close/>
              </a:path>
            </a:pathLst>
          </a:custGeom>
          <a:solidFill>
            <a:srgbClr val="F49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" y="758190"/>
            <a:ext cx="11725910" cy="1594485"/>
          </a:xfrm>
          <a:custGeom>
            <a:avLst/>
            <a:gdLst/>
            <a:ahLst/>
            <a:cxnLst/>
            <a:rect l="l" t="t" r="r" b="b"/>
            <a:pathLst>
              <a:path w="11725910" h="1594485">
                <a:moveTo>
                  <a:pt x="0" y="1594103"/>
                </a:moveTo>
                <a:lnTo>
                  <a:pt x="11725656" y="1594103"/>
                </a:lnTo>
                <a:lnTo>
                  <a:pt x="11725656" y="0"/>
                </a:lnTo>
                <a:lnTo>
                  <a:pt x="0" y="0"/>
                </a:lnTo>
                <a:lnTo>
                  <a:pt x="0" y="1594103"/>
                </a:lnTo>
                <a:close/>
              </a:path>
            </a:pathLst>
          </a:custGeom>
          <a:ln w="19811">
            <a:solidFill>
              <a:srgbClr val="B36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07696"/>
            <a:ext cx="1106360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B3C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631061"/>
            <a:ext cx="11303000" cy="150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eevanmahakud@soa.ac.in" TargetMode="External"/><Relationship Id="rId2" Type="http://schemas.openxmlformats.org/officeDocument/2006/relationships/hyperlink" Target="mailto:badrinarayansahu@soa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riyabratapattanaik@soa.ac.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106680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sz="4400" dirty="0">
                <a:latin typeface="Arial Black" panose="020B0A04020102020204" pitchFamily="34" charset="0"/>
              </a:rPr>
              <a:t>MALLABHUM INSTITUTE OF TECHNOLOGY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784681"/>
            <a:ext cx="12192000" cy="115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Report On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Automatic Street Light Control System 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58200" y="5715000"/>
            <a:ext cx="3581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90"/>
              </a:spcBef>
            </a:pPr>
            <a:r>
              <a:rPr lang="en-US" sz="2000" spc="-5" dirty="0" smtClean="0">
                <a:solidFill>
                  <a:schemeClr val="tx1"/>
                </a:solidFill>
                <a:latin typeface="Arial Black" panose="020B0A04020102020204" pitchFamily="34" charset="0"/>
                <a:cs typeface="Arial"/>
              </a:rPr>
              <a:t>PRESENTED</a:t>
            </a:r>
            <a:r>
              <a:rPr lang="en-US" sz="2000" spc="15" dirty="0" smtClean="0">
                <a:solidFill>
                  <a:schemeClr val="tx1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  <a:cs typeface="Arial"/>
              </a:rPr>
              <a:t>BY</a:t>
            </a:r>
          </a:p>
          <a:p>
            <a:pPr marL="12700" algn="ctr">
              <a:lnSpc>
                <a:spcPct val="100000"/>
              </a:lnSpc>
              <a:spcBef>
                <a:spcPts val="994"/>
              </a:spcBef>
            </a:pPr>
            <a:r>
              <a:rPr lang="en-US" sz="2000" spc="-5" dirty="0" smtClean="0">
                <a:solidFill>
                  <a:srgbClr val="FF0000"/>
                </a:solidFill>
                <a:latin typeface="Arial Black" panose="020B0A04020102020204" pitchFamily="34" charset="0"/>
                <a:cs typeface="Arial"/>
              </a:rPr>
              <a:t>DIBYENDU BARMAN</a:t>
            </a: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79" y="2387759"/>
            <a:ext cx="1396921" cy="1396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0968"/>
            <a:ext cx="7109861" cy="19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398" y="240284"/>
            <a:ext cx="4727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</a:t>
            </a:r>
            <a:r>
              <a:rPr spc="-390" dirty="0"/>
              <a:t>V</a:t>
            </a:r>
            <a:r>
              <a:rPr spc="-5" dirty="0"/>
              <a:t>AN</a:t>
            </a:r>
            <a:r>
              <a:rPr spc="-390" dirty="0"/>
              <a:t>T</a:t>
            </a:r>
            <a:r>
              <a:rPr dirty="0"/>
              <a:t>AGES</a:t>
            </a:r>
          </a:p>
        </p:txBody>
      </p:sp>
      <p:sp>
        <p:nvSpPr>
          <p:cNvPr id="4" name="object 4"/>
          <p:cNvSpPr/>
          <p:nvPr/>
        </p:nvSpPr>
        <p:spPr>
          <a:xfrm>
            <a:off x="2942844" y="1011682"/>
            <a:ext cx="4700270" cy="71755"/>
          </a:xfrm>
          <a:custGeom>
            <a:avLst/>
            <a:gdLst/>
            <a:ahLst/>
            <a:cxnLst/>
            <a:rect l="l" t="t" r="r" b="b"/>
            <a:pathLst>
              <a:path w="4700270" h="71755">
                <a:moveTo>
                  <a:pt x="4700015" y="0"/>
                </a:moveTo>
                <a:lnTo>
                  <a:pt x="0" y="0"/>
                </a:lnTo>
                <a:lnTo>
                  <a:pt x="0" y="71627"/>
                </a:lnTo>
                <a:lnTo>
                  <a:pt x="4700015" y="71627"/>
                </a:lnTo>
                <a:lnTo>
                  <a:pt x="4700015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880438"/>
            <a:ext cx="301053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Energy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savings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Low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cost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Safety and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936997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Automated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3247" y="2345435"/>
            <a:ext cx="6533388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1017" y="624585"/>
            <a:ext cx="5868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DISADVANTAGES</a:t>
            </a:r>
          </a:p>
        </p:txBody>
      </p:sp>
      <p:sp>
        <p:nvSpPr>
          <p:cNvPr id="4" name="object 4"/>
          <p:cNvSpPr/>
          <p:nvPr/>
        </p:nvSpPr>
        <p:spPr>
          <a:xfrm>
            <a:off x="2053463" y="1395983"/>
            <a:ext cx="5843270" cy="71755"/>
          </a:xfrm>
          <a:custGeom>
            <a:avLst/>
            <a:gdLst/>
            <a:ahLst/>
            <a:cxnLst/>
            <a:rect l="l" t="t" r="r" b="b"/>
            <a:pathLst>
              <a:path w="5843270" h="71755">
                <a:moveTo>
                  <a:pt x="5843016" y="0"/>
                </a:moveTo>
                <a:lnTo>
                  <a:pt x="0" y="0"/>
                </a:lnTo>
                <a:lnTo>
                  <a:pt x="0" y="71627"/>
                </a:lnTo>
                <a:lnTo>
                  <a:pt x="5843016" y="71627"/>
                </a:lnTo>
                <a:lnTo>
                  <a:pt x="5843016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310" y="2437587"/>
            <a:ext cx="5910580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limitation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power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Light turns on when shadow falls on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LDR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low voltage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354" y="562102"/>
            <a:ext cx="4625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463800" y="1333500"/>
            <a:ext cx="4598035" cy="71755"/>
          </a:xfrm>
          <a:custGeom>
            <a:avLst/>
            <a:gdLst/>
            <a:ahLst/>
            <a:cxnLst/>
            <a:rect l="l" t="t" r="r" b="b"/>
            <a:pathLst>
              <a:path w="4598034" h="71755">
                <a:moveTo>
                  <a:pt x="4597908" y="0"/>
                </a:moveTo>
                <a:lnTo>
                  <a:pt x="0" y="0"/>
                </a:lnTo>
                <a:lnTo>
                  <a:pt x="0" y="71627"/>
                </a:lnTo>
                <a:lnTo>
                  <a:pt x="4597908" y="71627"/>
                </a:lnTo>
                <a:lnTo>
                  <a:pt x="4597908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9805" y="1479930"/>
            <a:ext cx="4530090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Used in </a:t>
            </a:r>
            <a:r>
              <a:rPr sz="2400" dirty="0">
                <a:latin typeface="Arial"/>
                <a:cs typeface="Arial"/>
              </a:rPr>
              <a:t>street </a:t>
            </a:r>
            <a:r>
              <a:rPr sz="2400" spc="-5" dirty="0">
                <a:latin typeface="Arial"/>
                <a:cs typeface="Arial"/>
              </a:rPr>
              <a:t>light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Used in Domestic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15591"/>
            <a:ext cx="7508800" cy="4042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1083" y="14427"/>
            <a:ext cx="4637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2843529" y="786383"/>
            <a:ext cx="4610100" cy="71755"/>
          </a:xfrm>
          <a:custGeom>
            <a:avLst/>
            <a:gdLst/>
            <a:ahLst/>
            <a:cxnLst/>
            <a:rect l="l" t="t" r="r" b="b"/>
            <a:pathLst>
              <a:path w="4610100" h="71755">
                <a:moveTo>
                  <a:pt x="4610100" y="0"/>
                </a:moveTo>
                <a:lnTo>
                  <a:pt x="0" y="0"/>
                </a:lnTo>
                <a:lnTo>
                  <a:pt x="0" y="71627"/>
                </a:lnTo>
                <a:lnTo>
                  <a:pt x="4610100" y="71627"/>
                </a:lnTo>
                <a:lnTo>
                  <a:pt x="461010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93114"/>
            <a:ext cx="1013460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days,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will prove a great boon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the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country,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since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4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save</a:t>
            </a:r>
            <a:endParaRPr sz="2400">
              <a:latin typeface="Arial"/>
              <a:cs typeface="Arial"/>
            </a:endParaRPr>
          </a:p>
          <a:p>
            <a:pPr marL="12700" marR="505459">
              <a:lnSpc>
                <a:spcPct val="15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lot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electricity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power plant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gets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wasted in illuminating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street  lights.</a:t>
            </a:r>
            <a:endParaRPr sz="2400">
              <a:latin typeface="Arial"/>
              <a:cs typeface="Arial"/>
            </a:endParaRPr>
          </a:p>
          <a:p>
            <a:pPr marL="12700" marR="196215">
              <a:lnSpc>
                <a:spcPct val="184600"/>
              </a:lnSpc>
              <a:spcBef>
                <a:spcPts val="15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conclusion, around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77%-81% 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power consumption can be reduced 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this system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towards providing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solution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energy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saving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60469"/>
            <a:ext cx="5867400" cy="2594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5521" y="399415"/>
            <a:ext cx="4255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3807586" y="1170686"/>
            <a:ext cx="4229100" cy="71755"/>
          </a:xfrm>
          <a:custGeom>
            <a:avLst/>
            <a:gdLst/>
            <a:ahLst/>
            <a:cxnLst/>
            <a:rect l="l" t="t" r="r" b="b"/>
            <a:pathLst>
              <a:path w="4229100" h="71755">
                <a:moveTo>
                  <a:pt x="4229099" y="0"/>
                </a:moveTo>
                <a:lnTo>
                  <a:pt x="0" y="0"/>
                </a:lnTo>
                <a:lnTo>
                  <a:pt x="0" y="71627"/>
                </a:lnTo>
                <a:lnTo>
                  <a:pt x="4229099" y="71627"/>
                </a:lnTo>
                <a:lnTo>
                  <a:pt x="4229099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631061"/>
            <a:ext cx="10985500" cy="494173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Badri</a:t>
            </a:r>
            <a:r>
              <a:rPr lang="en-US" sz="2400" b="1" dirty="0"/>
              <a:t> Narayan </a:t>
            </a:r>
            <a:r>
              <a:rPr lang="en-US" sz="2400" b="1" dirty="0" err="1"/>
              <a:t>Sahoo</a:t>
            </a:r>
            <a:r>
              <a:rPr lang="en-US" sz="2400" b="1" dirty="0"/>
              <a:t>, </a:t>
            </a:r>
            <a:r>
              <a:rPr lang="en-US" sz="2400" dirty="0"/>
              <a:t>Dept. of Electronics &amp; Communication Engineering, </a:t>
            </a:r>
            <a:r>
              <a:rPr lang="en-US" sz="2400" dirty="0" err="1"/>
              <a:t>Siksha</a:t>
            </a:r>
            <a:r>
              <a:rPr lang="en-US" sz="2400" dirty="0"/>
              <a:t> O </a:t>
            </a:r>
            <a:r>
              <a:rPr lang="en-US" sz="2400" dirty="0" err="1"/>
              <a:t>Anusandhan</a:t>
            </a:r>
            <a:r>
              <a:rPr lang="en-US" sz="2400" dirty="0"/>
              <a:t> Deemed to be University, Odisha, India. </a:t>
            </a:r>
            <a:r>
              <a:rPr lang="en-US" sz="2400" dirty="0" smtClean="0"/>
              <a:t>                                               (</a:t>
            </a:r>
            <a:r>
              <a:rPr lang="en-US" sz="2400" dirty="0"/>
              <a:t>Email: </a:t>
            </a:r>
            <a:r>
              <a:rPr lang="en-US" sz="2400" dirty="0" smtClean="0">
                <a:hlinkClick r:id="rId2"/>
              </a:rPr>
              <a:t>badrinarayansahu@soa.ac.in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Jeeban</a:t>
            </a:r>
            <a:r>
              <a:rPr lang="en-US" sz="2400" b="1" dirty="0" smtClean="0"/>
              <a:t> </a:t>
            </a:r>
            <a:r>
              <a:rPr lang="en-US" sz="2400" b="1" dirty="0" err="1"/>
              <a:t>Jyoti</a:t>
            </a:r>
            <a:r>
              <a:rPr lang="en-US" sz="2400" b="1" dirty="0"/>
              <a:t> </a:t>
            </a:r>
            <a:r>
              <a:rPr lang="en-US" sz="2400" b="1" dirty="0" err="1"/>
              <a:t>Mahakud</a:t>
            </a:r>
            <a:r>
              <a:rPr lang="en-US" sz="2400" b="1" dirty="0"/>
              <a:t>, </a:t>
            </a:r>
            <a:r>
              <a:rPr lang="en-US" sz="2400" dirty="0"/>
              <a:t>Dept. of Electronics &amp; Communication Engineering, </a:t>
            </a:r>
            <a:r>
              <a:rPr lang="en-US" sz="2400" dirty="0" err="1"/>
              <a:t>Siksha</a:t>
            </a:r>
            <a:r>
              <a:rPr lang="en-US" sz="2400" dirty="0"/>
              <a:t> O </a:t>
            </a:r>
            <a:r>
              <a:rPr lang="en-US" sz="2400" dirty="0" err="1"/>
              <a:t>Anusandhan</a:t>
            </a:r>
            <a:r>
              <a:rPr lang="en-US" sz="2400" dirty="0"/>
              <a:t> Deemed to be University, Odisha, India</a:t>
            </a:r>
            <a:r>
              <a:rPr lang="en-US" sz="2400" dirty="0" smtClean="0"/>
              <a:t>.                                              (</a:t>
            </a:r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jeevanmahakud@soa.ac.in</a:t>
            </a:r>
            <a:r>
              <a:rPr lang="en-US" sz="2400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Priyabrata</a:t>
            </a:r>
            <a:r>
              <a:rPr lang="en-US" sz="2400" b="1" dirty="0"/>
              <a:t> </a:t>
            </a:r>
            <a:r>
              <a:rPr lang="en-US" sz="2400" b="1" dirty="0" err="1"/>
              <a:t>Pattanaik</a:t>
            </a:r>
            <a:r>
              <a:rPr lang="en-US" sz="2400" b="1" dirty="0"/>
              <a:t>, </a:t>
            </a:r>
            <a:r>
              <a:rPr lang="en-US" sz="2400" dirty="0"/>
              <a:t>Dept. of Electronics &amp; Communication Engineering, </a:t>
            </a:r>
            <a:r>
              <a:rPr lang="en-US" sz="2400" dirty="0" err="1"/>
              <a:t>Siksha</a:t>
            </a:r>
            <a:r>
              <a:rPr lang="en-US" sz="2400" dirty="0"/>
              <a:t> O </a:t>
            </a:r>
            <a:r>
              <a:rPr lang="en-US" sz="2400" dirty="0" err="1"/>
              <a:t>Anusandhan</a:t>
            </a:r>
            <a:r>
              <a:rPr lang="en-US" sz="2400" dirty="0"/>
              <a:t> Deemed to be University, Odisha, India.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(</a:t>
            </a:r>
            <a:r>
              <a:rPr lang="en-US" sz="2400" dirty="0"/>
              <a:t>Email: </a:t>
            </a:r>
            <a:r>
              <a:rPr lang="en-US" sz="2400" dirty="0" smtClean="0">
                <a:hlinkClick r:id="rId4"/>
              </a:rPr>
              <a:t>priyabratapattanaik@soa.ac.in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67000"/>
            <a:ext cx="12192000" cy="1828799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Thank You</a:t>
            </a:r>
            <a:endParaRPr lang="en-US" sz="96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492" y="210439"/>
            <a:ext cx="3420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B1126C"/>
                </a:solidFill>
                <a:latin typeface="Trebuchet MS"/>
                <a:cs typeface="Trebuchet MS"/>
              </a:rPr>
              <a:t>CONT</a:t>
            </a:r>
            <a:r>
              <a:rPr spc="-20" dirty="0">
                <a:solidFill>
                  <a:srgbClr val="B1126C"/>
                </a:solidFill>
                <a:latin typeface="Trebuchet MS"/>
                <a:cs typeface="Trebuchet MS"/>
              </a:rPr>
              <a:t>E</a:t>
            </a:r>
            <a:r>
              <a:rPr spc="-5" dirty="0">
                <a:solidFill>
                  <a:srgbClr val="B1126C"/>
                </a:solidFill>
                <a:latin typeface="Trebuchet MS"/>
                <a:cs typeface="Trebuchet MS"/>
              </a:rPr>
              <a:t>NTS</a:t>
            </a:r>
          </a:p>
        </p:txBody>
      </p:sp>
      <p:sp>
        <p:nvSpPr>
          <p:cNvPr id="4" name="object 4"/>
          <p:cNvSpPr/>
          <p:nvPr/>
        </p:nvSpPr>
        <p:spPr>
          <a:xfrm>
            <a:off x="2813811" y="995552"/>
            <a:ext cx="3394075" cy="67310"/>
          </a:xfrm>
          <a:custGeom>
            <a:avLst/>
            <a:gdLst/>
            <a:ahLst/>
            <a:cxnLst/>
            <a:rect l="l" t="t" r="r" b="b"/>
            <a:pathLst>
              <a:path w="3394075" h="67309">
                <a:moveTo>
                  <a:pt x="3393948" y="0"/>
                </a:moveTo>
                <a:lnTo>
                  <a:pt x="0" y="0"/>
                </a:lnTo>
                <a:lnTo>
                  <a:pt x="0" y="67056"/>
                </a:lnTo>
                <a:lnTo>
                  <a:pt x="3393948" y="67056"/>
                </a:lnTo>
                <a:lnTo>
                  <a:pt x="3393948" y="0"/>
                </a:lnTo>
                <a:close/>
              </a:path>
            </a:pathLst>
          </a:custGeom>
          <a:solidFill>
            <a:srgbClr val="B112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059" y="1007516"/>
            <a:ext cx="7255509" cy="5563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HOW IT</a:t>
            </a:r>
            <a:r>
              <a:rPr sz="2800" b="1" spc="-75" dirty="0">
                <a:solidFill>
                  <a:srgbClr val="EB3C9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EB3C9F"/>
                </a:solidFill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MAIN</a:t>
            </a:r>
            <a:r>
              <a:rPr sz="2800" b="1" dirty="0">
                <a:solidFill>
                  <a:srgbClr val="EB3C9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EB3C9F"/>
                </a:solidFill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10" dirty="0">
                <a:solidFill>
                  <a:srgbClr val="EB3C9F"/>
                </a:solidFill>
                <a:latin typeface="Arial"/>
                <a:cs typeface="Arial"/>
              </a:rPr>
              <a:t>ABOUT </a:t>
            </a: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THE</a:t>
            </a:r>
            <a:r>
              <a:rPr sz="2800" b="1" spc="25" dirty="0">
                <a:solidFill>
                  <a:srgbClr val="EB3C9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EB3C9F"/>
                </a:solidFill>
                <a:latin typeface="Arial"/>
                <a:cs typeface="Arial"/>
              </a:rPr>
              <a:t>COMPONENT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CIRCUIT OF </a:t>
            </a:r>
            <a:r>
              <a:rPr sz="2800" b="1" spc="-35" dirty="0">
                <a:solidFill>
                  <a:srgbClr val="EB3C9F"/>
                </a:solidFill>
                <a:latin typeface="Arial"/>
                <a:cs typeface="Arial"/>
              </a:rPr>
              <a:t>AUTOMATIC </a:t>
            </a:r>
            <a:r>
              <a:rPr sz="2800" b="1" spc="-10" dirty="0">
                <a:solidFill>
                  <a:srgbClr val="EB3C9F"/>
                </a:solidFill>
                <a:latin typeface="Arial"/>
                <a:cs typeface="Arial"/>
              </a:rPr>
              <a:t>STREET</a:t>
            </a:r>
            <a:r>
              <a:rPr sz="2800" b="1" dirty="0">
                <a:solidFill>
                  <a:srgbClr val="EB3C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LIGHT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50" dirty="0">
                <a:solidFill>
                  <a:srgbClr val="EB3C9F"/>
                </a:solidFill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40" dirty="0">
                <a:solidFill>
                  <a:srgbClr val="EB3C9F"/>
                </a:solidFill>
                <a:latin typeface="Arial"/>
                <a:cs typeface="Arial"/>
              </a:rPr>
              <a:t>DISADVANTAGES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25" dirty="0">
                <a:solidFill>
                  <a:srgbClr val="EB3C9F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EB3C9F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1" spc="-10" dirty="0">
                <a:solidFill>
                  <a:srgbClr val="EB3C9F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4229" y="14427"/>
            <a:ext cx="5285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606548" y="786383"/>
            <a:ext cx="5257800" cy="71755"/>
          </a:xfrm>
          <a:custGeom>
            <a:avLst/>
            <a:gdLst/>
            <a:ahLst/>
            <a:cxnLst/>
            <a:rect l="l" t="t" r="r" b="b"/>
            <a:pathLst>
              <a:path w="5257800" h="71755">
                <a:moveTo>
                  <a:pt x="5257800" y="0"/>
                </a:moveTo>
                <a:lnTo>
                  <a:pt x="0" y="0"/>
                </a:lnTo>
                <a:lnTo>
                  <a:pt x="0" y="71627"/>
                </a:lnTo>
                <a:lnTo>
                  <a:pt x="5257800" y="71627"/>
                </a:lnTo>
                <a:lnTo>
                  <a:pt x="525780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008125"/>
            <a:ext cx="9276080" cy="199643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Reducing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wastage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power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LDR 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useful in light/dark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sensor</a:t>
            </a:r>
            <a:endParaRPr sz="2400">
              <a:latin typeface="Arial"/>
              <a:cs typeface="Arial"/>
            </a:endParaRPr>
          </a:p>
          <a:p>
            <a:pPr marL="265430" marR="5080">
              <a:lnSpc>
                <a:spcPts val="3890"/>
              </a:lnSpc>
              <a:spcBef>
                <a:spcPts val="28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circuit normally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resistance of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LDR 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high something as  high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100000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ohms.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48" y="2871787"/>
            <a:ext cx="8404352" cy="3986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0085" y="120472"/>
            <a:ext cx="53238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IT</a:t>
            </a:r>
            <a:r>
              <a:rPr spc="-85" dirty="0"/>
              <a:t> </a:t>
            </a:r>
            <a:r>
              <a:rPr dirty="0"/>
              <a:t>WORKS</a:t>
            </a:r>
          </a:p>
        </p:txBody>
      </p:sp>
      <p:sp>
        <p:nvSpPr>
          <p:cNvPr id="4" name="object 4"/>
          <p:cNvSpPr/>
          <p:nvPr/>
        </p:nvSpPr>
        <p:spPr>
          <a:xfrm>
            <a:off x="2732658" y="892428"/>
            <a:ext cx="5295900" cy="71755"/>
          </a:xfrm>
          <a:custGeom>
            <a:avLst/>
            <a:gdLst/>
            <a:ahLst/>
            <a:cxnLst/>
            <a:rect l="l" t="t" r="r" b="b"/>
            <a:pathLst>
              <a:path w="5295900" h="71755">
                <a:moveTo>
                  <a:pt x="5295900" y="0"/>
                </a:moveTo>
                <a:lnTo>
                  <a:pt x="0" y="0"/>
                </a:lnTo>
                <a:lnTo>
                  <a:pt x="0" y="71628"/>
                </a:lnTo>
                <a:lnTo>
                  <a:pt x="5295900" y="71628"/>
                </a:lnTo>
                <a:lnTo>
                  <a:pt x="529590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00150"/>
            <a:ext cx="1172337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Clr>
                <a:srgbClr val="EB3C9F"/>
              </a:buClr>
              <a:buSzPct val="79166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Light falls on LDR, </a:t>
            </a:r>
            <a:r>
              <a:rPr sz="2400" dirty="0">
                <a:solidFill>
                  <a:srgbClr val="2C3B43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shows </a:t>
            </a:r>
            <a:r>
              <a:rPr sz="2400" dirty="0">
                <a:solidFill>
                  <a:srgbClr val="2C3B43"/>
                </a:solidFill>
                <a:latin typeface="Arial"/>
                <a:cs typeface="Arial"/>
              </a:rPr>
              <a:t>its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minimum resistance voltage</a:t>
            </a:r>
            <a:r>
              <a:rPr sz="2400" spc="85" dirty="0">
                <a:solidFill>
                  <a:srgbClr val="2C3B43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2C3B43"/>
                </a:solidFill>
                <a:latin typeface="Arial"/>
                <a:cs typeface="Arial"/>
              </a:rPr>
              <a:t>drops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2C3B43"/>
                </a:solidFill>
                <a:latin typeface="Arial"/>
                <a:cs typeface="Arial"/>
              </a:rPr>
              <a:t>across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LDR less </a:t>
            </a:r>
            <a:r>
              <a:rPr sz="2400" dirty="0" smtClean="0">
                <a:solidFill>
                  <a:srgbClr val="2C3B43"/>
                </a:solidFill>
                <a:latin typeface="Arial"/>
                <a:cs typeface="Arial"/>
              </a:rPr>
              <a:t>th</a:t>
            </a:r>
            <a:r>
              <a:rPr lang="en-US" sz="2400" dirty="0" smtClean="0">
                <a:solidFill>
                  <a:srgbClr val="2C3B43"/>
                </a:solidFill>
                <a:latin typeface="Arial"/>
                <a:cs typeface="Arial"/>
              </a:rPr>
              <a:t>a</a:t>
            </a:r>
            <a:r>
              <a:rPr sz="2400" dirty="0" smtClean="0">
                <a:solidFill>
                  <a:srgbClr val="2C3B43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voltage </a:t>
            </a:r>
            <a:r>
              <a:rPr sz="2400" dirty="0">
                <a:solidFill>
                  <a:srgbClr val="2C3B43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2C3B43"/>
                </a:solidFill>
                <a:latin typeface="Arial"/>
                <a:cs typeface="Arial"/>
              </a:rPr>
              <a:t>transistor,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so no </a:t>
            </a:r>
            <a:r>
              <a:rPr sz="2400" dirty="0">
                <a:solidFill>
                  <a:srgbClr val="2C3B43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will go </a:t>
            </a:r>
            <a:r>
              <a:rPr sz="2400" dirty="0" smtClean="0">
                <a:solidFill>
                  <a:srgbClr val="2C3B43"/>
                </a:solidFill>
                <a:latin typeface="Arial"/>
                <a:cs typeface="Arial"/>
              </a:rPr>
              <a:t>from</a:t>
            </a:r>
            <a:r>
              <a:rPr lang="en-US" sz="2400" dirty="0" smtClean="0">
                <a:solidFill>
                  <a:srgbClr val="2C3B43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2C3B4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collector </a:t>
            </a:r>
            <a:r>
              <a:rPr sz="2400" dirty="0">
                <a:solidFill>
                  <a:srgbClr val="2C3B43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emitter and transistor remains</a:t>
            </a:r>
            <a:r>
              <a:rPr sz="2400" spc="50" dirty="0">
                <a:solidFill>
                  <a:srgbClr val="2C3B43"/>
                </a:solidFill>
                <a:latin typeface="Arial"/>
                <a:cs typeface="Arial"/>
              </a:rPr>
              <a:t> </a:t>
            </a:r>
            <a:r>
              <a:rPr sz="2400" spc="-15" dirty="0" smtClean="0">
                <a:solidFill>
                  <a:srgbClr val="2C3B43"/>
                </a:solidFill>
                <a:latin typeface="Arial"/>
                <a:cs typeface="Arial"/>
              </a:rPr>
              <a:t>off.</a:t>
            </a:r>
            <a:endParaRPr lang="en-US" sz="2400" spc="-15" dirty="0" smtClean="0">
              <a:solidFill>
                <a:srgbClr val="2C3B43"/>
              </a:solidFill>
              <a:latin typeface="Arial"/>
              <a:cs typeface="Arial"/>
            </a:endParaRPr>
          </a:p>
          <a:p>
            <a:pPr marL="693420" marR="2164715" indent="-342900">
              <a:lnSpc>
                <a:spcPct val="15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automatically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switches 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lights when 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sunlight </a:t>
            </a:r>
            <a:r>
              <a:rPr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goes</a:t>
            </a:r>
            <a:r>
              <a:rPr lang="en-US"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below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visible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region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our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eyes. (in evening after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Sunset)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271771"/>
            <a:ext cx="12192000" cy="2586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4230" y="808227"/>
            <a:ext cx="7101840" cy="70485"/>
          </a:xfrm>
          <a:custGeom>
            <a:avLst/>
            <a:gdLst/>
            <a:ahLst/>
            <a:cxnLst/>
            <a:rect l="l" t="t" r="r" b="b"/>
            <a:pathLst>
              <a:path w="7101840" h="70484">
                <a:moveTo>
                  <a:pt x="7101840" y="0"/>
                </a:moveTo>
                <a:lnTo>
                  <a:pt x="0" y="0"/>
                </a:lnTo>
                <a:lnTo>
                  <a:pt x="0" y="70104"/>
                </a:lnTo>
                <a:lnTo>
                  <a:pt x="7101840" y="70104"/>
                </a:lnTo>
                <a:lnTo>
                  <a:pt x="710184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5498" y="36398"/>
            <a:ext cx="6886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80" dirty="0"/>
              <a:t> </a:t>
            </a:r>
            <a:r>
              <a:rPr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583" y="1398778"/>
            <a:ext cx="6031865" cy="468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TRANSISTOR</a:t>
            </a:r>
            <a:r>
              <a:rPr sz="24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BC547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LDR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(LIGHT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DEPENDENCE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RESISTOR)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RESISTOR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LED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BATTERY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PCB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BOARD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41291" y="2926079"/>
            <a:ext cx="1841500" cy="1849120"/>
            <a:chOff x="4241291" y="2926079"/>
            <a:chExt cx="1841500" cy="1849120"/>
          </a:xfrm>
        </p:grpSpPr>
        <p:sp>
          <p:nvSpPr>
            <p:cNvPr id="7" name="object 7"/>
            <p:cNvSpPr/>
            <p:nvPr/>
          </p:nvSpPr>
          <p:spPr>
            <a:xfrm>
              <a:off x="4241291" y="3706367"/>
              <a:ext cx="1066800" cy="106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28843" y="2926079"/>
              <a:ext cx="853439" cy="8549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901184" y="4828032"/>
            <a:ext cx="1510284" cy="113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6623" y="5268466"/>
            <a:ext cx="1534668" cy="1534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448044" y="864108"/>
            <a:ext cx="2825750" cy="2973705"/>
            <a:chOff x="6448044" y="864108"/>
            <a:chExt cx="2825750" cy="2973705"/>
          </a:xfrm>
        </p:grpSpPr>
        <p:sp>
          <p:nvSpPr>
            <p:cNvPr id="12" name="object 12"/>
            <p:cNvSpPr/>
            <p:nvPr/>
          </p:nvSpPr>
          <p:spPr>
            <a:xfrm>
              <a:off x="7321296" y="864108"/>
              <a:ext cx="1952244" cy="1624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8044" y="2337816"/>
              <a:ext cx="1499616" cy="14996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5205" y="132715"/>
            <a:ext cx="6503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/>
          <p:nvPr/>
        </p:nvSpPr>
        <p:spPr>
          <a:xfrm>
            <a:off x="1787779" y="904113"/>
            <a:ext cx="6477000" cy="71755"/>
          </a:xfrm>
          <a:custGeom>
            <a:avLst/>
            <a:gdLst/>
            <a:ahLst/>
            <a:cxnLst/>
            <a:rect l="l" t="t" r="r" b="b"/>
            <a:pathLst>
              <a:path w="6477000" h="71755">
                <a:moveTo>
                  <a:pt x="6477000" y="0"/>
                </a:moveTo>
                <a:lnTo>
                  <a:pt x="0" y="0"/>
                </a:lnTo>
                <a:lnTo>
                  <a:pt x="0" y="71627"/>
                </a:lnTo>
                <a:lnTo>
                  <a:pt x="6477000" y="71627"/>
                </a:lnTo>
                <a:lnTo>
                  <a:pt x="647700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973073"/>
            <a:ext cx="9986645" cy="16186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latin typeface="Arial"/>
                <a:cs typeface="Arial"/>
              </a:rPr>
              <a:t>TRANSISTOR</a:t>
            </a:r>
            <a:r>
              <a:rPr sz="2400" b="1" spc="-5" dirty="0">
                <a:latin typeface="Arial"/>
                <a:cs typeface="Arial"/>
              </a:rPr>
              <a:t> BC547ABOUT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Has an emitter terminal, a base terminal and a collector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terminal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flowing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from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base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the emitter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controls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collector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current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7" y="2895598"/>
            <a:ext cx="7470648" cy="396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4384" y="786383"/>
            <a:ext cx="9271000" cy="71755"/>
          </a:xfrm>
          <a:custGeom>
            <a:avLst/>
            <a:gdLst/>
            <a:ahLst/>
            <a:cxnLst/>
            <a:rect l="l" t="t" r="r" b="b"/>
            <a:pathLst>
              <a:path w="9271000" h="71755">
                <a:moveTo>
                  <a:pt x="9270453" y="0"/>
                </a:moveTo>
                <a:lnTo>
                  <a:pt x="0" y="0"/>
                </a:lnTo>
                <a:lnTo>
                  <a:pt x="0" y="71627"/>
                </a:lnTo>
                <a:lnTo>
                  <a:pt x="9270453" y="71627"/>
                </a:lnTo>
                <a:lnTo>
                  <a:pt x="9270453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6364" y="14427"/>
            <a:ext cx="9133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ABOUT THE</a:t>
            </a:r>
            <a:r>
              <a:rPr spc="-5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3092" y="1417446"/>
            <a:ext cx="9757410" cy="449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LDR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(LIGHT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DEPENDENCE</a:t>
            </a:r>
            <a:r>
              <a:rPr sz="24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RESISTOR)</a:t>
            </a:r>
            <a:endParaRPr sz="2400">
              <a:latin typeface="Arial"/>
              <a:cs typeface="Arial"/>
            </a:endParaRPr>
          </a:p>
          <a:p>
            <a:pPr marL="350520" marR="5080" indent="-338455">
              <a:lnSpc>
                <a:spcPct val="185000"/>
              </a:lnSpc>
              <a:spcBef>
                <a:spcPts val="35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 electronic component whose resistance decreases with increasing  incident light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intensity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B3C9F"/>
              </a:buClr>
              <a:buFont typeface="Wingdings"/>
              <a:buChar char=""/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 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potential divider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setup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second regular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resistor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21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RESISTOR</a:t>
            </a:r>
            <a:endParaRPr sz="2400">
              <a:latin typeface="Trebuchet MS"/>
              <a:cs typeface="Trebuchet MS"/>
            </a:endParaRPr>
          </a:p>
          <a:p>
            <a:pPr marL="350520" marR="2538730" indent="-338455">
              <a:lnSpc>
                <a:spcPct val="184700"/>
              </a:lnSpc>
              <a:spcBef>
                <a:spcPts val="1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flow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current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across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resistor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device  adjustable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resistors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refers 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potentiometers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43516" y="2542032"/>
            <a:ext cx="2109216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3516" y="4174235"/>
            <a:ext cx="2109216" cy="253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3542" y="238759"/>
            <a:ext cx="9131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COMPONENTS</a:t>
            </a:r>
          </a:p>
        </p:txBody>
      </p:sp>
      <p:sp>
        <p:nvSpPr>
          <p:cNvPr id="4" name="object 4"/>
          <p:cNvSpPr/>
          <p:nvPr/>
        </p:nvSpPr>
        <p:spPr>
          <a:xfrm>
            <a:off x="1435988" y="1010158"/>
            <a:ext cx="9105900" cy="71755"/>
          </a:xfrm>
          <a:custGeom>
            <a:avLst/>
            <a:gdLst/>
            <a:ahLst/>
            <a:cxnLst/>
            <a:rect l="l" t="t" r="r" b="b"/>
            <a:pathLst>
              <a:path w="9105900" h="71755">
                <a:moveTo>
                  <a:pt x="9105900" y="0"/>
                </a:moveTo>
                <a:lnTo>
                  <a:pt x="0" y="0"/>
                </a:lnTo>
                <a:lnTo>
                  <a:pt x="0" y="71627"/>
                </a:lnTo>
                <a:lnTo>
                  <a:pt x="9105900" y="71627"/>
                </a:lnTo>
                <a:lnTo>
                  <a:pt x="910590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775" y="1860168"/>
            <a:ext cx="8890635" cy="27635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00"/>
              </a:spcBef>
            </a:pP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BATTERY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battery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device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able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store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electrical energy 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B3C9F"/>
              </a:buClr>
              <a:buFont typeface="Wingdings"/>
              <a:buChar char=""/>
            </a:pPr>
            <a:endParaRPr sz="36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PCB BOARD(PRINTED CIRCUIT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BOARD)</a:t>
            </a:r>
            <a:endParaRPr sz="2400">
              <a:latin typeface="Arial"/>
              <a:cs typeface="Arial"/>
            </a:endParaRPr>
          </a:p>
          <a:p>
            <a:pPr marL="355600" marR="2018030" indent="-342900">
              <a:lnSpc>
                <a:spcPct val="100000"/>
              </a:lnSpc>
              <a:spcBef>
                <a:spcPts val="1000"/>
              </a:spcBef>
              <a:buClr>
                <a:srgbClr val="EB3C9F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  <a:tab pos="1743710" algn="l"/>
              </a:tabLst>
            </a:pPr>
            <a:r>
              <a:rPr sz="2400" spc="-5" dirty="0">
                <a:solidFill>
                  <a:srgbClr val="2C3B43"/>
                </a:solidFill>
                <a:latin typeface="Arial"/>
                <a:cs typeface="Arial"/>
              </a:rPr>
              <a:t>Mechanically supports and electrically electronic  connects	components using conductive</a:t>
            </a:r>
            <a:r>
              <a:rPr sz="2400" spc="55" dirty="0">
                <a:solidFill>
                  <a:srgbClr val="2C3B4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C3B43"/>
                </a:solidFill>
                <a:latin typeface="Arial"/>
                <a:cs typeface="Arial"/>
              </a:rPr>
              <a:t>tracks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87256" y="2107692"/>
            <a:ext cx="2578607" cy="1933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2164" y="4198620"/>
            <a:ext cx="2933700" cy="2503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CIRCUIT </a:t>
            </a:r>
            <a:r>
              <a:rPr dirty="0"/>
              <a:t>OF </a:t>
            </a:r>
            <a:r>
              <a:rPr spc="-55" dirty="0"/>
              <a:t>AUTOMATIC</a:t>
            </a:r>
            <a:r>
              <a:rPr spc="-260" dirty="0"/>
              <a:t> </a:t>
            </a:r>
            <a:r>
              <a:rPr dirty="0"/>
              <a:t>STREET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30351"/>
            <a:ext cx="2084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EB3C9F"/>
                </a:solidFill>
                <a:latin typeface="Arial"/>
                <a:cs typeface="Arial"/>
              </a:rPr>
              <a:t>LIGHT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" y="1702054"/>
            <a:ext cx="2057400" cy="71755"/>
          </a:xfrm>
          <a:custGeom>
            <a:avLst/>
            <a:gdLst/>
            <a:ahLst/>
            <a:cxnLst/>
            <a:rect l="l" t="t" r="r" b="b"/>
            <a:pathLst>
              <a:path w="2057400" h="71755">
                <a:moveTo>
                  <a:pt x="2057400" y="0"/>
                </a:moveTo>
                <a:lnTo>
                  <a:pt x="0" y="0"/>
                </a:lnTo>
                <a:lnTo>
                  <a:pt x="0" y="71627"/>
                </a:lnTo>
                <a:lnTo>
                  <a:pt x="2057400" y="71627"/>
                </a:lnTo>
                <a:lnTo>
                  <a:pt x="2057400" y="0"/>
                </a:lnTo>
                <a:close/>
              </a:path>
            </a:pathLst>
          </a:custGeom>
          <a:solidFill>
            <a:srgbClr val="EB3C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449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Arial Black</vt:lpstr>
      <vt:lpstr>Calibri</vt:lpstr>
      <vt:lpstr>Trebuchet MS</vt:lpstr>
      <vt:lpstr>Wingdings</vt:lpstr>
      <vt:lpstr>Office Theme</vt:lpstr>
      <vt:lpstr>PowerPoint Presentation</vt:lpstr>
      <vt:lpstr>CONTENTS</vt:lpstr>
      <vt:lpstr>INTRODUCTION</vt:lpstr>
      <vt:lpstr>HOW IT WORKS</vt:lpstr>
      <vt:lpstr>MAIN COMPONENTS</vt:lpstr>
      <vt:lpstr>THE COMPONENTS</vt:lpstr>
      <vt:lpstr>ABOUT THE COMPONENTS</vt:lpstr>
      <vt:lpstr>ABOUT THE COMPONENTS</vt:lpstr>
      <vt:lpstr>CIRCUIT OF AUTOMATIC STREET</vt:lpstr>
      <vt:lpstr>ADVANTAGES</vt:lpstr>
      <vt:lpstr>DISADVANTAGES</vt:lpstr>
      <vt:lpstr>APPLICATION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Dell'</cp:lastModifiedBy>
  <cp:revision>15</cp:revision>
  <dcterms:created xsi:type="dcterms:W3CDTF">2021-06-28T02:11:52Z</dcterms:created>
  <dcterms:modified xsi:type="dcterms:W3CDTF">2021-06-28T03:15:19Z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2021-06-28T00:00:00Z</vt:filetime>
  </property>
</Properties>
</file>