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8" r:id="rId4"/>
  </p:sldMasterIdLst>
  <p:notesMasterIdLst>
    <p:notesMasterId r:id="rId5"/>
  </p:notesMasterIdLst>
  <p:sldIdLst>
    <p:sldId id="256" r:id="rId6"/>
  </p:sldIdLst>
  <p:sldSz cy="32918400" cx="438912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9551">
          <p15:clr>
            <a:srgbClr val="A4A3A4"/>
          </p15:clr>
        </p15:guide>
        <p15:guide id="2" orient="horz" pos="10368">
          <p15:clr>
            <a:srgbClr val="A4A3A4"/>
          </p15:clr>
        </p15:guide>
        <p15:guide id="3" pos="21376">
          <p15:clr>
            <a:srgbClr val="A4A3A4"/>
          </p15:clr>
        </p15:guide>
        <p15:guide id="4" pos="6187">
          <p15:clr>
            <a:srgbClr val="A4A3A4"/>
          </p15:clr>
        </p15:guide>
        <p15:guide id="5" pos="26410">
          <p15:clr>
            <a:srgbClr val="A4A3A4"/>
          </p15:clr>
        </p15:guide>
        <p15:guide id="6" pos="1217">
          <p15:clr>
            <a:srgbClr val="A4A3A4"/>
          </p15:clr>
        </p15:guide>
        <p15:guide id="7" pos="19873">
          <p15:clr>
            <a:srgbClr val="A4A3A4"/>
          </p15:clr>
        </p15:guide>
        <p15:guide id="8" pos="7751">
          <p15:clr>
            <a:srgbClr val="A4A3A4"/>
          </p15:clr>
        </p15:guide>
      </p15:sldGuideLst>
    </p:ext>
    <p:ext uri="http://customooxmlschemas.google.com/">
      <go:slidesCustomData xmlns:go="http://customooxmlschemas.google.com/" r:id="rId7" roundtripDataSignature="AMtx7mhQed5qCe/Gm25I41PPKlaBoUSNn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9551" orient="horz"/>
        <p:guide pos="10368" orient="horz"/>
        <p:guide pos="21376"/>
        <p:guide pos="6187"/>
        <p:guide pos="26410"/>
        <p:guide pos="1217"/>
        <p:guide pos="19873"/>
        <p:guide pos="7751"/>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 Id="rId7"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70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70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70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70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70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70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70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70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70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70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70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70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70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70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70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70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48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48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48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48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48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48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48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48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48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70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70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70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70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70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70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70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70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 name="Shape 31"/>
        <p:cNvGrpSpPr/>
        <p:nvPr/>
      </p:nvGrpSpPr>
      <p:grpSpPr>
        <a:xfrm>
          <a:off x="0" y="0"/>
          <a:ext cx="0" cy="0"/>
          <a:chOff x="0" y="0"/>
          <a:chExt cx="0" cy="0"/>
        </a:xfrm>
      </p:grpSpPr>
      <p:sp>
        <p:nvSpPr>
          <p:cNvPr id="32" name="Google Shape;32;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 name="Google Shape;33;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p:cSld name="Title Slide">
    <p:spTree>
      <p:nvGrpSpPr>
        <p:cNvPr id="28" name="Shape 28"/>
        <p:cNvGrpSpPr/>
        <p:nvPr/>
      </p:nvGrpSpPr>
      <p:grpSpPr>
        <a:xfrm>
          <a:off x="0" y="0"/>
          <a:ext cx="0" cy="0"/>
          <a:chOff x="0" y="0"/>
          <a:chExt cx="0" cy="0"/>
        </a:xfrm>
      </p:grpSpPr>
      <p:sp>
        <p:nvSpPr>
          <p:cNvPr id="29" name="Google Shape;29;p3"/>
          <p:cNvSpPr/>
          <p:nvPr>
            <p:ph idx="2" type="pic"/>
          </p:nvPr>
        </p:nvSpPr>
        <p:spPr>
          <a:xfrm>
            <a:off x="12304713" y="9890433"/>
            <a:ext cx="19243675" cy="12045546"/>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4800"/>
              </a:spcBef>
              <a:spcAft>
                <a:spcPts val="0"/>
              </a:spcAft>
              <a:buClr>
                <a:schemeClr val="dk1"/>
              </a:buClr>
              <a:buSzPts val="9600"/>
              <a:buFont typeface="Arial"/>
              <a:buChar char="•"/>
              <a:defRPr b="0" i="0" sz="9600" u="none" cap="none" strike="noStrike">
                <a:solidFill>
                  <a:schemeClr val="dk1"/>
                </a:solidFill>
                <a:latin typeface="Verdana"/>
                <a:ea typeface="Verdana"/>
                <a:cs typeface="Verdana"/>
                <a:sym typeface="Verdana"/>
              </a:defRPr>
            </a:lvl1pPr>
            <a:lvl2pPr lvl="1" marR="0" rtl="0" algn="l">
              <a:lnSpc>
                <a:spcPct val="90000"/>
              </a:lnSpc>
              <a:spcBef>
                <a:spcPts val="2400"/>
              </a:spcBef>
              <a:spcAft>
                <a:spcPts val="0"/>
              </a:spcAft>
              <a:buClr>
                <a:schemeClr val="dk1"/>
              </a:buClr>
              <a:buSzPts val="11520"/>
              <a:buFont typeface="Arial"/>
              <a:buChar char="•"/>
              <a:defRPr b="0" i="0" sz="11520" u="none" cap="none" strike="noStrike">
                <a:solidFill>
                  <a:schemeClr val="dk1"/>
                </a:solidFill>
                <a:latin typeface="Calibri"/>
                <a:ea typeface="Calibri"/>
                <a:cs typeface="Calibri"/>
                <a:sym typeface="Calibri"/>
              </a:defRPr>
            </a:lvl2pPr>
            <a:lvl3pPr lvl="2" marR="0" rtl="0" algn="l">
              <a:lnSpc>
                <a:spcPct val="90000"/>
              </a:lnSpc>
              <a:spcBef>
                <a:spcPts val="240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3pPr>
            <a:lvl4pPr lvl="3"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4pPr>
            <a:lvl5pPr lvl="4"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5pPr>
            <a:lvl6pPr lvl="5"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6pPr>
            <a:lvl7pPr lvl="6"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7pPr>
            <a:lvl8pPr lvl="7"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8pPr>
            <a:lvl9pPr lvl="8"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9pPr>
          </a:lstStyle>
          <a:p/>
        </p:txBody>
      </p:sp>
      <p:sp>
        <p:nvSpPr>
          <p:cNvPr id="30" name="Google Shape;30;p3"/>
          <p:cNvSpPr/>
          <p:nvPr>
            <p:ph idx="3" type="pic"/>
          </p:nvPr>
        </p:nvSpPr>
        <p:spPr>
          <a:xfrm>
            <a:off x="33934400" y="21935980"/>
            <a:ext cx="7991475" cy="9101234"/>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4800"/>
              </a:spcBef>
              <a:spcAft>
                <a:spcPts val="0"/>
              </a:spcAft>
              <a:buClr>
                <a:schemeClr val="dk1"/>
              </a:buClr>
              <a:buSzPts val="9600"/>
              <a:buFont typeface="Arial"/>
              <a:buChar char="•"/>
              <a:defRPr b="0" i="0" sz="9600" u="none" cap="none" strike="noStrike">
                <a:solidFill>
                  <a:schemeClr val="dk1"/>
                </a:solidFill>
                <a:latin typeface="Verdana"/>
                <a:ea typeface="Verdana"/>
                <a:cs typeface="Verdana"/>
                <a:sym typeface="Verdana"/>
              </a:defRPr>
            </a:lvl1pPr>
            <a:lvl2pPr lvl="1" marR="0" rtl="0" algn="l">
              <a:lnSpc>
                <a:spcPct val="90000"/>
              </a:lnSpc>
              <a:spcBef>
                <a:spcPts val="2400"/>
              </a:spcBef>
              <a:spcAft>
                <a:spcPts val="0"/>
              </a:spcAft>
              <a:buClr>
                <a:schemeClr val="dk1"/>
              </a:buClr>
              <a:buSzPts val="11520"/>
              <a:buFont typeface="Arial"/>
              <a:buChar char="•"/>
              <a:defRPr b="0" i="0" sz="11520" u="none" cap="none" strike="noStrike">
                <a:solidFill>
                  <a:schemeClr val="dk1"/>
                </a:solidFill>
                <a:latin typeface="Calibri"/>
                <a:ea typeface="Calibri"/>
                <a:cs typeface="Calibri"/>
                <a:sym typeface="Calibri"/>
              </a:defRPr>
            </a:lvl2pPr>
            <a:lvl3pPr lvl="2" marR="0" rtl="0" algn="l">
              <a:lnSpc>
                <a:spcPct val="90000"/>
              </a:lnSpc>
              <a:spcBef>
                <a:spcPts val="240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3pPr>
            <a:lvl4pPr lvl="3"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4pPr>
            <a:lvl5pPr lvl="4"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5pPr>
            <a:lvl6pPr lvl="5"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6pPr>
            <a:lvl7pPr lvl="6"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7pPr>
            <a:lvl8pPr lvl="7"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8pPr>
            <a:lvl9pPr lvl="8"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xml"/><Relationship Id="rId3"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2"/>
          <p:cNvSpPr/>
          <p:nvPr/>
        </p:nvSpPr>
        <p:spPr>
          <a:xfrm>
            <a:off x="732758" y="1731788"/>
            <a:ext cx="42425683" cy="30491667"/>
          </a:xfrm>
          <a:prstGeom prst="rect">
            <a:avLst/>
          </a:prstGeom>
          <a:solidFill>
            <a:srgbClr val="EBEBE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7000" u="none" cap="none" strike="noStrike">
              <a:solidFill>
                <a:schemeClr val="lt1"/>
              </a:solidFill>
              <a:latin typeface="Arial"/>
              <a:ea typeface="Arial"/>
              <a:cs typeface="Arial"/>
              <a:sym typeface="Arial"/>
            </a:endParaRPr>
          </a:p>
        </p:txBody>
      </p:sp>
      <p:sp>
        <p:nvSpPr>
          <p:cNvPr id="11" name="Google Shape;11;p2"/>
          <p:cNvSpPr/>
          <p:nvPr/>
        </p:nvSpPr>
        <p:spPr>
          <a:xfrm>
            <a:off x="32804491" y="1731788"/>
            <a:ext cx="10353950" cy="30491667"/>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7000" u="none" cap="none" strike="noStrike">
              <a:solidFill>
                <a:schemeClr val="lt1"/>
              </a:solidFill>
              <a:latin typeface="Arial"/>
              <a:ea typeface="Arial"/>
              <a:cs typeface="Arial"/>
              <a:sym typeface="Arial"/>
            </a:endParaRPr>
          </a:p>
        </p:txBody>
      </p:sp>
      <p:sp>
        <p:nvSpPr>
          <p:cNvPr id="12" name="Google Shape;12;p2"/>
          <p:cNvSpPr/>
          <p:nvPr/>
        </p:nvSpPr>
        <p:spPr>
          <a:xfrm>
            <a:off x="9906000" y="720448"/>
            <a:ext cx="33252442" cy="1828799"/>
          </a:xfrm>
          <a:prstGeom prst="rect">
            <a:avLst/>
          </a:prstGeom>
          <a:solidFill>
            <a:srgbClr val="F3BF2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7000" u="none" cap="none" strike="noStrike">
              <a:solidFill>
                <a:schemeClr val="dk1"/>
              </a:solidFill>
              <a:latin typeface="Calibri"/>
              <a:ea typeface="Calibri"/>
              <a:cs typeface="Calibri"/>
              <a:sym typeface="Calibri"/>
            </a:endParaRPr>
          </a:p>
        </p:txBody>
      </p:sp>
      <p:sp>
        <p:nvSpPr>
          <p:cNvPr id="13" name="Google Shape;13;p2"/>
          <p:cNvSpPr txBox="1"/>
          <p:nvPr/>
        </p:nvSpPr>
        <p:spPr>
          <a:xfrm>
            <a:off x="12280010" y="758646"/>
            <a:ext cx="30878431" cy="1790601"/>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Clr>
                <a:schemeClr val="lt1"/>
              </a:buClr>
              <a:buSzPts val="5400"/>
              <a:buFont typeface="Impact"/>
              <a:buNone/>
            </a:pPr>
            <a:r>
              <a:rPr b="0" i="0" lang="en-US" sz="5400" u="none" cap="none" strike="noStrike">
                <a:solidFill>
                  <a:schemeClr val="lt1"/>
                </a:solidFill>
                <a:latin typeface="Impact"/>
                <a:ea typeface="Impact"/>
                <a:cs typeface="Impact"/>
                <a:sym typeface="Impact"/>
              </a:rPr>
              <a:t>Electrical Engineering and Computer Science</a:t>
            </a:r>
            <a:endParaRPr b="0" i="0" sz="5400" u="none" cap="none" strike="noStrike">
              <a:solidFill>
                <a:schemeClr val="lt1"/>
              </a:solidFill>
              <a:latin typeface="Impact"/>
              <a:ea typeface="Impact"/>
              <a:cs typeface="Impact"/>
              <a:sym typeface="Impact"/>
            </a:endParaRPr>
          </a:p>
        </p:txBody>
      </p:sp>
      <p:sp>
        <p:nvSpPr>
          <p:cNvPr id="14" name="Google Shape;14;p2"/>
          <p:cNvSpPr/>
          <p:nvPr/>
        </p:nvSpPr>
        <p:spPr>
          <a:xfrm>
            <a:off x="732758" y="1731788"/>
            <a:ext cx="10353950" cy="30491667"/>
          </a:xfrm>
          <a:prstGeom prst="rect">
            <a:avLst/>
          </a:prstGeom>
          <a:solidFill>
            <a:srgbClr val="E0552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7000" u="none" cap="none" strike="noStrike">
              <a:solidFill>
                <a:schemeClr val="lt1"/>
              </a:solidFill>
              <a:latin typeface="Arial"/>
              <a:ea typeface="Arial"/>
              <a:cs typeface="Arial"/>
              <a:sym typeface="Arial"/>
            </a:endParaRPr>
          </a:p>
        </p:txBody>
      </p:sp>
      <p:pic>
        <p:nvPicPr>
          <p:cNvPr descr="OSU_horizontal_2C_W_over_B.eps" id="15" name="Google Shape;15;p2"/>
          <p:cNvPicPr preferRelativeResize="0"/>
          <p:nvPr/>
        </p:nvPicPr>
        <p:blipFill rotWithShape="1">
          <a:blip r:embed="rId1">
            <a:alphaModFix/>
          </a:blip>
          <a:srcRect b="0" l="0" r="0" t="0"/>
          <a:stretch/>
        </p:blipFill>
        <p:spPr>
          <a:xfrm>
            <a:off x="2400021" y="28559363"/>
            <a:ext cx="7046627" cy="2247216"/>
          </a:xfrm>
          <a:prstGeom prst="rect">
            <a:avLst/>
          </a:prstGeom>
          <a:noFill/>
          <a:ln>
            <a:noFill/>
          </a:ln>
        </p:spPr>
      </p:pic>
      <p:cxnSp>
        <p:nvCxnSpPr>
          <p:cNvPr id="16" name="Google Shape;16;p2"/>
          <p:cNvCxnSpPr/>
          <p:nvPr/>
        </p:nvCxnSpPr>
        <p:spPr>
          <a:xfrm rot="10800000">
            <a:off x="11086708" y="-1930400"/>
            <a:ext cx="0" cy="1676402"/>
          </a:xfrm>
          <a:prstGeom prst="straightConnector1">
            <a:avLst/>
          </a:prstGeom>
          <a:noFill/>
          <a:ln cap="flat" cmpd="sng" w="28575">
            <a:solidFill>
              <a:schemeClr val="dk1"/>
            </a:solidFill>
            <a:prstDash val="dash"/>
            <a:miter lim="800000"/>
            <a:headEnd len="sm" w="sm" type="none"/>
            <a:tailEnd len="sm" w="sm" type="none"/>
          </a:ln>
        </p:spPr>
      </p:cxnSp>
      <p:sp>
        <p:nvSpPr>
          <p:cNvPr id="17" name="Google Shape;17;p2"/>
          <p:cNvSpPr txBox="1"/>
          <p:nvPr/>
        </p:nvSpPr>
        <p:spPr>
          <a:xfrm>
            <a:off x="9486509" y="-3200400"/>
            <a:ext cx="3200400" cy="1168399"/>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5400"/>
              <a:buFont typeface="Arial"/>
              <a:buNone/>
            </a:pPr>
            <a:r>
              <a:rPr b="0" i="0" lang="en-US" sz="5400" u="none" cap="none" strike="noStrike">
                <a:solidFill>
                  <a:schemeClr val="dk1"/>
                </a:solidFill>
                <a:latin typeface="Arial"/>
                <a:ea typeface="Arial"/>
                <a:cs typeface="Arial"/>
                <a:sym typeface="Arial"/>
              </a:rPr>
              <a:t>FOLD</a:t>
            </a:r>
            <a:endParaRPr b="0" i="0" sz="5400" u="none" cap="none" strike="noStrike">
              <a:solidFill>
                <a:schemeClr val="dk1"/>
              </a:solidFill>
              <a:latin typeface="Arial"/>
              <a:ea typeface="Arial"/>
              <a:cs typeface="Arial"/>
              <a:sym typeface="Arial"/>
            </a:endParaRPr>
          </a:p>
        </p:txBody>
      </p:sp>
      <p:cxnSp>
        <p:nvCxnSpPr>
          <p:cNvPr id="18" name="Google Shape;18;p2"/>
          <p:cNvCxnSpPr/>
          <p:nvPr/>
        </p:nvCxnSpPr>
        <p:spPr>
          <a:xfrm rot="10800000">
            <a:off x="32804491" y="-1930400"/>
            <a:ext cx="0" cy="1676402"/>
          </a:xfrm>
          <a:prstGeom prst="straightConnector1">
            <a:avLst/>
          </a:prstGeom>
          <a:noFill/>
          <a:ln cap="flat" cmpd="sng" w="28575">
            <a:solidFill>
              <a:schemeClr val="dk1"/>
            </a:solidFill>
            <a:prstDash val="dash"/>
            <a:miter lim="800000"/>
            <a:headEnd len="sm" w="sm" type="none"/>
            <a:tailEnd len="sm" w="sm" type="none"/>
          </a:ln>
        </p:spPr>
      </p:cxnSp>
      <p:sp>
        <p:nvSpPr>
          <p:cNvPr id="19" name="Google Shape;19;p2"/>
          <p:cNvSpPr txBox="1"/>
          <p:nvPr/>
        </p:nvSpPr>
        <p:spPr>
          <a:xfrm>
            <a:off x="31204291" y="-3200400"/>
            <a:ext cx="3200400" cy="1168399"/>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5400"/>
              <a:buFont typeface="Arial"/>
              <a:buNone/>
            </a:pPr>
            <a:r>
              <a:rPr b="0" i="0" lang="en-US" sz="5400" u="none" cap="none" strike="noStrike">
                <a:solidFill>
                  <a:schemeClr val="dk1"/>
                </a:solidFill>
                <a:latin typeface="Arial"/>
                <a:ea typeface="Arial"/>
                <a:cs typeface="Arial"/>
                <a:sym typeface="Arial"/>
              </a:rPr>
              <a:t>FOLD</a:t>
            </a:r>
            <a:endParaRPr b="0" i="0" sz="5400" u="none" cap="none" strike="noStrike">
              <a:solidFill>
                <a:schemeClr val="dk1"/>
              </a:solidFill>
              <a:latin typeface="Arial"/>
              <a:ea typeface="Arial"/>
              <a:cs typeface="Arial"/>
              <a:sym typeface="Arial"/>
            </a:endParaRPr>
          </a:p>
        </p:txBody>
      </p:sp>
      <p:cxnSp>
        <p:nvCxnSpPr>
          <p:cNvPr id="20" name="Google Shape;20;p2"/>
          <p:cNvCxnSpPr/>
          <p:nvPr/>
        </p:nvCxnSpPr>
        <p:spPr>
          <a:xfrm rot="10800000">
            <a:off x="11048216" y="33172401"/>
            <a:ext cx="0" cy="1676402"/>
          </a:xfrm>
          <a:prstGeom prst="straightConnector1">
            <a:avLst/>
          </a:prstGeom>
          <a:noFill/>
          <a:ln cap="flat" cmpd="sng" w="28575">
            <a:solidFill>
              <a:schemeClr val="dk1"/>
            </a:solidFill>
            <a:prstDash val="dash"/>
            <a:miter lim="800000"/>
            <a:headEnd len="sm" w="sm" type="none"/>
            <a:tailEnd len="sm" w="sm" type="none"/>
          </a:ln>
        </p:spPr>
      </p:cxnSp>
      <p:sp>
        <p:nvSpPr>
          <p:cNvPr id="21" name="Google Shape;21;p2"/>
          <p:cNvSpPr txBox="1"/>
          <p:nvPr/>
        </p:nvSpPr>
        <p:spPr>
          <a:xfrm>
            <a:off x="9446648" y="34899603"/>
            <a:ext cx="3200400" cy="1168399"/>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5400"/>
              <a:buFont typeface="Arial"/>
              <a:buNone/>
            </a:pPr>
            <a:r>
              <a:rPr b="0" i="0" lang="en-US" sz="5400" u="none" cap="none" strike="noStrike">
                <a:solidFill>
                  <a:schemeClr val="dk1"/>
                </a:solidFill>
                <a:latin typeface="Arial"/>
                <a:ea typeface="Arial"/>
                <a:cs typeface="Arial"/>
                <a:sym typeface="Arial"/>
              </a:rPr>
              <a:t>FOLD</a:t>
            </a:r>
            <a:endParaRPr b="0" i="0" sz="5400" u="none" cap="none" strike="noStrike">
              <a:solidFill>
                <a:schemeClr val="dk1"/>
              </a:solidFill>
              <a:latin typeface="Arial"/>
              <a:ea typeface="Arial"/>
              <a:cs typeface="Arial"/>
              <a:sym typeface="Arial"/>
            </a:endParaRPr>
          </a:p>
        </p:txBody>
      </p:sp>
      <p:cxnSp>
        <p:nvCxnSpPr>
          <p:cNvPr id="22" name="Google Shape;22;p2"/>
          <p:cNvCxnSpPr/>
          <p:nvPr/>
        </p:nvCxnSpPr>
        <p:spPr>
          <a:xfrm rot="10800000">
            <a:off x="32805859" y="33172401"/>
            <a:ext cx="0" cy="1676402"/>
          </a:xfrm>
          <a:prstGeom prst="straightConnector1">
            <a:avLst/>
          </a:prstGeom>
          <a:noFill/>
          <a:ln cap="flat" cmpd="sng" w="28575">
            <a:solidFill>
              <a:schemeClr val="dk1"/>
            </a:solidFill>
            <a:prstDash val="dash"/>
            <a:miter lim="800000"/>
            <a:headEnd len="sm" w="sm" type="none"/>
            <a:tailEnd len="sm" w="sm" type="none"/>
          </a:ln>
        </p:spPr>
      </p:cxnSp>
      <p:sp>
        <p:nvSpPr>
          <p:cNvPr id="23" name="Google Shape;23;p2"/>
          <p:cNvSpPr txBox="1"/>
          <p:nvPr/>
        </p:nvSpPr>
        <p:spPr>
          <a:xfrm>
            <a:off x="31204291" y="34899603"/>
            <a:ext cx="3200400" cy="1168399"/>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5400"/>
              <a:buFont typeface="Arial"/>
              <a:buNone/>
            </a:pPr>
            <a:r>
              <a:rPr b="0" i="0" lang="en-US" sz="5400" u="none" cap="none" strike="noStrike">
                <a:solidFill>
                  <a:schemeClr val="dk1"/>
                </a:solidFill>
                <a:latin typeface="Arial"/>
                <a:ea typeface="Arial"/>
                <a:cs typeface="Arial"/>
                <a:sym typeface="Arial"/>
              </a:rPr>
              <a:t>FOLD</a:t>
            </a:r>
            <a:endParaRPr b="0" i="0" sz="5400" u="none" cap="none" strike="noStrike">
              <a:solidFill>
                <a:schemeClr val="dk1"/>
              </a:solidFill>
              <a:latin typeface="Arial"/>
              <a:ea typeface="Arial"/>
              <a:cs typeface="Arial"/>
              <a:sym typeface="Arial"/>
            </a:endParaRPr>
          </a:p>
        </p:txBody>
      </p:sp>
      <p:cxnSp>
        <p:nvCxnSpPr>
          <p:cNvPr id="24" name="Google Shape;24;p2"/>
          <p:cNvCxnSpPr/>
          <p:nvPr/>
        </p:nvCxnSpPr>
        <p:spPr>
          <a:xfrm>
            <a:off x="-1092201" y="25473946"/>
            <a:ext cx="0" cy="1676402"/>
          </a:xfrm>
          <a:prstGeom prst="straightConnector1">
            <a:avLst/>
          </a:prstGeom>
          <a:noFill/>
          <a:ln cap="flat" cmpd="sng" w="28575">
            <a:solidFill>
              <a:schemeClr val="dk1"/>
            </a:solidFill>
            <a:prstDash val="dash"/>
            <a:miter lim="800000"/>
            <a:headEnd len="sm" w="sm" type="none"/>
            <a:tailEnd len="sm" w="sm" type="none"/>
          </a:ln>
        </p:spPr>
      </p:cxnSp>
      <p:sp>
        <p:nvSpPr>
          <p:cNvPr id="25" name="Google Shape;25;p2"/>
          <p:cNvSpPr txBox="1"/>
          <p:nvPr/>
        </p:nvSpPr>
        <p:spPr>
          <a:xfrm>
            <a:off x="-6807200" y="25041022"/>
            <a:ext cx="4876798" cy="2542251"/>
          </a:xfrm>
          <a:prstGeom prst="rect">
            <a:avLst/>
          </a:prstGeom>
          <a:noFill/>
          <a:ln>
            <a:noFill/>
          </a:ln>
        </p:spPr>
        <p:txBody>
          <a:bodyPr anchorCtr="0" anchor="ctr" bIns="0" lIns="0" spcFirstLastPara="1" rIns="0" wrap="square" tIns="0">
            <a:noAutofit/>
          </a:bodyPr>
          <a:lstStyle/>
          <a:p>
            <a:pPr indent="0" lvl="0" marL="0" marR="0" rtl="0" algn="ctr">
              <a:lnSpc>
                <a:spcPct val="120000"/>
              </a:lnSpc>
              <a:spcBef>
                <a:spcPts val="0"/>
              </a:spcBef>
              <a:spcAft>
                <a:spcPts val="0"/>
              </a:spcAft>
              <a:buClr>
                <a:schemeClr val="dk1"/>
              </a:buClr>
              <a:buSzPts val="5400"/>
              <a:buFont typeface="Arial"/>
              <a:buNone/>
            </a:pPr>
            <a:r>
              <a:rPr b="0" i="0" lang="en-US" sz="5400" u="none" cap="none" strike="noStrike">
                <a:solidFill>
                  <a:schemeClr val="dk1"/>
                </a:solidFill>
                <a:latin typeface="Arial"/>
                <a:ea typeface="Arial"/>
                <a:cs typeface="Arial"/>
                <a:sym typeface="Arial"/>
              </a:rPr>
              <a:t>NO TEXT </a:t>
            </a:r>
            <a:endParaRPr/>
          </a:p>
          <a:p>
            <a:pPr indent="0" lvl="0" marL="0" marR="0" rtl="0" algn="ctr">
              <a:lnSpc>
                <a:spcPct val="120000"/>
              </a:lnSpc>
              <a:spcBef>
                <a:spcPts val="0"/>
              </a:spcBef>
              <a:spcAft>
                <a:spcPts val="0"/>
              </a:spcAft>
              <a:buClr>
                <a:schemeClr val="dk1"/>
              </a:buClr>
              <a:buSzPts val="5400"/>
              <a:buFont typeface="Arial"/>
              <a:buNone/>
            </a:pPr>
            <a:r>
              <a:rPr b="0" i="0" lang="en-US" sz="5400" u="none" cap="none" strike="noStrike">
                <a:solidFill>
                  <a:schemeClr val="dk1"/>
                </a:solidFill>
                <a:latin typeface="Arial"/>
                <a:ea typeface="Arial"/>
                <a:cs typeface="Arial"/>
                <a:sym typeface="Arial"/>
              </a:rPr>
              <a:t>IN ORANGE BOX BELOW THIS LINE</a:t>
            </a:r>
            <a:endParaRPr b="0" i="0" sz="5400" u="none" cap="none" strike="noStrike">
              <a:solidFill>
                <a:schemeClr val="dk1"/>
              </a:solidFill>
              <a:latin typeface="Arial"/>
              <a:ea typeface="Arial"/>
              <a:cs typeface="Arial"/>
              <a:sym typeface="Arial"/>
            </a:endParaRPr>
          </a:p>
        </p:txBody>
      </p:sp>
      <p:sp>
        <p:nvSpPr>
          <p:cNvPr id="26" name="Google Shape;26;p2"/>
          <p:cNvSpPr/>
          <p:nvPr/>
        </p:nvSpPr>
        <p:spPr>
          <a:xfrm>
            <a:off x="732759" y="720448"/>
            <a:ext cx="10353949" cy="1828799"/>
          </a:xfrm>
          <a:prstGeom prst="rect">
            <a:avLst/>
          </a:prstGeom>
          <a:solidFill>
            <a:srgbClr val="21212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7000" u="none" cap="none" strike="noStrike">
              <a:solidFill>
                <a:schemeClr val="dk1"/>
              </a:solidFill>
              <a:latin typeface="Calibri"/>
              <a:ea typeface="Calibri"/>
              <a:cs typeface="Calibri"/>
              <a:sym typeface="Calibri"/>
            </a:endParaRPr>
          </a:p>
        </p:txBody>
      </p:sp>
      <p:sp>
        <p:nvSpPr>
          <p:cNvPr id="27" name="Google Shape;27;p2"/>
          <p:cNvSpPr txBox="1"/>
          <p:nvPr/>
        </p:nvSpPr>
        <p:spPr>
          <a:xfrm>
            <a:off x="1920240" y="758646"/>
            <a:ext cx="11897360" cy="1790601"/>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Clr>
                <a:schemeClr val="lt1"/>
              </a:buClr>
              <a:buSzPts val="5400"/>
              <a:buFont typeface="Impact"/>
              <a:buNone/>
            </a:pPr>
            <a:r>
              <a:rPr b="0" i="0" lang="en-US" sz="5400" u="none" cap="none" strike="noStrike">
                <a:solidFill>
                  <a:schemeClr val="lt1"/>
                </a:solidFill>
                <a:latin typeface="Impact"/>
                <a:ea typeface="Impact"/>
                <a:cs typeface="Impact"/>
                <a:sym typeface="Impact"/>
              </a:rPr>
              <a:t>COLLEGE OF ENGINEERING</a:t>
            </a:r>
            <a:endParaRPr b="0" i="0" sz="5400" u="none" cap="none" strike="noStrike">
              <a:solidFill>
                <a:schemeClr val="lt1"/>
              </a:solidFill>
              <a:latin typeface="Impact"/>
              <a:ea typeface="Impact"/>
              <a:cs typeface="Impact"/>
              <a:sym typeface="Impact"/>
            </a:endParaRPr>
          </a:p>
        </p:txBody>
      </p:sp>
    </p:spTree>
  </p:cSld>
  <p:clrMap accent1="accent1" accent2="accent2" accent3="accent3" accent4="accent4" accent5="accent5" accent6="accent6" bg1="lt1" bg2="dk2" tx1="dk1" tx2="lt2" folHlink="folHlink" hlink="hlink"/>
  <p:sldLayoutIdLst>
    <p:sldLayoutId id="2147483649"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github.com/Dibz15/csx46-cerenkov" TargetMode="External"/><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image" Target="../media/image3.png"/><Relationship Id="rId7" Type="http://schemas.openxmlformats.org/officeDocument/2006/relationships/image" Target="../media/image4.png"/><Relationship Id="rId8"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 name="Shape 34"/>
        <p:cNvGrpSpPr/>
        <p:nvPr/>
      </p:nvGrpSpPr>
      <p:grpSpPr>
        <a:xfrm>
          <a:off x="0" y="0"/>
          <a:ext cx="0" cy="0"/>
          <a:chOff x="0" y="0"/>
          <a:chExt cx="0" cy="0"/>
        </a:xfrm>
      </p:grpSpPr>
      <p:sp>
        <p:nvSpPr>
          <p:cNvPr id="35" name="Google Shape;35;p1"/>
          <p:cNvSpPr txBox="1"/>
          <p:nvPr/>
        </p:nvSpPr>
        <p:spPr>
          <a:xfrm>
            <a:off x="12292014" y="17551620"/>
            <a:ext cx="9418200" cy="677100"/>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rgbClr val="E05529"/>
              </a:buClr>
              <a:buSzPts val="4800"/>
              <a:buFont typeface="Arial"/>
              <a:buNone/>
            </a:pPr>
            <a:r>
              <a:rPr lang="en-US" sz="4800">
                <a:solidFill>
                  <a:srgbClr val="E05529"/>
                </a:solidFill>
              </a:rPr>
              <a:t>Results: Model Performance</a:t>
            </a:r>
            <a:endParaRPr b="0" i="0" sz="4800" u="none" cap="none" strike="noStrike">
              <a:solidFill>
                <a:srgbClr val="E05529"/>
              </a:solidFill>
              <a:latin typeface="Arial"/>
              <a:ea typeface="Arial"/>
              <a:cs typeface="Arial"/>
              <a:sym typeface="Arial"/>
            </a:endParaRPr>
          </a:p>
        </p:txBody>
      </p:sp>
      <p:sp>
        <p:nvSpPr>
          <p:cNvPr id="36" name="Google Shape;36;p1"/>
          <p:cNvSpPr txBox="1"/>
          <p:nvPr/>
        </p:nvSpPr>
        <p:spPr>
          <a:xfrm>
            <a:off x="12291975" y="18539800"/>
            <a:ext cx="19544100" cy="4351800"/>
          </a:xfrm>
          <a:prstGeom prst="rect">
            <a:avLst/>
          </a:prstGeom>
          <a:noFill/>
          <a:ln>
            <a:noFill/>
          </a:ln>
        </p:spPr>
        <p:txBody>
          <a:bodyPr anchorCtr="0" anchor="t" bIns="0" lIns="0" spcFirstLastPara="1" rIns="0" wrap="square" tIns="0">
            <a:spAutoFit/>
          </a:bodyPr>
          <a:lstStyle/>
          <a:p>
            <a:pPr indent="0" lvl="0" marL="0" marR="0" rtl="0" algn="just">
              <a:lnSpc>
                <a:spcPct val="120000"/>
              </a:lnSpc>
              <a:spcBef>
                <a:spcPts val="0"/>
              </a:spcBef>
              <a:spcAft>
                <a:spcPts val="0"/>
              </a:spcAft>
              <a:buClr>
                <a:schemeClr val="dk1"/>
              </a:buClr>
              <a:buSzPts val="2800"/>
              <a:buFont typeface="Arial"/>
              <a:buNone/>
            </a:pPr>
            <a:r>
              <a:rPr lang="en-US" sz="2800">
                <a:solidFill>
                  <a:schemeClr val="dk1"/>
                </a:solidFill>
              </a:rPr>
              <a:t>As expected, accuracy is lower for models trained on positively- and negatively-labeled sets of equal sizes (‘eqClasses’ models). This is because a model trained on primarily negatively-labeled data will accurately predict negative labels most of the time. However, equal class models perform with a higher AUROC, a measure of the ratio of true positive rate to false positive rate, indicating that models trained with all of the data predict false positives more often than models trained on less data that is equal across classes. We were unable to match CERENKOV’s performance, as measured by AUROC. We were unable to compare accuracy to CERENKOV, as this metric was not reported in the paper by Yao </a:t>
            </a:r>
            <a:r>
              <a:rPr i="1" lang="en-US" sz="2800">
                <a:solidFill>
                  <a:schemeClr val="dk1"/>
                </a:solidFill>
              </a:rPr>
              <a:t>et al</a:t>
            </a:r>
            <a:r>
              <a:rPr lang="en-US" sz="2800">
                <a:solidFill>
                  <a:schemeClr val="dk1"/>
                </a:solidFill>
              </a:rPr>
              <a:t>.</a:t>
            </a:r>
            <a:endParaRPr/>
          </a:p>
        </p:txBody>
      </p:sp>
      <p:sp>
        <p:nvSpPr>
          <p:cNvPr id="37" name="Google Shape;37;p1"/>
          <p:cNvSpPr txBox="1"/>
          <p:nvPr/>
        </p:nvSpPr>
        <p:spPr>
          <a:xfrm>
            <a:off x="23222425" y="22789850"/>
            <a:ext cx="8659800" cy="677100"/>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rgbClr val="E05529"/>
              </a:buClr>
              <a:buSzPts val="4800"/>
              <a:buFont typeface="Arial"/>
              <a:buNone/>
            </a:pPr>
            <a:r>
              <a:rPr lang="en-US" sz="4800">
                <a:solidFill>
                  <a:srgbClr val="E05529"/>
                </a:solidFill>
              </a:rPr>
              <a:t>Discussion: SNP clustering </a:t>
            </a:r>
            <a:endParaRPr b="0" i="0" sz="4800" u="none" cap="none" strike="noStrike">
              <a:solidFill>
                <a:srgbClr val="E05529"/>
              </a:solidFill>
              <a:latin typeface="Arial"/>
              <a:ea typeface="Arial"/>
              <a:cs typeface="Arial"/>
              <a:sym typeface="Arial"/>
            </a:endParaRPr>
          </a:p>
        </p:txBody>
      </p:sp>
      <p:sp>
        <p:nvSpPr>
          <p:cNvPr id="38" name="Google Shape;38;p1"/>
          <p:cNvSpPr txBox="1"/>
          <p:nvPr/>
        </p:nvSpPr>
        <p:spPr>
          <a:xfrm>
            <a:off x="23337150" y="23527700"/>
            <a:ext cx="9144000" cy="7873800"/>
          </a:xfrm>
          <a:prstGeom prst="rect">
            <a:avLst/>
          </a:prstGeom>
          <a:noFill/>
          <a:ln>
            <a:noFill/>
          </a:ln>
        </p:spPr>
        <p:txBody>
          <a:bodyPr anchorCtr="0" anchor="t" bIns="0" lIns="0" spcFirstLastPara="1" rIns="0" wrap="square" tIns="0">
            <a:spAutoFit/>
          </a:bodyPr>
          <a:lstStyle/>
          <a:p>
            <a:pPr indent="0" lvl="0" marL="0" marR="0" rtl="0" algn="just">
              <a:lnSpc>
                <a:spcPct val="120000"/>
              </a:lnSpc>
              <a:spcBef>
                <a:spcPts val="2600"/>
              </a:spcBef>
              <a:spcAft>
                <a:spcPts val="0"/>
              </a:spcAft>
              <a:buNone/>
            </a:pPr>
            <a:r>
              <a:rPr lang="en-US" sz="2800">
                <a:solidFill>
                  <a:schemeClr val="dk1"/>
                </a:solidFill>
              </a:rPr>
              <a:t>To determine whether rSNPs cluster distinctly from cSNPs, we used t-SNE dimension reduction to visualize all SNPs (red=rSNPs, black=cSNPs). </a:t>
            </a:r>
            <a:endParaRPr sz="2800">
              <a:solidFill>
                <a:schemeClr val="dk1"/>
              </a:solidFill>
            </a:endParaRPr>
          </a:p>
          <a:p>
            <a:pPr indent="0" lvl="0" marL="0" marR="0" rtl="0" algn="just">
              <a:lnSpc>
                <a:spcPct val="120000"/>
              </a:lnSpc>
              <a:spcBef>
                <a:spcPts val="2600"/>
              </a:spcBef>
              <a:spcAft>
                <a:spcPts val="0"/>
              </a:spcAft>
              <a:buNone/>
            </a:pPr>
            <a:r>
              <a:rPr lang="en-US" sz="2800">
                <a:solidFill>
                  <a:schemeClr val="dk1"/>
                </a:solidFill>
              </a:rPr>
              <a:t>Similar to the results from Yao </a:t>
            </a:r>
            <a:r>
              <a:rPr i="1" lang="en-US" sz="2800">
                <a:solidFill>
                  <a:schemeClr val="dk1"/>
                </a:solidFill>
              </a:rPr>
              <a:t>et al</a:t>
            </a:r>
            <a:r>
              <a:rPr lang="en-US" sz="2800">
                <a:solidFill>
                  <a:schemeClr val="dk1"/>
                </a:solidFill>
              </a:rPr>
              <a:t>., we observe local clustering of rSNPs. However, the shape of the embedded feature sets is very different from that reported previously, and there are fewer distinct clusters of rSNPs. </a:t>
            </a:r>
            <a:endParaRPr sz="2800">
              <a:solidFill>
                <a:schemeClr val="dk1"/>
              </a:solidFill>
            </a:endParaRPr>
          </a:p>
          <a:p>
            <a:pPr indent="0" lvl="0" marL="0" marR="0" rtl="0" algn="just">
              <a:lnSpc>
                <a:spcPct val="120000"/>
              </a:lnSpc>
              <a:spcBef>
                <a:spcPts val="2600"/>
              </a:spcBef>
              <a:spcAft>
                <a:spcPts val="0"/>
              </a:spcAft>
              <a:buNone/>
            </a:pPr>
            <a:r>
              <a:rPr lang="en-US" sz="2800">
                <a:solidFill>
                  <a:schemeClr val="dk1"/>
                </a:solidFill>
              </a:rPr>
              <a:t>This may be due to differences in dimensionality reduction approaches; however, we note that this work uses a pruned version of the feature set used in the 2017 CERENKOV paper. It is possible that the lower performance of our model compared to CERENKOV is indicative of a loss of distinct clustering in the pruned feature set.</a:t>
            </a:r>
            <a:endParaRPr sz="2800">
              <a:solidFill>
                <a:schemeClr val="dk1"/>
              </a:solidFill>
            </a:endParaRPr>
          </a:p>
        </p:txBody>
      </p:sp>
      <p:sp>
        <p:nvSpPr>
          <p:cNvPr id="39" name="Google Shape;39;p1"/>
          <p:cNvSpPr txBox="1"/>
          <p:nvPr/>
        </p:nvSpPr>
        <p:spPr>
          <a:xfrm>
            <a:off x="1373189" y="4969833"/>
            <a:ext cx="8158800" cy="6771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FFFFFF"/>
              </a:buClr>
              <a:buSzPts val="4800"/>
              <a:buFont typeface="Arial"/>
              <a:buNone/>
            </a:pPr>
            <a:r>
              <a:rPr b="0" i="0" lang="en-US" sz="4800" u="none" cap="none" strike="noStrike">
                <a:solidFill>
                  <a:srgbClr val="FFFFFF"/>
                </a:solidFill>
                <a:latin typeface="Arial"/>
                <a:ea typeface="Arial"/>
                <a:cs typeface="Arial"/>
                <a:sym typeface="Arial"/>
              </a:rPr>
              <a:t>INTRODUCTION</a:t>
            </a:r>
            <a:endParaRPr b="0" i="0" sz="4800" u="none" cap="none" strike="noStrike">
              <a:solidFill>
                <a:srgbClr val="FFFFFF"/>
              </a:solidFill>
              <a:latin typeface="Arial"/>
              <a:ea typeface="Arial"/>
              <a:cs typeface="Arial"/>
              <a:sym typeface="Arial"/>
            </a:endParaRPr>
          </a:p>
        </p:txBody>
      </p:sp>
      <p:sp>
        <p:nvSpPr>
          <p:cNvPr id="40" name="Google Shape;40;p1"/>
          <p:cNvSpPr txBox="1"/>
          <p:nvPr/>
        </p:nvSpPr>
        <p:spPr>
          <a:xfrm>
            <a:off x="1219200" y="5888630"/>
            <a:ext cx="9347100" cy="5668200"/>
          </a:xfrm>
          <a:prstGeom prst="rect">
            <a:avLst/>
          </a:prstGeom>
          <a:noFill/>
          <a:ln>
            <a:noFill/>
          </a:ln>
        </p:spPr>
        <p:txBody>
          <a:bodyPr anchorCtr="0" anchor="t" bIns="0" lIns="0" spcFirstLastPara="1" rIns="0" wrap="square" tIns="0">
            <a:spAutoFit/>
          </a:bodyPr>
          <a:lstStyle/>
          <a:p>
            <a:pPr indent="0" lvl="0" marL="0" marR="0" rtl="0" algn="just">
              <a:lnSpc>
                <a:spcPct val="120000"/>
              </a:lnSpc>
              <a:spcBef>
                <a:spcPts val="0"/>
              </a:spcBef>
              <a:spcAft>
                <a:spcPts val="0"/>
              </a:spcAft>
              <a:buClr>
                <a:schemeClr val="lt1"/>
              </a:buClr>
              <a:buSzPts val="2800"/>
              <a:buFont typeface="Arial"/>
              <a:buNone/>
            </a:pPr>
            <a:r>
              <a:rPr b="0" i="0" lang="en-US" sz="2800" u="none" cap="none" strike="noStrike">
                <a:solidFill>
                  <a:schemeClr val="lt1"/>
                </a:solidFill>
                <a:latin typeface="Verdana"/>
                <a:ea typeface="Verdana"/>
                <a:cs typeface="Verdana"/>
                <a:sym typeface="Verdana"/>
              </a:rPr>
              <a:t>The identification of regulatory single nucleotide polymorphisms (rSNPs) in non-coding regions of the genome is a current challenge in the field of computational biology which naturally lends itself to machine learning approaches. In their 2017 paper, Yao </a:t>
            </a:r>
            <a:r>
              <a:rPr b="0" i="1" lang="en-US" sz="2800" u="none" cap="none" strike="noStrike">
                <a:solidFill>
                  <a:schemeClr val="lt1"/>
                </a:solidFill>
                <a:latin typeface="Verdana"/>
                <a:ea typeface="Verdana"/>
                <a:cs typeface="Verdana"/>
                <a:sym typeface="Verdana"/>
              </a:rPr>
              <a:t>et al</a:t>
            </a:r>
            <a:r>
              <a:rPr b="0" i="0" lang="en-US" sz="2800" u="none" cap="none" strike="noStrike">
                <a:solidFill>
                  <a:schemeClr val="lt1"/>
                </a:solidFill>
                <a:latin typeface="Verdana"/>
                <a:ea typeface="Verdana"/>
                <a:cs typeface="Verdana"/>
                <a:sym typeface="Verdana"/>
              </a:rPr>
              <a:t>. distinguish rSNPs from non-regulatory SNPs (cSNPs) using a gradient-boosted decision tree machine learning model and a novel 10-fold cross validation strategy. Here we implement a similar approach to accomplish the same task. Our goal for this project was to match the performance of the CERENKOV model presented by Yao </a:t>
            </a:r>
            <a:r>
              <a:rPr b="0" i="1" lang="en-US" sz="2800" u="none" cap="none" strike="noStrike">
                <a:solidFill>
                  <a:schemeClr val="lt1"/>
                </a:solidFill>
                <a:latin typeface="Verdana"/>
                <a:ea typeface="Verdana"/>
                <a:cs typeface="Verdana"/>
                <a:sym typeface="Verdana"/>
              </a:rPr>
              <a:t>et al.</a:t>
            </a:r>
            <a:r>
              <a:rPr b="0" i="0" lang="en-US" sz="2800" u="none" cap="none" strike="noStrike">
                <a:solidFill>
                  <a:schemeClr val="lt1"/>
                </a:solidFill>
                <a:latin typeface="Verdana"/>
                <a:ea typeface="Verdana"/>
                <a:cs typeface="Verdana"/>
                <a:sym typeface="Verdana"/>
              </a:rPr>
              <a:t>, 2017.</a:t>
            </a:r>
            <a:endParaRPr b="0" i="0" sz="2800" u="none" cap="none" strike="noStrike">
              <a:solidFill>
                <a:schemeClr val="lt1"/>
              </a:solidFill>
              <a:latin typeface="Verdana"/>
              <a:ea typeface="Verdana"/>
              <a:cs typeface="Verdana"/>
              <a:sym typeface="Verdana"/>
            </a:endParaRPr>
          </a:p>
        </p:txBody>
      </p:sp>
      <p:sp>
        <p:nvSpPr>
          <p:cNvPr id="41" name="Google Shape;41;p1"/>
          <p:cNvSpPr txBox="1"/>
          <p:nvPr/>
        </p:nvSpPr>
        <p:spPr>
          <a:xfrm>
            <a:off x="11162325" y="2801375"/>
            <a:ext cx="21576600" cy="1542600"/>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rgbClr val="E05529"/>
              </a:buClr>
              <a:buSzPts val="7200"/>
              <a:buFont typeface="Impact"/>
              <a:buNone/>
            </a:pPr>
            <a:r>
              <a:rPr lang="en-US" sz="7200">
                <a:solidFill>
                  <a:srgbClr val="E05529"/>
                </a:solidFill>
                <a:latin typeface="Impact"/>
                <a:ea typeface="Impact"/>
                <a:cs typeface="Impact"/>
                <a:sym typeface="Impact"/>
              </a:rPr>
              <a:t>Identifying Regulatory Single Nucleotide Polymorphisms Using Machine Learning</a:t>
            </a:r>
            <a:endParaRPr>
              <a:latin typeface="Impact"/>
              <a:ea typeface="Impact"/>
              <a:cs typeface="Impact"/>
              <a:sym typeface="Impact"/>
            </a:endParaRPr>
          </a:p>
          <a:p>
            <a:pPr indent="0" lvl="0" marL="0" marR="0" rtl="0" algn="ctr">
              <a:lnSpc>
                <a:spcPct val="90000"/>
              </a:lnSpc>
              <a:spcBef>
                <a:spcPts val="0"/>
              </a:spcBef>
              <a:spcAft>
                <a:spcPts val="0"/>
              </a:spcAft>
              <a:buClr>
                <a:srgbClr val="E05529"/>
              </a:buClr>
              <a:buSzPts val="7200"/>
              <a:buFont typeface="Impact"/>
              <a:buNone/>
            </a:pPr>
            <a:r>
              <a:rPr lang="en-US" sz="7200">
                <a:solidFill>
                  <a:srgbClr val="434343"/>
                </a:solidFill>
                <a:latin typeface="Impact"/>
                <a:ea typeface="Impact"/>
                <a:cs typeface="Impact"/>
                <a:sym typeface="Impact"/>
              </a:rPr>
              <a:t>Austin Dibble and Rosalyn Fey</a:t>
            </a:r>
            <a:endParaRPr i="0" sz="7200" u="none" cap="none" strike="noStrike">
              <a:solidFill>
                <a:srgbClr val="434343"/>
              </a:solidFill>
              <a:latin typeface="Impact"/>
              <a:ea typeface="Impact"/>
              <a:cs typeface="Impact"/>
              <a:sym typeface="Impact"/>
            </a:endParaRPr>
          </a:p>
        </p:txBody>
      </p:sp>
      <p:sp>
        <p:nvSpPr>
          <p:cNvPr id="42" name="Google Shape;42;p1"/>
          <p:cNvSpPr txBox="1"/>
          <p:nvPr/>
        </p:nvSpPr>
        <p:spPr>
          <a:xfrm>
            <a:off x="12292000" y="5799350"/>
            <a:ext cx="20002200" cy="3710100"/>
          </a:xfrm>
          <a:prstGeom prst="rect">
            <a:avLst/>
          </a:prstGeom>
          <a:noFill/>
          <a:ln>
            <a:noFill/>
          </a:ln>
        </p:spPr>
        <p:txBody>
          <a:bodyPr anchorCtr="0" anchor="t" bIns="0" lIns="0" spcFirstLastPara="1" rIns="0" wrap="square" tIns="0">
            <a:noAutofit/>
          </a:bodyPr>
          <a:lstStyle/>
          <a:p>
            <a:pPr indent="0" lvl="0" marL="0" rtl="0" algn="just">
              <a:lnSpc>
                <a:spcPct val="115000"/>
              </a:lnSpc>
              <a:spcBef>
                <a:spcPts val="0"/>
              </a:spcBef>
              <a:spcAft>
                <a:spcPts val="0"/>
              </a:spcAft>
              <a:buClr>
                <a:schemeClr val="dk1"/>
              </a:buClr>
              <a:buSzPts val="1100"/>
              <a:buFont typeface="Arial"/>
              <a:buNone/>
            </a:pPr>
            <a:r>
              <a:rPr b="1" lang="en-US" sz="3600">
                <a:latin typeface="Verdana"/>
                <a:ea typeface="Verdana"/>
                <a:cs typeface="Verdana"/>
                <a:sym typeface="Verdana"/>
              </a:rPr>
              <a:t>Abstract</a:t>
            </a:r>
            <a:endParaRPr b="1" sz="3600">
              <a:latin typeface="Verdana"/>
              <a:ea typeface="Verdana"/>
              <a:cs typeface="Verdana"/>
              <a:sym typeface="Verdana"/>
            </a:endParaRPr>
          </a:p>
          <a:p>
            <a:pPr indent="0" lvl="0" marL="0" rtl="0" algn="just">
              <a:lnSpc>
                <a:spcPct val="115000"/>
              </a:lnSpc>
              <a:spcBef>
                <a:spcPts val="0"/>
              </a:spcBef>
              <a:spcAft>
                <a:spcPts val="0"/>
              </a:spcAft>
              <a:buClr>
                <a:schemeClr val="dk1"/>
              </a:buClr>
              <a:buSzPts val="1100"/>
              <a:buFont typeface="Arial"/>
              <a:buNone/>
            </a:pPr>
            <a:r>
              <a:rPr lang="en-US" sz="3600">
                <a:latin typeface="Verdana"/>
                <a:ea typeface="Verdana"/>
                <a:cs typeface="Verdana"/>
                <a:sym typeface="Verdana"/>
              </a:rPr>
              <a:t>We present a comparison of machine learning models trained to identify regulatory single nucleotide polymorphisms in non-coding regions of the genome. Specifically, we attempt to reproduce results obtained by Yao </a:t>
            </a:r>
            <a:r>
              <a:rPr i="1" lang="en-US" sz="3600">
                <a:latin typeface="Verdana"/>
                <a:ea typeface="Verdana"/>
                <a:cs typeface="Verdana"/>
                <a:sym typeface="Verdana"/>
              </a:rPr>
              <a:t>et al</a:t>
            </a:r>
            <a:r>
              <a:rPr lang="en-US" sz="3600">
                <a:latin typeface="Verdana"/>
                <a:ea typeface="Verdana"/>
                <a:cs typeface="Verdana"/>
                <a:sym typeface="Verdana"/>
              </a:rPr>
              <a:t>. with their CERENKOV model. We find that training on equal class sizes affects model performance more than either the method used to split training and validation sets or the type of network employed.</a:t>
            </a:r>
            <a:endParaRPr sz="3600">
              <a:latin typeface="Verdana"/>
              <a:ea typeface="Verdana"/>
              <a:cs typeface="Verdana"/>
              <a:sym typeface="Verdana"/>
            </a:endParaRPr>
          </a:p>
          <a:p>
            <a:pPr indent="0" lvl="0" marL="0" marR="0" rtl="0" algn="just">
              <a:lnSpc>
                <a:spcPct val="130909"/>
              </a:lnSpc>
              <a:spcBef>
                <a:spcPts val="0"/>
              </a:spcBef>
              <a:spcAft>
                <a:spcPts val="0"/>
              </a:spcAft>
              <a:buClr>
                <a:schemeClr val="dk1"/>
              </a:buClr>
              <a:buSzPts val="6600"/>
              <a:buFont typeface="Arial"/>
              <a:buNone/>
            </a:pPr>
            <a:r>
              <a:t/>
            </a:r>
            <a:endParaRPr sz="3600">
              <a:latin typeface="Verdana"/>
              <a:ea typeface="Verdana"/>
              <a:cs typeface="Verdana"/>
              <a:sym typeface="Verdana"/>
            </a:endParaRPr>
          </a:p>
        </p:txBody>
      </p:sp>
      <p:sp>
        <p:nvSpPr>
          <p:cNvPr id="43" name="Google Shape;43;p1"/>
          <p:cNvSpPr txBox="1"/>
          <p:nvPr/>
        </p:nvSpPr>
        <p:spPr>
          <a:xfrm>
            <a:off x="33934400" y="3257108"/>
            <a:ext cx="8158800" cy="677100"/>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rgbClr val="FFFFFF"/>
              </a:buClr>
              <a:buSzPts val="4800"/>
              <a:buFont typeface="Arial"/>
              <a:buNone/>
            </a:pPr>
            <a:r>
              <a:rPr lang="en-US" sz="4800">
                <a:solidFill>
                  <a:srgbClr val="FFFFFF"/>
                </a:solidFill>
              </a:rPr>
              <a:t>Discussion: </a:t>
            </a:r>
            <a:endParaRPr sz="4800">
              <a:solidFill>
                <a:srgbClr val="FFFFFF"/>
              </a:solidFill>
            </a:endParaRPr>
          </a:p>
          <a:p>
            <a:pPr indent="0" lvl="0" marL="0" marR="0" rtl="0" algn="l">
              <a:lnSpc>
                <a:spcPct val="90000"/>
              </a:lnSpc>
              <a:spcBef>
                <a:spcPts val="0"/>
              </a:spcBef>
              <a:spcAft>
                <a:spcPts val="0"/>
              </a:spcAft>
              <a:buClr>
                <a:srgbClr val="FFFFFF"/>
              </a:buClr>
              <a:buSzPts val="4800"/>
              <a:buFont typeface="Arial"/>
              <a:buNone/>
            </a:pPr>
            <a:r>
              <a:rPr lang="en-US" sz="4800">
                <a:solidFill>
                  <a:srgbClr val="FFFFFF"/>
                </a:solidFill>
              </a:rPr>
              <a:t>Feature Importance</a:t>
            </a:r>
            <a:endParaRPr b="0" i="0" sz="4800" u="none" cap="none" strike="noStrike">
              <a:solidFill>
                <a:srgbClr val="FFFFFF"/>
              </a:solidFill>
              <a:latin typeface="Arial"/>
              <a:ea typeface="Arial"/>
              <a:cs typeface="Arial"/>
              <a:sym typeface="Arial"/>
            </a:endParaRPr>
          </a:p>
        </p:txBody>
      </p:sp>
      <p:sp>
        <p:nvSpPr>
          <p:cNvPr id="44" name="Google Shape;44;p1"/>
          <p:cNvSpPr txBox="1"/>
          <p:nvPr/>
        </p:nvSpPr>
        <p:spPr>
          <a:xfrm>
            <a:off x="33417150" y="16218925"/>
            <a:ext cx="9418200" cy="6359400"/>
          </a:xfrm>
          <a:prstGeom prst="rect">
            <a:avLst/>
          </a:prstGeom>
          <a:noFill/>
          <a:ln>
            <a:noFill/>
          </a:ln>
        </p:spPr>
        <p:txBody>
          <a:bodyPr anchorCtr="0" anchor="t" bIns="0" lIns="0" spcFirstLastPara="1" rIns="0" wrap="square" tIns="0">
            <a:spAutoFit/>
          </a:bodyPr>
          <a:lstStyle/>
          <a:p>
            <a:pPr indent="0" lvl="0" marL="0" marR="0" rtl="0" algn="just">
              <a:lnSpc>
                <a:spcPct val="120000"/>
              </a:lnSpc>
              <a:spcBef>
                <a:spcPts val="2600"/>
              </a:spcBef>
              <a:spcAft>
                <a:spcPts val="0"/>
              </a:spcAft>
              <a:buNone/>
            </a:pPr>
            <a:r>
              <a:rPr lang="en-US" sz="2800"/>
              <a:t>We extracted the top </a:t>
            </a:r>
            <a:r>
              <a:rPr lang="en-US" sz="2800"/>
              <a:t>17</a:t>
            </a:r>
            <a:r>
              <a:rPr lang="en-US" sz="2800"/>
              <a:t> features that were most important in distinguishing rSNPs from cSNPs for our model with the highest AUROC score (xgboost_8020_eqClasses). For comparison we also examined important features for the same model trained on unequal classes (xgboost_8020). The top three features are the same for these two models; many other important features are shared between them. </a:t>
            </a:r>
            <a:endParaRPr sz="2800"/>
          </a:p>
          <a:p>
            <a:pPr indent="0" lvl="0" marL="0" marR="0" rtl="0" algn="just">
              <a:lnSpc>
                <a:spcPct val="120000"/>
              </a:lnSpc>
              <a:spcBef>
                <a:spcPts val="2600"/>
              </a:spcBef>
              <a:spcAft>
                <a:spcPts val="0"/>
              </a:spcAft>
              <a:buNone/>
            </a:pPr>
            <a:r>
              <a:rPr lang="en-US" sz="2800"/>
              <a:t>It is difficult to compare these results with those of Yao </a:t>
            </a:r>
            <a:r>
              <a:rPr i="1" lang="en-US" sz="2800"/>
              <a:t>et al</a:t>
            </a:r>
            <a:r>
              <a:rPr lang="en-US" sz="2800"/>
              <a:t>. because ours is not an aggregate representation. However, there appears to be some overlap between features deemed important for our models and for CERENKOV, especially the distance between the SNP and the transcription start site, the gene annotations associated with the SNP, and the score from Eigen-PC. </a:t>
            </a:r>
            <a:endParaRPr sz="2800"/>
          </a:p>
        </p:txBody>
      </p:sp>
      <p:sp>
        <p:nvSpPr>
          <p:cNvPr id="45" name="Google Shape;45;p1"/>
          <p:cNvSpPr txBox="1"/>
          <p:nvPr/>
        </p:nvSpPr>
        <p:spPr>
          <a:xfrm>
            <a:off x="1373189" y="13380483"/>
            <a:ext cx="8158800" cy="6771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FFFFFF"/>
              </a:buClr>
              <a:buSzPts val="4800"/>
              <a:buFont typeface="Arial"/>
              <a:buNone/>
            </a:pPr>
            <a:r>
              <a:rPr lang="en-US" sz="4800">
                <a:solidFill>
                  <a:srgbClr val="FFFFFF"/>
                </a:solidFill>
              </a:rPr>
              <a:t>METHODS</a:t>
            </a:r>
            <a:endParaRPr b="0" i="0" sz="4800" u="none" cap="none" strike="noStrike">
              <a:solidFill>
                <a:srgbClr val="FFFFFF"/>
              </a:solidFill>
              <a:latin typeface="Arial"/>
              <a:ea typeface="Arial"/>
              <a:cs typeface="Arial"/>
              <a:sym typeface="Arial"/>
            </a:endParaRPr>
          </a:p>
        </p:txBody>
      </p:sp>
      <p:sp>
        <p:nvSpPr>
          <p:cNvPr id="46" name="Google Shape;46;p1"/>
          <p:cNvSpPr txBox="1"/>
          <p:nvPr/>
        </p:nvSpPr>
        <p:spPr>
          <a:xfrm>
            <a:off x="1219200" y="14374501"/>
            <a:ext cx="9347100" cy="13599000"/>
          </a:xfrm>
          <a:prstGeom prst="rect">
            <a:avLst/>
          </a:prstGeom>
          <a:noFill/>
          <a:ln>
            <a:noFill/>
          </a:ln>
        </p:spPr>
        <p:txBody>
          <a:bodyPr anchorCtr="0" anchor="t" bIns="0" lIns="0" spcFirstLastPara="1" rIns="0" wrap="square" tIns="0">
            <a:noAutofit/>
          </a:bodyPr>
          <a:lstStyle/>
          <a:p>
            <a:pPr indent="0" lvl="0" marL="0" rtl="0" algn="just">
              <a:lnSpc>
                <a:spcPct val="120000"/>
              </a:lnSpc>
              <a:spcBef>
                <a:spcPts val="0"/>
              </a:spcBef>
              <a:spcAft>
                <a:spcPts val="0"/>
              </a:spcAft>
              <a:buClr>
                <a:schemeClr val="lt1"/>
              </a:buClr>
              <a:buSzPts val="2800"/>
              <a:buFont typeface="Arial"/>
              <a:buNone/>
            </a:pPr>
            <a:r>
              <a:rPr i="1" lang="en-US" sz="2800">
                <a:solidFill>
                  <a:srgbClr val="FFFFFF"/>
                </a:solidFill>
                <a:latin typeface="Verdana"/>
                <a:ea typeface="Verdana"/>
                <a:cs typeface="Verdana"/>
                <a:sym typeface="Verdana"/>
              </a:rPr>
              <a:t>Data</a:t>
            </a:r>
            <a:r>
              <a:rPr lang="en-US" sz="2800">
                <a:solidFill>
                  <a:srgbClr val="FFFFFF"/>
                </a:solidFill>
                <a:latin typeface="Verdana"/>
                <a:ea typeface="Verdana"/>
                <a:cs typeface="Verdana"/>
                <a:sym typeface="Verdana"/>
              </a:rPr>
              <a:t>: All data, including features and metadata, were acquired through Dr. Yao Yao and Dr. Stephen Ramsey.</a:t>
            </a:r>
            <a:endParaRPr sz="2800">
              <a:solidFill>
                <a:srgbClr val="FFFFFF"/>
              </a:solidFill>
              <a:latin typeface="Verdana"/>
              <a:ea typeface="Verdana"/>
              <a:cs typeface="Verdana"/>
              <a:sym typeface="Verdana"/>
            </a:endParaRPr>
          </a:p>
          <a:p>
            <a:pPr indent="0" lvl="0" marL="0" rtl="0" algn="just">
              <a:lnSpc>
                <a:spcPct val="115000"/>
              </a:lnSpc>
              <a:spcBef>
                <a:spcPts val="0"/>
              </a:spcBef>
              <a:spcAft>
                <a:spcPts val="0"/>
              </a:spcAft>
              <a:buClr>
                <a:schemeClr val="dk1"/>
              </a:buClr>
              <a:buSzPts val="1100"/>
              <a:buFont typeface="Arial"/>
              <a:buNone/>
            </a:pPr>
            <a:r>
              <a:t/>
            </a:r>
            <a:endParaRPr sz="2800">
              <a:solidFill>
                <a:srgbClr val="FFFFFF"/>
              </a:solidFill>
              <a:latin typeface="Verdana"/>
              <a:ea typeface="Verdana"/>
              <a:cs typeface="Verdana"/>
              <a:sym typeface="Verdana"/>
            </a:endParaRPr>
          </a:p>
          <a:p>
            <a:pPr indent="0" lvl="0" marL="0" rtl="0" algn="just">
              <a:lnSpc>
                <a:spcPct val="115000"/>
              </a:lnSpc>
              <a:spcBef>
                <a:spcPts val="0"/>
              </a:spcBef>
              <a:spcAft>
                <a:spcPts val="0"/>
              </a:spcAft>
              <a:buClr>
                <a:schemeClr val="dk1"/>
              </a:buClr>
              <a:buSzPts val="1100"/>
              <a:buFont typeface="Arial"/>
              <a:buNone/>
            </a:pPr>
            <a:r>
              <a:rPr i="1" lang="en-US" sz="2800">
                <a:solidFill>
                  <a:srgbClr val="FFFFFF"/>
                </a:solidFill>
                <a:latin typeface="Verdana"/>
                <a:ea typeface="Verdana"/>
                <a:cs typeface="Verdana"/>
                <a:sym typeface="Verdana"/>
              </a:rPr>
              <a:t>Models</a:t>
            </a:r>
            <a:r>
              <a:rPr lang="en-US" sz="2800">
                <a:solidFill>
                  <a:srgbClr val="FFFFFF"/>
                </a:solidFill>
                <a:latin typeface="Verdana"/>
                <a:ea typeface="Verdana"/>
                <a:cs typeface="Verdana"/>
                <a:sym typeface="Verdana"/>
              </a:rPr>
              <a:t>: Gradient-boosted decision trees were implemented with xgboost, using parameters as reported in Yao </a:t>
            </a:r>
            <a:r>
              <a:rPr i="1" lang="en-US" sz="2800">
                <a:solidFill>
                  <a:srgbClr val="FFFFFF"/>
                </a:solidFill>
                <a:latin typeface="Verdana"/>
                <a:ea typeface="Verdana"/>
                <a:cs typeface="Verdana"/>
                <a:sym typeface="Verdana"/>
              </a:rPr>
              <a:t>et al</a:t>
            </a:r>
            <a:r>
              <a:rPr lang="en-US" sz="2800">
                <a:solidFill>
                  <a:srgbClr val="FFFFFF"/>
                </a:solidFill>
                <a:latin typeface="Verdana"/>
                <a:ea typeface="Verdana"/>
                <a:cs typeface="Verdana"/>
                <a:sym typeface="Verdana"/>
              </a:rPr>
              <a:t>. Fully-connected feed forward neural networks with ReLU and sigmoid layers were implemented with PyTorch.</a:t>
            </a:r>
            <a:endParaRPr sz="2800">
              <a:solidFill>
                <a:srgbClr val="FFFFFF"/>
              </a:solidFill>
              <a:latin typeface="Verdana"/>
              <a:ea typeface="Verdana"/>
              <a:cs typeface="Verdana"/>
              <a:sym typeface="Verdana"/>
            </a:endParaRPr>
          </a:p>
          <a:p>
            <a:pPr indent="0" lvl="0" marL="0" rtl="0" algn="just">
              <a:lnSpc>
                <a:spcPct val="115000"/>
              </a:lnSpc>
              <a:spcBef>
                <a:spcPts val="0"/>
              </a:spcBef>
              <a:spcAft>
                <a:spcPts val="0"/>
              </a:spcAft>
              <a:buClr>
                <a:schemeClr val="dk1"/>
              </a:buClr>
              <a:buSzPts val="1100"/>
              <a:buFont typeface="Arial"/>
              <a:buNone/>
            </a:pPr>
            <a:r>
              <a:t/>
            </a:r>
            <a:endParaRPr sz="2800">
              <a:solidFill>
                <a:srgbClr val="FFFFFF"/>
              </a:solidFill>
              <a:latin typeface="Verdana"/>
              <a:ea typeface="Verdana"/>
              <a:cs typeface="Verdana"/>
              <a:sym typeface="Verdana"/>
            </a:endParaRPr>
          </a:p>
          <a:p>
            <a:pPr indent="0" lvl="0" marL="0" rtl="0" algn="just">
              <a:lnSpc>
                <a:spcPct val="115000"/>
              </a:lnSpc>
              <a:spcBef>
                <a:spcPts val="0"/>
              </a:spcBef>
              <a:spcAft>
                <a:spcPts val="0"/>
              </a:spcAft>
              <a:buClr>
                <a:schemeClr val="dk1"/>
              </a:buClr>
              <a:buSzPts val="1100"/>
              <a:buFont typeface="Arial"/>
              <a:buNone/>
            </a:pPr>
            <a:r>
              <a:rPr i="1" lang="en-US" sz="2800">
                <a:solidFill>
                  <a:srgbClr val="FFFFFF"/>
                </a:solidFill>
                <a:latin typeface="Verdana"/>
                <a:ea typeface="Verdana"/>
                <a:cs typeface="Verdana"/>
                <a:sym typeface="Verdana"/>
              </a:rPr>
              <a:t>10-fold cross validation</a:t>
            </a:r>
            <a:r>
              <a:rPr lang="en-US" sz="2800">
                <a:solidFill>
                  <a:srgbClr val="FFFFFF"/>
                </a:solidFill>
                <a:latin typeface="Verdana"/>
                <a:ea typeface="Verdana"/>
                <a:cs typeface="Verdana"/>
                <a:sym typeface="Verdana"/>
              </a:rPr>
              <a:t>: Data was assigned to folds on a per locus (rSNP and associated cSNPs) basis. To ensure an equal number of cSNPs across folds, we used random undersampling to remove cSNPS from all but the least-populated fold until all folds had the same number of cSNPs.</a:t>
            </a:r>
            <a:endParaRPr sz="2800">
              <a:solidFill>
                <a:srgbClr val="FFFFFF"/>
              </a:solidFill>
              <a:latin typeface="Verdana"/>
              <a:ea typeface="Verdana"/>
              <a:cs typeface="Verdana"/>
              <a:sym typeface="Verdana"/>
            </a:endParaRPr>
          </a:p>
          <a:p>
            <a:pPr indent="0" lvl="0" marL="0" rtl="0" algn="just">
              <a:lnSpc>
                <a:spcPct val="115000"/>
              </a:lnSpc>
              <a:spcBef>
                <a:spcPts val="0"/>
              </a:spcBef>
              <a:spcAft>
                <a:spcPts val="0"/>
              </a:spcAft>
              <a:buClr>
                <a:schemeClr val="dk1"/>
              </a:buClr>
              <a:buSzPts val="1100"/>
              <a:buFont typeface="Arial"/>
              <a:buNone/>
            </a:pPr>
            <a:r>
              <a:t/>
            </a:r>
            <a:endParaRPr sz="2800">
              <a:solidFill>
                <a:srgbClr val="FFFFFF"/>
              </a:solidFill>
              <a:latin typeface="Verdana"/>
              <a:ea typeface="Verdana"/>
              <a:cs typeface="Verdana"/>
              <a:sym typeface="Verdana"/>
            </a:endParaRPr>
          </a:p>
          <a:p>
            <a:pPr indent="0" lvl="0" marL="0" rtl="0" algn="just">
              <a:lnSpc>
                <a:spcPct val="115000"/>
              </a:lnSpc>
              <a:spcBef>
                <a:spcPts val="0"/>
              </a:spcBef>
              <a:spcAft>
                <a:spcPts val="0"/>
              </a:spcAft>
              <a:buClr>
                <a:schemeClr val="dk1"/>
              </a:buClr>
              <a:buSzPts val="1100"/>
              <a:buFont typeface="Arial"/>
              <a:buNone/>
            </a:pPr>
            <a:r>
              <a:rPr i="1" lang="en-US" sz="2800">
                <a:solidFill>
                  <a:srgbClr val="FFFFFF"/>
                </a:solidFill>
                <a:latin typeface="Verdana"/>
                <a:ea typeface="Verdana"/>
                <a:cs typeface="Verdana"/>
                <a:sym typeface="Verdana"/>
              </a:rPr>
              <a:t>t-SNE embedding of SNP feature sets</a:t>
            </a:r>
            <a:r>
              <a:rPr lang="en-US" sz="2800">
                <a:solidFill>
                  <a:srgbClr val="FFFFFF"/>
                </a:solidFill>
                <a:latin typeface="Verdana"/>
                <a:ea typeface="Verdana"/>
                <a:cs typeface="Verdana"/>
                <a:sym typeface="Verdana"/>
              </a:rPr>
              <a:t>: Principal component analysis was used to reduce feature set dimensionality to 40 features, then t-SNE was used to further reduce dimensionality for 2D plotting.</a:t>
            </a:r>
            <a:endParaRPr sz="2800">
              <a:solidFill>
                <a:srgbClr val="FFFFFF"/>
              </a:solidFill>
              <a:latin typeface="Verdana"/>
              <a:ea typeface="Verdana"/>
              <a:cs typeface="Verdana"/>
              <a:sym typeface="Verdana"/>
            </a:endParaRPr>
          </a:p>
          <a:p>
            <a:pPr indent="0" lvl="0" marL="0" rtl="0" algn="just">
              <a:lnSpc>
                <a:spcPct val="115000"/>
              </a:lnSpc>
              <a:spcBef>
                <a:spcPts val="0"/>
              </a:spcBef>
              <a:spcAft>
                <a:spcPts val="0"/>
              </a:spcAft>
              <a:buClr>
                <a:schemeClr val="dk1"/>
              </a:buClr>
              <a:buSzPts val="1100"/>
              <a:buFont typeface="Arial"/>
              <a:buNone/>
            </a:pPr>
            <a:r>
              <a:t/>
            </a:r>
            <a:endParaRPr sz="2800">
              <a:solidFill>
                <a:srgbClr val="FFFFFF"/>
              </a:solidFill>
              <a:latin typeface="Verdana"/>
              <a:ea typeface="Verdana"/>
              <a:cs typeface="Verdana"/>
              <a:sym typeface="Verdana"/>
            </a:endParaRPr>
          </a:p>
          <a:p>
            <a:pPr indent="0" lvl="0" marL="0" rtl="0" algn="just">
              <a:lnSpc>
                <a:spcPct val="115000"/>
              </a:lnSpc>
              <a:spcBef>
                <a:spcPts val="0"/>
              </a:spcBef>
              <a:spcAft>
                <a:spcPts val="0"/>
              </a:spcAft>
              <a:buClr>
                <a:schemeClr val="dk1"/>
              </a:buClr>
              <a:buSzPts val="1100"/>
              <a:buFont typeface="Arial"/>
              <a:buNone/>
            </a:pPr>
            <a:r>
              <a:rPr lang="en-US" sz="2800">
                <a:solidFill>
                  <a:srgbClr val="FFFFFF"/>
                </a:solidFill>
                <a:latin typeface="Verdana"/>
                <a:ea typeface="Verdana"/>
                <a:cs typeface="Verdana"/>
                <a:sym typeface="Verdana"/>
              </a:rPr>
              <a:t>All programming was performed with Python 3.7.</a:t>
            </a:r>
            <a:endParaRPr sz="2800">
              <a:solidFill>
                <a:srgbClr val="FFFFFF"/>
              </a:solidFill>
              <a:latin typeface="Verdana"/>
              <a:ea typeface="Verdana"/>
              <a:cs typeface="Verdana"/>
              <a:sym typeface="Verdana"/>
            </a:endParaRPr>
          </a:p>
          <a:p>
            <a:pPr indent="0" lvl="0" marL="0" rtl="0" algn="just">
              <a:lnSpc>
                <a:spcPct val="115000"/>
              </a:lnSpc>
              <a:spcBef>
                <a:spcPts val="0"/>
              </a:spcBef>
              <a:spcAft>
                <a:spcPts val="0"/>
              </a:spcAft>
              <a:buClr>
                <a:schemeClr val="dk1"/>
              </a:buClr>
              <a:buSzPts val="1100"/>
              <a:buFont typeface="Arial"/>
              <a:buNone/>
            </a:pPr>
            <a:r>
              <a:t/>
            </a:r>
            <a:endParaRPr sz="2800">
              <a:solidFill>
                <a:srgbClr val="FFFFFF"/>
              </a:solidFill>
              <a:latin typeface="Verdana"/>
              <a:ea typeface="Verdana"/>
              <a:cs typeface="Verdana"/>
              <a:sym typeface="Verdana"/>
            </a:endParaRPr>
          </a:p>
          <a:p>
            <a:pPr indent="0" lvl="0" marL="0" rtl="0" algn="just">
              <a:lnSpc>
                <a:spcPct val="115000"/>
              </a:lnSpc>
              <a:spcBef>
                <a:spcPts val="0"/>
              </a:spcBef>
              <a:spcAft>
                <a:spcPts val="0"/>
              </a:spcAft>
              <a:buClr>
                <a:schemeClr val="dk1"/>
              </a:buClr>
              <a:buSzPts val="1100"/>
              <a:buFont typeface="Arial"/>
              <a:buNone/>
            </a:pPr>
            <a:r>
              <a:rPr lang="en-US" sz="2800">
                <a:solidFill>
                  <a:srgbClr val="FFFFFF"/>
                </a:solidFill>
                <a:latin typeface="Verdana"/>
                <a:ea typeface="Verdana"/>
                <a:cs typeface="Verdana"/>
                <a:sym typeface="Verdana"/>
              </a:rPr>
              <a:t>All code for this project is on GitHub at</a:t>
            </a:r>
            <a:endParaRPr sz="2800">
              <a:solidFill>
                <a:srgbClr val="FFFFFF"/>
              </a:solidFill>
              <a:latin typeface="Verdana"/>
              <a:ea typeface="Verdana"/>
              <a:cs typeface="Verdana"/>
              <a:sym typeface="Verdana"/>
            </a:endParaRPr>
          </a:p>
          <a:p>
            <a:pPr indent="0" lvl="0" marL="0" rtl="0" algn="just">
              <a:lnSpc>
                <a:spcPct val="115000"/>
              </a:lnSpc>
              <a:spcBef>
                <a:spcPts val="0"/>
              </a:spcBef>
              <a:spcAft>
                <a:spcPts val="0"/>
              </a:spcAft>
              <a:buClr>
                <a:schemeClr val="dk1"/>
              </a:buClr>
              <a:buSzPts val="1100"/>
              <a:buFont typeface="Arial"/>
              <a:buNone/>
            </a:pPr>
            <a:r>
              <a:rPr lang="en-US" sz="2800" u="sng">
                <a:solidFill>
                  <a:schemeClr val="hlink"/>
                </a:solidFill>
                <a:latin typeface="Verdana"/>
                <a:ea typeface="Verdana"/>
                <a:cs typeface="Verdana"/>
                <a:sym typeface="Verdana"/>
                <a:hlinkClick r:id="rId3"/>
              </a:rPr>
              <a:t> https://github.com/Dibz15/csx46-cerenkov</a:t>
            </a:r>
            <a:endParaRPr sz="2800">
              <a:solidFill>
                <a:srgbClr val="FFFFFF"/>
              </a:solidFill>
              <a:latin typeface="Verdana"/>
              <a:ea typeface="Verdana"/>
              <a:cs typeface="Verdana"/>
              <a:sym typeface="Verdana"/>
            </a:endParaRPr>
          </a:p>
          <a:p>
            <a:pPr indent="0" lvl="0" marL="0" marR="0" rtl="0" algn="just">
              <a:lnSpc>
                <a:spcPct val="120000"/>
              </a:lnSpc>
              <a:spcBef>
                <a:spcPts val="0"/>
              </a:spcBef>
              <a:spcAft>
                <a:spcPts val="0"/>
              </a:spcAft>
              <a:buClr>
                <a:schemeClr val="lt1"/>
              </a:buClr>
              <a:buSzPts val="2800"/>
              <a:buFont typeface="Arial"/>
              <a:buNone/>
            </a:pPr>
            <a:r>
              <a:t/>
            </a:r>
            <a:endParaRPr i="1" sz="2800">
              <a:solidFill>
                <a:srgbClr val="FFFFFF"/>
              </a:solidFill>
              <a:latin typeface="Verdana"/>
              <a:ea typeface="Verdana"/>
              <a:cs typeface="Verdana"/>
              <a:sym typeface="Verdana"/>
            </a:endParaRPr>
          </a:p>
        </p:txBody>
      </p:sp>
      <p:pic>
        <p:nvPicPr>
          <p:cNvPr id="47" name="Google Shape;47;p1"/>
          <p:cNvPicPr preferRelativeResize="0"/>
          <p:nvPr/>
        </p:nvPicPr>
        <p:blipFill>
          <a:blip r:embed="rId4">
            <a:alphaModFix/>
          </a:blip>
          <a:stretch>
            <a:fillRect/>
          </a:stretch>
        </p:blipFill>
        <p:spPr>
          <a:xfrm>
            <a:off x="12112688" y="10611147"/>
            <a:ext cx="8545067" cy="6400800"/>
          </a:xfrm>
          <a:prstGeom prst="rect">
            <a:avLst/>
          </a:prstGeom>
          <a:noFill/>
          <a:ln>
            <a:noFill/>
          </a:ln>
        </p:spPr>
      </p:pic>
      <p:pic>
        <p:nvPicPr>
          <p:cNvPr id="48" name="Google Shape;48;p1"/>
          <p:cNvPicPr preferRelativeResize="0"/>
          <p:nvPr/>
        </p:nvPicPr>
        <p:blipFill>
          <a:blip r:embed="rId5">
            <a:alphaModFix/>
          </a:blip>
          <a:stretch>
            <a:fillRect/>
          </a:stretch>
        </p:blipFill>
        <p:spPr>
          <a:xfrm>
            <a:off x="22204150" y="10611147"/>
            <a:ext cx="8534400" cy="6400800"/>
          </a:xfrm>
          <a:prstGeom prst="rect">
            <a:avLst/>
          </a:prstGeom>
          <a:noFill/>
          <a:ln>
            <a:noFill/>
          </a:ln>
        </p:spPr>
      </p:pic>
      <p:pic>
        <p:nvPicPr>
          <p:cNvPr id="49" name="Google Shape;49;p1"/>
          <p:cNvPicPr preferRelativeResize="0"/>
          <p:nvPr/>
        </p:nvPicPr>
        <p:blipFill>
          <a:blip r:embed="rId6">
            <a:alphaModFix/>
          </a:blip>
          <a:stretch>
            <a:fillRect/>
          </a:stretch>
        </p:blipFill>
        <p:spPr>
          <a:xfrm>
            <a:off x="11789288" y="22897872"/>
            <a:ext cx="10965942" cy="8229600"/>
          </a:xfrm>
          <a:prstGeom prst="rect">
            <a:avLst/>
          </a:prstGeom>
          <a:noFill/>
          <a:ln>
            <a:noFill/>
          </a:ln>
        </p:spPr>
      </p:pic>
      <p:pic>
        <p:nvPicPr>
          <p:cNvPr id="50" name="Google Shape;50;p1"/>
          <p:cNvPicPr preferRelativeResize="0"/>
          <p:nvPr/>
        </p:nvPicPr>
        <p:blipFill>
          <a:blip r:embed="rId7">
            <a:alphaModFix/>
          </a:blip>
          <a:stretch>
            <a:fillRect/>
          </a:stretch>
        </p:blipFill>
        <p:spPr>
          <a:xfrm>
            <a:off x="33561812" y="5568113"/>
            <a:ext cx="9144000" cy="4529138"/>
          </a:xfrm>
          <a:prstGeom prst="rect">
            <a:avLst/>
          </a:prstGeom>
          <a:noFill/>
          <a:ln>
            <a:noFill/>
          </a:ln>
        </p:spPr>
      </p:pic>
      <p:sp>
        <p:nvSpPr>
          <p:cNvPr id="51" name="Google Shape;51;p1"/>
          <p:cNvSpPr txBox="1"/>
          <p:nvPr/>
        </p:nvSpPr>
        <p:spPr>
          <a:xfrm>
            <a:off x="33477150" y="24784033"/>
            <a:ext cx="8158800" cy="6771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FFFFFF"/>
              </a:buClr>
              <a:buSzPts val="4800"/>
              <a:buFont typeface="Arial"/>
              <a:buNone/>
            </a:pPr>
            <a:r>
              <a:rPr lang="en-US" sz="3600">
                <a:solidFill>
                  <a:srgbClr val="FFFFFF"/>
                </a:solidFill>
              </a:rPr>
              <a:t>References</a:t>
            </a:r>
            <a:endParaRPr b="0" i="0" sz="3600" u="none" cap="none" strike="noStrike">
              <a:solidFill>
                <a:srgbClr val="FFFFFF"/>
              </a:solidFill>
              <a:latin typeface="Arial"/>
              <a:ea typeface="Arial"/>
              <a:cs typeface="Arial"/>
              <a:sym typeface="Arial"/>
            </a:endParaRPr>
          </a:p>
        </p:txBody>
      </p:sp>
      <p:sp>
        <p:nvSpPr>
          <p:cNvPr id="52" name="Google Shape;52;p1"/>
          <p:cNvSpPr txBox="1"/>
          <p:nvPr/>
        </p:nvSpPr>
        <p:spPr>
          <a:xfrm>
            <a:off x="33444800" y="28328583"/>
            <a:ext cx="8158800" cy="6771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FFFFFF"/>
              </a:buClr>
              <a:buSzPts val="4800"/>
              <a:buFont typeface="Arial"/>
              <a:buNone/>
            </a:pPr>
            <a:r>
              <a:rPr lang="en-US" sz="3600">
                <a:solidFill>
                  <a:srgbClr val="FFFFFF"/>
                </a:solidFill>
              </a:rPr>
              <a:t>Acknowledgments</a:t>
            </a:r>
            <a:endParaRPr b="0" i="0" sz="3600" u="none" cap="none" strike="noStrike">
              <a:solidFill>
                <a:srgbClr val="FFFFFF"/>
              </a:solidFill>
              <a:latin typeface="Arial"/>
              <a:ea typeface="Arial"/>
              <a:cs typeface="Arial"/>
              <a:sym typeface="Arial"/>
            </a:endParaRPr>
          </a:p>
        </p:txBody>
      </p:sp>
      <p:sp>
        <p:nvSpPr>
          <p:cNvPr id="53" name="Google Shape;53;p1"/>
          <p:cNvSpPr txBox="1"/>
          <p:nvPr/>
        </p:nvSpPr>
        <p:spPr>
          <a:xfrm>
            <a:off x="33417150" y="25426550"/>
            <a:ext cx="9347100" cy="3710100"/>
          </a:xfrm>
          <a:prstGeom prst="rect">
            <a:avLst/>
          </a:prstGeom>
          <a:noFill/>
          <a:ln>
            <a:noFill/>
          </a:ln>
        </p:spPr>
        <p:txBody>
          <a:bodyPr anchorCtr="0" anchor="t" bIns="0" lIns="0" spcFirstLastPara="1" rIns="0" wrap="square" tIns="0">
            <a:noAutofit/>
          </a:bodyPr>
          <a:lstStyle/>
          <a:p>
            <a:pPr indent="0" lvl="0" marL="0" rtl="0" algn="just">
              <a:lnSpc>
                <a:spcPct val="115000"/>
              </a:lnSpc>
              <a:spcBef>
                <a:spcPts val="0"/>
              </a:spcBef>
              <a:spcAft>
                <a:spcPts val="0"/>
              </a:spcAft>
              <a:buNone/>
            </a:pPr>
            <a:r>
              <a:rPr lang="en-US" sz="2800"/>
              <a:t>Yao, Yao, et al. "Cerenkov: Computational elucidation of the regulatory noncoding variome." </a:t>
            </a:r>
            <a:r>
              <a:rPr i="1" lang="en-US" sz="2800"/>
              <a:t>Proceedings of the 8th ACM International Conference on Bioinformatics, Computational Biology, and Health Informatics</a:t>
            </a:r>
            <a:r>
              <a:rPr lang="en-US" sz="2800"/>
              <a:t>. 2017.</a:t>
            </a:r>
            <a:endParaRPr sz="2800"/>
          </a:p>
        </p:txBody>
      </p:sp>
      <p:sp>
        <p:nvSpPr>
          <p:cNvPr id="54" name="Google Shape;54;p1"/>
          <p:cNvSpPr txBox="1"/>
          <p:nvPr/>
        </p:nvSpPr>
        <p:spPr>
          <a:xfrm>
            <a:off x="33417150" y="29035800"/>
            <a:ext cx="9347100" cy="3710100"/>
          </a:xfrm>
          <a:prstGeom prst="rect">
            <a:avLst/>
          </a:prstGeom>
          <a:noFill/>
          <a:ln>
            <a:noFill/>
          </a:ln>
        </p:spPr>
        <p:txBody>
          <a:bodyPr anchorCtr="0" anchor="t" bIns="0" lIns="0" spcFirstLastPara="1" rIns="0" wrap="square" tIns="0">
            <a:noAutofit/>
          </a:bodyPr>
          <a:lstStyle/>
          <a:p>
            <a:pPr indent="0" lvl="0" marL="0" rtl="0" algn="just">
              <a:lnSpc>
                <a:spcPct val="115000"/>
              </a:lnSpc>
              <a:spcBef>
                <a:spcPts val="0"/>
              </a:spcBef>
              <a:spcAft>
                <a:spcPts val="0"/>
              </a:spcAft>
              <a:buNone/>
            </a:pPr>
            <a:r>
              <a:rPr lang="en-US" sz="2800"/>
              <a:t>We acknowledge and thank Dr. Yao Yao and Dr. Steve Ramsey for access to data and metadata not publically available on GitHub.</a:t>
            </a:r>
            <a:endParaRPr sz="2800"/>
          </a:p>
        </p:txBody>
      </p:sp>
      <p:sp>
        <p:nvSpPr>
          <p:cNvPr id="55" name="Google Shape;55;p1"/>
          <p:cNvSpPr txBox="1"/>
          <p:nvPr/>
        </p:nvSpPr>
        <p:spPr>
          <a:xfrm>
            <a:off x="33561800" y="4969825"/>
            <a:ext cx="6793200" cy="67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800"/>
              <a:t>Equal Class Sizes</a:t>
            </a:r>
            <a:endParaRPr sz="2800"/>
          </a:p>
        </p:txBody>
      </p:sp>
      <p:sp>
        <p:nvSpPr>
          <p:cNvPr id="56" name="Google Shape;56;p1"/>
          <p:cNvSpPr txBox="1"/>
          <p:nvPr/>
        </p:nvSpPr>
        <p:spPr>
          <a:xfrm>
            <a:off x="33561800" y="10611150"/>
            <a:ext cx="6793200" cy="67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800"/>
              <a:t>Une</a:t>
            </a:r>
            <a:r>
              <a:rPr lang="en-US" sz="2800"/>
              <a:t>qual Class Sizes</a:t>
            </a:r>
            <a:endParaRPr sz="2800"/>
          </a:p>
        </p:txBody>
      </p:sp>
      <p:pic>
        <p:nvPicPr>
          <p:cNvPr id="57" name="Google Shape;57;p1"/>
          <p:cNvPicPr preferRelativeResize="0"/>
          <p:nvPr/>
        </p:nvPicPr>
        <p:blipFill>
          <a:blip r:embed="rId8">
            <a:alphaModFix/>
          </a:blip>
          <a:stretch>
            <a:fillRect/>
          </a:stretch>
        </p:blipFill>
        <p:spPr>
          <a:xfrm>
            <a:off x="33561800" y="11273969"/>
            <a:ext cx="9144000" cy="45719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research_poster_template-48x36">
  <a:themeElements>
    <a:clrScheme name="OSU COE">
      <a:dk1>
        <a:srgbClr val="000000"/>
      </a:dk1>
      <a:lt1>
        <a:srgbClr val="FFFFFF"/>
      </a:lt1>
      <a:dk2>
        <a:srgbClr val="D63F20"/>
      </a:dk2>
      <a:lt2>
        <a:srgbClr val="B1B2B1"/>
      </a:lt2>
      <a:accent1>
        <a:srgbClr val="7D7819"/>
      </a:accent1>
      <a:accent2>
        <a:srgbClr val="004760"/>
      </a:accent2>
      <a:accent3>
        <a:srgbClr val="EFB31D"/>
      </a:accent3>
      <a:accent4>
        <a:srgbClr val="002F32"/>
      </a:accent4>
      <a:accent5>
        <a:srgbClr val="00747E"/>
      </a:accent5>
      <a:accent6>
        <a:srgbClr val="777877"/>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2017-04-19T21:01:26Z</dcterms:created>
  <dc:creator>Microsoft Office User</dc:creator>
</cp:coreProperties>
</file>