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sldIdLst>
    <p:sldId id="256" r:id="rId2"/>
    <p:sldId id="260" r:id="rId3"/>
    <p:sldId id="262" r:id="rId4"/>
    <p:sldId id="263" r:id="rId5"/>
    <p:sldId id="273" r:id="rId6"/>
    <p:sldId id="264" r:id="rId7"/>
    <p:sldId id="259" r:id="rId8"/>
    <p:sldId id="261" r:id="rId9"/>
    <p:sldId id="258" r:id="rId10"/>
    <p:sldId id="257" r:id="rId11"/>
    <p:sldId id="268" r:id="rId12"/>
    <p:sldId id="269" r:id="rId13"/>
    <p:sldId id="270"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F8F69C-BFFE-4C51-B853-C92115EA0E6F}" v="1" dt="2024-09-09T18:24:28.4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55" autoAdjust="0"/>
    <p:restoredTop sz="93969" autoAdjust="0"/>
  </p:normalViewPr>
  <p:slideViewPr>
    <p:cSldViewPr snapToGrid="0">
      <p:cViewPr>
        <p:scale>
          <a:sx n="70" d="100"/>
          <a:sy n="70" d="100"/>
        </p:scale>
        <p:origin x="74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onela Dica" userId="55e1c547089ed1d5" providerId="LiveId" clId="{BDF8F69C-BFFE-4C51-B853-C92115EA0E6F}"/>
    <pc:docChg chg="custSel modSld">
      <pc:chgData name="Ionela Dica" userId="55e1c547089ed1d5" providerId="LiveId" clId="{BDF8F69C-BFFE-4C51-B853-C92115EA0E6F}" dt="2024-09-09T18:24:35.107" v="2" actId="313"/>
      <pc:docMkLst>
        <pc:docMk/>
      </pc:docMkLst>
      <pc:sldChg chg="modSp mod">
        <pc:chgData name="Ionela Dica" userId="55e1c547089ed1d5" providerId="LiveId" clId="{BDF8F69C-BFFE-4C51-B853-C92115EA0E6F}" dt="2024-09-09T18:24:35.107" v="2" actId="313"/>
        <pc:sldMkLst>
          <pc:docMk/>
          <pc:sldMk cId="2006493091" sldId="273"/>
        </pc:sldMkLst>
        <pc:spChg chg="mod">
          <ac:chgData name="Ionela Dica" userId="55e1c547089ed1d5" providerId="LiveId" clId="{BDF8F69C-BFFE-4C51-B853-C92115EA0E6F}" dt="2024-09-09T18:24:35.107" v="2" actId="313"/>
          <ac:spMkLst>
            <pc:docMk/>
            <pc:sldMk cId="2006493091" sldId="273"/>
            <ac:spMk id="7" creationId="{1C29C953-DF75-3D31-76E7-FFBBA23820F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zitiv titlu">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ro-RO"/>
              <a:t>Faceți clic pentru a edita stilul de titlu coordonator</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o-RO"/>
              <a:t>Faceți clic pentru a edita stilul de subtitlu coordonator</a:t>
            </a:r>
            <a:endParaRPr lang="en-US" dirty="0"/>
          </a:p>
        </p:txBody>
      </p:sp>
      <p:sp>
        <p:nvSpPr>
          <p:cNvPr id="7" name="Date Placeholder 6"/>
          <p:cNvSpPr>
            <a:spLocks noGrp="1"/>
          </p:cNvSpPr>
          <p:nvPr>
            <p:ph type="dt" sz="half" idx="10"/>
          </p:nvPr>
        </p:nvSpPr>
        <p:spPr/>
        <p:txBody>
          <a:bodyPr/>
          <a:lstStyle/>
          <a:p>
            <a:fld id="{3C2B07E4-CDF9-4C88-A2F3-04620E58224D}" type="datetimeFigureOut">
              <a:rPr lang="en-US" smtClean="0"/>
              <a:pPr/>
              <a:t>9/9/2024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FE71E98-A417-4ECC-ACEB-C0490C20DB04}" type="slidenum">
              <a:rPr lang="en-US" smtClean="0"/>
              <a:pPr/>
              <a:t>‹#›</a:t>
            </a:fld>
            <a:endParaRPr lang="en-US" dirty="0"/>
          </a:p>
        </p:txBody>
      </p:sp>
    </p:spTree>
    <p:extLst>
      <p:ext uri="{BB962C8B-B14F-4D97-AF65-F5344CB8AC3E}">
        <p14:creationId xmlns:p14="http://schemas.microsoft.com/office/powerpoint/2010/main" val="147415670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Vertical Text Placeholder 2"/>
          <p:cNvSpPr>
            <a:spLocks noGrp="1"/>
          </p:cNvSpPr>
          <p:nvPr>
            <p:ph type="body" orient="vert" idx="1"/>
          </p:nvPr>
        </p:nvSpPr>
        <p:spPr/>
        <p:txBody>
          <a:bodyPr vert="eaVert"/>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3C2B07E4-CDF9-4C88-A2F3-04620E58224D}" type="datetimeFigureOut">
              <a:rPr lang="en-US" smtClean="0"/>
              <a:pPr/>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E71E98-A417-4ECC-ACEB-C0490C20DB04}" type="slidenum">
              <a:rPr lang="en-US" smtClean="0"/>
              <a:pPr/>
              <a:t>‹#›</a:t>
            </a:fld>
            <a:endParaRPr lang="en-US" dirty="0"/>
          </a:p>
        </p:txBody>
      </p:sp>
    </p:spTree>
    <p:extLst>
      <p:ext uri="{BB962C8B-B14F-4D97-AF65-F5344CB8AC3E}">
        <p14:creationId xmlns:p14="http://schemas.microsoft.com/office/powerpoint/2010/main" val="4102414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ro-RO"/>
              <a:t>Faceți clic pentru a edita stilul de titlu coordonator</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3C2B07E4-CDF9-4C88-A2F3-04620E58224D}" type="datetimeFigureOut">
              <a:rPr lang="en-US" smtClean="0"/>
              <a:pPr/>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E71E98-A417-4ECC-ACEB-C0490C20DB04}" type="slidenum">
              <a:rPr lang="en-US" smtClean="0"/>
              <a:pPr/>
              <a:t>‹#›</a:t>
            </a:fld>
            <a:endParaRPr lang="en-US" dirty="0"/>
          </a:p>
        </p:txBody>
      </p:sp>
    </p:spTree>
    <p:extLst>
      <p:ext uri="{BB962C8B-B14F-4D97-AF65-F5344CB8AC3E}">
        <p14:creationId xmlns:p14="http://schemas.microsoft.com/office/powerpoint/2010/main" val="3257912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Content Placeholder 2"/>
          <p:cNvSpPr>
            <a:spLocks noGrp="1"/>
          </p:cNvSpPr>
          <p:nvPr>
            <p:ph idx="1"/>
          </p:nvPr>
        </p:nvSpPr>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7" name="Date Placeholder 6"/>
          <p:cNvSpPr>
            <a:spLocks noGrp="1"/>
          </p:cNvSpPr>
          <p:nvPr>
            <p:ph type="dt" sz="half" idx="10"/>
          </p:nvPr>
        </p:nvSpPr>
        <p:spPr/>
        <p:txBody>
          <a:bodyPr/>
          <a:lstStyle/>
          <a:p>
            <a:fld id="{3C2B07E4-CDF9-4C88-A2F3-04620E58224D}" type="datetimeFigureOut">
              <a:rPr lang="en-US" smtClean="0"/>
              <a:pPr/>
              <a:t>9/9/2024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FE71E98-A417-4ECC-ACEB-C0490C20DB04}" type="slidenum">
              <a:rPr lang="en-US" smtClean="0"/>
              <a:pPr/>
              <a:t>‹#›</a:t>
            </a:fld>
            <a:endParaRPr lang="en-US" dirty="0"/>
          </a:p>
        </p:txBody>
      </p:sp>
    </p:spTree>
    <p:extLst>
      <p:ext uri="{BB962C8B-B14F-4D97-AF65-F5344CB8AC3E}">
        <p14:creationId xmlns:p14="http://schemas.microsoft.com/office/powerpoint/2010/main" val="1413083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ntet secțiun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o-RO"/>
              <a:t>Faceţi clic pentru a edita Master stiluri text</a:t>
            </a:r>
          </a:p>
        </p:txBody>
      </p:sp>
      <p:sp>
        <p:nvSpPr>
          <p:cNvPr id="7" name="Date Placeholder 6"/>
          <p:cNvSpPr>
            <a:spLocks noGrp="1"/>
          </p:cNvSpPr>
          <p:nvPr>
            <p:ph type="dt" sz="half" idx="10"/>
          </p:nvPr>
        </p:nvSpPr>
        <p:spPr/>
        <p:txBody>
          <a:bodyPr/>
          <a:lstStyle/>
          <a:p>
            <a:fld id="{3C2B07E4-CDF9-4C88-A2F3-04620E58224D}" type="datetimeFigureOut">
              <a:rPr lang="en-US" smtClean="0"/>
              <a:pPr/>
              <a:t>9/9/2024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FE71E98-A417-4ECC-ACEB-C0490C20DB04}" type="slidenum">
              <a:rPr lang="en-US" smtClean="0"/>
              <a:pPr/>
              <a:t>‹#›</a:t>
            </a:fld>
            <a:endParaRPr lang="en-US" dirty="0"/>
          </a:p>
        </p:txBody>
      </p:sp>
    </p:spTree>
    <p:extLst>
      <p:ext uri="{BB962C8B-B14F-4D97-AF65-F5344CB8AC3E}">
        <p14:creationId xmlns:p14="http://schemas.microsoft.com/office/powerpoint/2010/main" val="340353856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8" name="Date Placeholder 7"/>
          <p:cNvSpPr>
            <a:spLocks noGrp="1"/>
          </p:cNvSpPr>
          <p:nvPr>
            <p:ph type="dt" sz="half" idx="10"/>
          </p:nvPr>
        </p:nvSpPr>
        <p:spPr/>
        <p:txBody>
          <a:bodyPr/>
          <a:lstStyle/>
          <a:p>
            <a:fld id="{3C2B07E4-CDF9-4C88-A2F3-04620E58224D}" type="datetimeFigureOut">
              <a:rPr lang="en-US" smtClean="0"/>
              <a:pPr/>
              <a:t>9/9/2024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EFE71E98-A417-4ECC-ACEB-C0490C20DB04}" type="slidenum">
              <a:rPr lang="en-US" smtClean="0"/>
              <a:pPr/>
              <a:t>‹#›</a:t>
            </a:fld>
            <a:endParaRPr lang="en-US" dirty="0"/>
          </a:p>
        </p:txBody>
      </p:sp>
    </p:spTree>
    <p:extLst>
      <p:ext uri="{BB962C8B-B14F-4D97-AF65-F5344CB8AC3E}">
        <p14:creationId xmlns:p14="http://schemas.microsoft.com/office/powerpoint/2010/main" val="3727367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4" name="Content Placeholder 3"/>
          <p:cNvSpPr>
            <a:spLocks noGrp="1"/>
          </p:cNvSpPr>
          <p:nvPr>
            <p:ph sz="half" idx="2"/>
          </p:nvPr>
        </p:nvSpPr>
        <p:spPr>
          <a:xfrm>
            <a:off x="1583436" y="3143250"/>
            <a:ext cx="4270248" cy="2596776"/>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7" name="Date Placeholder 6"/>
          <p:cNvSpPr>
            <a:spLocks noGrp="1"/>
          </p:cNvSpPr>
          <p:nvPr>
            <p:ph type="dt" sz="half" idx="10"/>
          </p:nvPr>
        </p:nvSpPr>
        <p:spPr/>
        <p:txBody>
          <a:bodyPr/>
          <a:lstStyle/>
          <a:p>
            <a:fld id="{3C2B07E4-CDF9-4C88-A2F3-04620E58224D}" type="datetimeFigureOut">
              <a:rPr lang="en-US" smtClean="0"/>
              <a:pPr/>
              <a:t>9/9/2024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FE71E98-A417-4ECC-ACEB-C0490C20DB04}" type="slidenum">
              <a:rPr lang="en-US" smtClean="0"/>
              <a:pPr/>
              <a:t>‹#›</a:t>
            </a:fld>
            <a:endParaRPr lang="en-US" dirty="0"/>
          </a:p>
        </p:txBody>
      </p:sp>
      <p:sp>
        <p:nvSpPr>
          <p:cNvPr id="10" name="Title 9"/>
          <p:cNvSpPr>
            <a:spLocks noGrp="1"/>
          </p:cNvSpPr>
          <p:nvPr>
            <p:ph type="title"/>
          </p:nvPr>
        </p:nvSpPr>
        <p:spPr/>
        <p:txBody>
          <a:bodyPr/>
          <a:lstStyle/>
          <a:p>
            <a:r>
              <a:rPr lang="ro-RO"/>
              <a:t>Faceți clic pentru a edita stilul de titlu coordonator</a:t>
            </a:r>
            <a:endParaRPr lang="en-US" dirty="0"/>
          </a:p>
        </p:txBody>
      </p:sp>
    </p:spTree>
    <p:extLst>
      <p:ext uri="{BB962C8B-B14F-4D97-AF65-F5344CB8AC3E}">
        <p14:creationId xmlns:p14="http://schemas.microsoft.com/office/powerpoint/2010/main" val="589498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Date Placeholder 2"/>
          <p:cNvSpPr>
            <a:spLocks noGrp="1"/>
          </p:cNvSpPr>
          <p:nvPr>
            <p:ph type="dt" sz="half" idx="10"/>
          </p:nvPr>
        </p:nvSpPr>
        <p:spPr/>
        <p:txBody>
          <a:bodyPr/>
          <a:lstStyle/>
          <a:p>
            <a:fld id="{3C2B07E4-CDF9-4C88-A2F3-04620E58224D}" type="datetimeFigureOut">
              <a:rPr lang="en-US" smtClean="0"/>
              <a:pPr/>
              <a:t>9/9/2024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FE71E98-A417-4ECC-ACEB-C0490C20DB04}" type="slidenum">
              <a:rPr lang="en-US" smtClean="0"/>
              <a:pPr/>
              <a:t>‹#›</a:t>
            </a:fld>
            <a:endParaRPr lang="en-US" dirty="0"/>
          </a:p>
        </p:txBody>
      </p:sp>
    </p:spTree>
    <p:extLst>
      <p:ext uri="{BB962C8B-B14F-4D97-AF65-F5344CB8AC3E}">
        <p14:creationId xmlns:p14="http://schemas.microsoft.com/office/powerpoint/2010/main" val="3133109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2B07E4-CDF9-4C88-A2F3-04620E58224D}" type="datetimeFigureOut">
              <a:rPr lang="en-US" smtClean="0"/>
              <a:pPr/>
              <a:t>9/9/2024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FE71E98-A417-4ECC-ACEB-C0490C20DB04}" type="slidenum">
              <a:rPr lang="en-US" smtClean="0"/>
              <a:pPr/>
              <a:t>‹#›</a:t>
            </a:fld>
            <a:endParaRPr lang="en-US" dirty="0"/>
          </a:p>
        </p:txBody>
      </p:sp>
    </p:spTree>
    <p:extLst>
      <p:ext uri="{BB962C8B-B14F-4D97-AF65-F5344CB8AC3E}">
        <p14:creationId xmlns:p14="http://schemas.microsoft.com/office/powerpoint/2010/main" val="1677910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ro-RO"/>
              <a:t>Faceți clic pentru a edita stilul de titlu coordonator</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Faceţi clic pentru a edita Master stiluri text</a:t>
            </a:r>
          </a:p>
        </p:txBody>
      </p:sp>
      <p:sp>
        <p:nvSpPr>
          <p:cNvPr id="9" name="Date Placeholder 8"/>
          <p:cNvSpPr>
            <a:spLocks noGrp="1"/>
          </p:cNvSpPr>
          <p:nvPr>
            <p:ph type="dt" sz="half" idx="10"/>
          </p:nvPr>
        </p:nvSpPr>
        <p:spPr/>
        <p:txBody>
          <a:bodyPr/>
          <a:lstStyle/>
          <a:p>
            <a:fld id="{3C2B07E4-CDF9-4C88-A2F3-04620E58224D}" type="datetimeFigureOut">
              <a:rPr lang="en-US" smtClean="0"/>
              <a:pPr/>
              <a:t>9/9/2024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EFE71E98-A417-4ECC-ACEB-C0490C20DB04}" type="slidenum">
              <a:rPr lang="en-US" smtClean="0"/>
              <a:pPr/>
              <a:t>‹#›</a:t>
            </a:fld>
            <a:endParaRPr lang="en-US" dirty="0"/>
          </a:p>
        </p:txBody>
      </p:sp>
    </p:spTree>
    <p:extLst>
      <p:ext uri="{BB962C8B-B14F-4D97-AF65-F5344CB8AC3E}">
        <p14:creationId xmlns:p14="http://schemas.microsoft.com/office/powerpoint/2010/main" val="714216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ine cu legendă">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ro-RO"/>
              <a:t>Faceți clic pentru a edita stilul de titlu coordonator</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o-RO" dirty="0"/>
              <a:t>Faceți clic pe pictogramă pentru a adăuga o imagine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Faceţi clic pentru a edita Master stiluri text</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3C2B07E4-CDF9-4C88-A2F3-04620E58224D}" type="datetimeFigureOut">
              <a:rPr lang="en-US" smtClean="0"/>
              <a:pPr/>
              <a:t>9/9/2024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EFE71E98-A417-4ECC-ACEB-C0490C20DB04}" type="slidenum">
              <a:rPr lang="en-US" smtClean="0"/>
              <a:pPr/>
              <a:t>‹#›</a:t>
            </a:fld>
            <a:endParaRPr lang="en-US" dirty="0"/>
          </a:p>
        </p:txBody>
      </p:sp>
    </p:spTree>
    <p:extLst>
      <p:ext uri="{BB962C8B-B14F-4D97-AF65-F5344CB8AC3E}">
        <p14:creationId xmlns:p14="http://schemas.microsoft.com/office/powerpoint/2010/main" val="12071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ro-RO"/>
              <a:t>Faceți clic pentru a edita stilul de titlu coordonator</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C2B07E4-CDF9-4C88-A2F3-04620E58224D}" type="datetimeFigureOut">
              <a:rPr lang="en-US" smtClean="0"/>
              <a:pPr/>
              <a:t>9/9/2024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EFE71E98-A417-4ECC-ACEB-C0490C20DB04}" type="slidenum">
              <a:rPr lang="en-US" smtClean="0"/>
              <a:pPr/>
              <a:t>‹#›</a:t>
            </a:fld>
            <a:endParaRPr lang="en-US" dirty="0"/>
          </a:p>
        </p:txBody>
      </p:sp>
    </p:spTree>
    <p:extLst>
      <p:ext uri="{BB962C8B-B14F-4D97-AF65-F5344CB8AC3E}">
        <p14:creationId xmlns:p14="http://schemas.microsoft.com/office/powerpoint/2010/main" val="1257127435"/>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marketplace.visualstudio.com/items?itemName=OlegShilo.WixSharpProjectTemplates" TargetMode="External"/><Relationship Id="rId3" Type="http://schemas.openxmlformats.org/officeDocument/2006/relationships/hyperlink" Target="https://www.telic.de/Load/Telemetry/M2M_Terminals/LT910_E/EN_UserManual_LT910E.pdf" TargetMode="External"/><Relationship Id="rId7" Type="http://schemas.openxmlformats.org/officeDocument/2006/relationships/hyperlink" Target="https://medium.com/@tivole/create-windows-services-using-net-8-0-worker-service-ea6b8f1f20a1" TargetMode="External"/><Relationship Id="rId2" Type="http://schemas.openxmlformats.org/officeDocument/2006/relationships/hyperlink" Target="https://www.telic.de/media/attachments/2023/06/20/telic_terminal_lt910-ww_user_manual_1.9.pdf" TargetMode="External"/><Relationship Id="rId1" Type="http://schemas.openxmlformats.org/officeDocument/2006/relationships/slideLayout" Target="../slideLayouts/slideLayout2.xml"/><Relationship Id="rId6" Type="http://schemas.openxmlformats.org/officeDocument/2006/relationships/hyperlink" Target="https://www.c-sharpcorner.com/blogs/building-worker-services-and-scheduling-runs-in-net-core" TargetMode="External"/><Relationship Id="rId5" Type="http://schemas.openxmlformats.org/officeDocument/2006/relationships/hyperlink" Target="https://learn.microsoft.com/en-us/dotnet/core/extensions/workers" TargetMode="External"/><Relationship Id="rId4" Type="http://schemas.openxmlformats.org/officeDocument/2006/relationships/hyperlink" Target="https://learn.microsoft.com/en-us/dotnet/framework/windows-services/walkthrough-creating-a-windows-service-application-in-the-component-designer" TargetMode="External"/><Relationship Id="rId9" Type="http://schemas.openxmlformats.org/officeDocument/2006/relationships/hyperlink" Target="https://developer.nvidia.com/docs/drive/drive-os/6.0.6/public/drive-os-linux-sdk/common/topics/util_setup/PuTTY_ConnecttoSerialPort16.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n abstract genetic concept">
            <a:extLst>
              <a:ext uri="{FF2B5EF4-FFF2-40B4-BE49-F238E27FC236}">
                <a16:creationId xmlns:a16="http://schemas.microsoft.com/office/drawing/2014/main" id="{8B3A0A47-6CC6-2D69-AAA4-CBFC815694C8}"/>
              </a:ext>
            </a:extLst>
          </p:cNvPr>
          <p:cNvPicPr>
            <a:picLocks noChangeAspect="1"/>
          </p:cNvPicPr>
          <p:nvPr/>
        </p:nvPicPr>
        <p:blipFill>
          <a:blip r:embed="rId2">
            <a:alphaModFix amt="50000"/>
          </a:blip>
          <a:srcRect t="25613" b="18137"/>
          <a:stretch/>
        </p:blipFill>
        <p:spPr>
          <a:xfrm>
            <a:off x="20" y="-20466"/>
            <a:ext cx="12191980" cy="6857990"/>
          </a:xfrm>
          <a:prstGeom prst="rect">
            <a:avLst/>
          </a:prstGeom>
        </p:spPr>
      </p:pic>
      <p:sp>
        <p:nvSpPr>
          <p:cNvPr id="2" name="Titlu 1">
            <a:extLst>
              <a:ext uri="{FF2B5EF4-FFF2-40B4-BE49-F238E27FC236}">
                <a16:creationId xmlns:a16="http://schemas.microsoft.com/office/drawing/2014/main" id="{9F482AFD-0B93-FC35-B87A-B22872768B04}"/>
              </a:ext>
            </a:extLst>
          </p:cNvPr>
          <p:cNvSpPr>
            <a:spLocks noGrp="1"/>
          </p:cNvSpPr>
          <p:nvPr>
            <p:ph type="ctrTitle"/>
          </p:nvPr>
        </p:nvSpPr>
        <p:spPr>
          <a:xfrm>
            <a:off x="871791" y="1074631"/>
            <a:ext cx="10447322" cy="2850146"/>
          </a:xfrm>
        </p:spPr>
        <p:txBody>
          <a:bodyPr>
            <a:normAutofit/>
          </a:bodyPr>
          <a:lstStyle/>
          <a:p>
            <a:pPr algn="ctr"/>
            <a:r>
              <a:rPr lang="ro-RO" sz="4000" dirty="0">
                <a:latin typeface="Bahnschrift SemiBold" panose="020B0502040204020203" pitchFamily="34" charset="0"/>
              </a:rPr>
              <a:t>Proiect practica de domeniu</a:t>
            </a:r>
            <a:br>
              <a:rPr lang="ro-RO" sz="4000" dirty="0">
                <a:latin typeface="Bahnschrift SemiBold" panose="020B0502040204020203" pitchFamily="34" charset="0"/>
              </a:rPr>
            </a:br>
            <a:r>
              <a:rPr lang="ro-RO" sz="4000" dirty="0">
                <a:latin typeface="Bahnschrift SemiBold" panose="020B0502040204020203" pitchFamily="34" charset="0"/>
              </a:rPr>
              <a:t>gsm wol</a:t>
            </a:r>
          </a:p>
        </p:txBody>
      </p:sp>
      <p:sp>
        <p:nvSpPr>
          <p:cNvPr id="3" name="Subtitlu 2">
            <a:extLst>
              <a:ext uri="{FF2B5EF4-FFF2-40B4-BE49-F238E27FC236}">
                <a16:creationId xmlns:a16="http://schemas.microsoft.com/office/drawing/2014/main" id="{65E55470-919B-461D-11F0-631FDBA1D956}"/>
              </a:ext>
            </a:extLst>
          </p:cNvPr>
          <p:cNvSpPr>
            <a:spLocks noGrp="1"/>
          </p:cNvSpPr>
          <p:nvPr>
            <p:ph type="subTitle" idx="1"/>
          </p:nvPr>
        </p:nvSpPr>
        <p:spPr>
          <a:xfrm>
            <a:off x="3604725" y="3934025"/>
            <a:ext cx="7714388" cy="1085849"/>
          </a:xfrm>
        </p:spPr>
        <p:txBody>
          <a:bodyPr>
            <a:normAutofit/>
          </a:bodyPr>
          <a:lstStyle/>
          <a:p>
            <a:pPr algn="r"/>
            <a:r>
              <a:rPr lang="ro-RO" b="1" dirty="0">
                <a:latin typeface="Bahnschrift" panose="020B0502040204020203" pitchFamily="34" charset="0"/>
              </a:rPr>
              <a:t>Dică Ionela-Valentina</a:t>
            </a:r>
          </a:p>
          <a:p>
            <a:pPr algn="r"/>
            <a:r>
              <a:rPr lang="ro-RO" b="1" dirty="0">
                <a:latin typeface="Bahnschrift" panose="020B0502040204020203" pitchFamily="34" charset="0"/>
              </a:rPr>
              <a:t>Grupa 3123</a:t>
            </a:r>
          </a:p>
        </p:txBody>
      </p:sp>
    </p:spTree>
    <p:extLst>
      <p:ext uri="{BB962C8B-B14F-4D97-AF65-F5344CB8AC3E}">
        <p14:creationId xmlns:p14="http://schemas.microsoft.com/office/powerpoint/2010/main" val="1046635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D3D21FBE-0D24-BFEE-B07D-DD6DB2E7229C}"/>
              </a:ext>
            </a:extLst>
          </p:cNvPr>
          <p:cNvSpPr>
            <a:spLocks noGrp="1"/>
          </p:cNvSpPr>
          <p:nvPr>
            <p:ph type="title"/>
          </p:nvPr>
        </p:nvSpPr>
        <p:spPr>
          <a:xfrm>
            <a:off x="1432079" y="339050"/>
            <a:ext cx="9327842" cy="746839"/>
          </a:xfrm>
        </p:spPr>
        <p:txBody>
          <a:bodyPr>
            <a:normAutofit fontScale="90000"/>
          </a:bodyPr>
          <a:lstStyle/>
          <a:p>
            <a:r>
              <a:rPr lang="ro-RO" dirty="0">
                <a:latin typeface="Arial" panose="020B0604020202020204" pitchFamily="34" charset="0"/>
                <a:cs typeface="Arial" panose="020B0604020202020204" pitchFamily="34" charset="0"/>
              </a:rPr>
              <a:t>Securitatea si gestionarea erorilor</a:t>
            </a:r>
          </a:p>
        </p:txBody>
      </p:sp>
      <p:sp>
        <p:nvSpPr>
          <p:cNvPr id="3" name="Substituent conținut 2">
            <a:extLst>
              <a:ext uri="{FF2B5EF4-FFF2-40B4-BE49-F238E27FC236}">
                <a16:creationId xmlns:a16="http://schemas.microsoft.com/office/drawing/2014/main" id="{F74DB7DE-CAF6-69FD-5886-CA1A5C7AB413}"/>
              </a:ext>
            </a:extLst>
          </p:cNvPr>
          <p:cNvSpPr>
            <a:spLocks noGrp="1"/>
          </p:cNvSpPr>
          <p:nvPr>
            <p:ph idx="1"/>
          </p:nvPr>
        </p:nvSpPr>
        <p:spPr>
          <a:xfrm>
            <a:off x="657727" y="1547181"/>
            <a:ext cx="10844462" cy="4773408"/>
          </a:xfrm>
        </p:spPr>
        <p:txBody>
          <a:bodyPr>
            <a:normAutofit/>
          </a:bodyPr>
          <a:lstStyle/>
          <a:p>
            <a:pPr marL="0" indent="0">
              <a:buNone/>
            </a:pPr>
            <a:r>
              <a:rPr lang="ro-RO" sz="2400" b="1" dirty="0">
                <a:latin typeface="Arial" panose="020B0604020202020204" pitchFamily="34" charset="0"/>
                <a:cs typeface="Arial" panose="020B0604020202020204" pitchFamily="34" charset="0"/>
              </a:rPr>
              <a:t>Securitatea: </a:t>
            </a:r>
            <a:r>
              <a:rPr lang="ro-RO" sz="2400" dirty="0">
                <a:latin typeface="Arial" panose="020B0604020202020204" pitchFamily="34" charset="0"/>
                <a:cs typeface="Arial" panose="020B0604020202020204" pitchFamily="34" charset="0"/>
              </a:rPr>
              <a:t>Implementarea unui mecanism de securitate este esențială pentru a asigura că numai utilizatorii autorizați pot trimite cereri de pornire a calculatoarelor. Astfel, atât pentru gestionarea mesajelor cat si a apelurilor, se verifica daca numărul de telefon se afla in lista utilizatorilor autorizați din fișierul .xml. </a:t>
            </a:r>
          </a:p>
          <a:p>
            <a:pPr marL="0" indent="0">
              <a:buNone/>
            </a:pPr>
            <a:r>
              <a:rPr lang="ro-RO" sz="2400" b="1" dirty="0">
                <a:latin typeface="Arial" panose="020B0604020202020204" pitchFamily="34" charset="0"/>
                <a:cs typeface="Arial" panose="020B0604020202020204" pitchFamily="34" charset="0"/>
              </a:rPr>
              <a:t>Gestionarea Erorilor: </a:t>
            </a:r>
            <a:r>
              <a:rPr lang="ro-RO" sz="2400" dirty="0">
                <a:latin typeface="Arial" panose="020B0604020202020204" pitchFamily="34" charset="0"/>
                <a:cs typeface="Arial" panose="020B0604020202020204" pitchFamily="34" charset="0"/>
              </a:rPr>
              <a:t>Sistemul este capabil să gestioneze situațiile de eroare, cum ar fi eșuarea recepționării mesajelor sau imposibilitatea de a trimite un pachet WoL, toate operațiile realizate fiind scrise intr-un fișier de tip text (atât erorile cat si trimiterea cu succes a pachetelor WoL). </a:t>
            </a:r>
          </a:p>
        </p:txBody>
      </p:sp>
    </p:spTree>
    <p:extLst>
      <p:ext uri="{BB962C8B-B14F-4D97-AF65-F5344CB8AC3E}">
        <p14:creationId xmlns:p14="http://schemas.microsoft.com/office/powerpoint/2010/main" val="1860886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3FCCCD52-CB2D-8A3A-AD10-4D9D4B119D2D}"/>
              </a:ext>
            </a:extLst>
          </p:cNvPr>
          <p:cNvSpPr>
            <a:spLocks noGrp="1"/>
          </p:cNvSpPr>
          <p:nvPr>
            <p:ph type="title"/>
          </p:nvPr>
        </p:nvSpPr>
        <p:spPr>
          <a:xfrm>
            <a:off x="2231136" y="355092"/>
            <a:ext cx="7729728" cy="762881"/>
          </a:xfrm>
        </p:spPr>
        <p:txBody>
          <a:bodyPr/>
          <a:lstStyle/>
          <a:p>
            <a:r>
              <a:rPr lang="ro-RO" dirty="0">
                <a:latin typeface="Arial" panose="020B0604020202020204" pitchFamily="34" charset="0"/>
                <a:cs typeface="Arial" panose="020B0604020202020204" pitchFamily="34" charset="0"/>
              </a:rPr>
              <a:t>TEHNOLOGII FOLOSITE</a:t>
            </a:r>
          </a:p>
        </p:txBody>
      </p:sp>
      <p:sp>
        <p:nvSpPr>
          <p:cNvPr id="3" name="Substituent conținut 2">
            <a:extLst>
              <a:ext uri="{FF2B5EF4-FFF2-40B4-BE49-F238E27FC236}">
                <a16:creationId xmlns:a16="http://schemas.microsoft.com/office/drawing/2014/main" id="{77893F1E-0689-2C4E-E8A2-34AD201B6399}"/>
              </a:ext>
            </a:extLst>
          </p:cNvPr>
          <p:cNvSpPr>
            <a:spLocks noGrp="1"/>
          </p:cNvSpPr>
          <p:nvPr>
            <p:ph idx="1"/>
          </p:nvPr>
        </p:nvSpPr>
        <p:spPr>
          <a:xfrm>
            <a:off x="890336" y="1411705"/>
            <a:ext cx="10411327" cy="4908883"/>
          </a:xfrm>
        </p:spPr>
        <p:txBody>
          <a:bodyPr>
            <a:normAutofit fontScale="92500" lnSpcReduction="10000"/>
          </a:bodyPr>
          <a:lstStyle/>
          <a:p>
            <a:pPr marL="0" indent="0">
              <a:buNone/>
            </a:pPr>
            <a:r>
              <a:rPr lang="ro-RO" dirty="0">
                <a:latin typeface="Arial" panose="020B0604020202020204" pitchFamily="34" charset="0"/>
                <a:cs typeface="Arial" panose="020B0604020202020204" pitchFamily="34" charset="0"/>
              </a:rPr>
              <a:t>In implementarea soluției, am utilizat următoarele tehnologii și unelte:</a:t>
            </a:r>
          </a:p>
          <a:p>
            <a:pPr marL="0" indent="0">
              <a:buNone/>
            </a:pPr>
            <a:r>
              <a:rPr lang="ro-RO" dirty="0">
                <a:latin typeface="Arial" panose="020B0604020202020204" pitchFamily="34" charset="0"/>
                <a:cs typeface="Arial" panose="020B0604020202020204" pitchFamily="34" charset="0"/>
              </a:rPr>
              <a:t>• </a:t>
            </a:r>
            <a:r>
              <a:rPr lang="ro-RO" b="1" dirty="0">
                <a:latin typeface="Arial" panose="020B0604020202020204" pitchFamily="34" charset="0"/>
                <a:cs typeface="Arial" panose="020B0604020202020204" pitchFamily="34" charset="0"/>
              </a:rPr>
              <a:t>Limbaj de programare</a:t>
            </a:r>
            <a:r>
              <a:rPr lang="ro-RO" dirty="0">
                <a:latin typeface="Arial" panose="020B0604020202020204" pitchFamily="34" charset="0"/>
                <a:cs typeface="Arial" panose="020B0604020202020204" pitchFamily="34" charset="0"/>
              </a:rPr>
              <a:t>: C# a fost ales pentru dezvoltarea proiectului datorită suportului său puternic pentru POO, precum și pentru gestionarea eficientă a comunicațiilor și a fișierelor.</a:t>
            </a:r>
          </a:p>
          <a:p>
            <a:pPr marL="0" indent="0">
              <a:buNone/>
            </a:pPr>
            <a:r>
              <a:rPr lang="ro-RO" dirty="0">
                <a:latin typeface="Arial" panose="020B0604020202020204" pitchFamily="34" charset="0"/>
                <a:cs typeface="Arial" panose="020B0604020202020204" pitchFamily="34" charset="0"/>
              </a:rPr>
              <a:t>• </a:t>
            </a:r>
            <a:r>
              <a:rPr lang="ro-RO" b="1" dirty="0">
                <a:latin typeface="Arial" panose="020B0604020202020204" pitchFamily="34" charset="0"/>
                <a:cs typeface="Arial" panose="020B0604020202020204" pitchFamily="34" charset="0"/>
              </a:rPr>
              <a:t>Putty</a:t>
            </a:r>
            <a:r>
              <a:rPr lang="ro-RO" dirty="0">
                <a:latin typeface="Arial" panose="020B0604020202020204" pitchFamily="34" charset="0"/>
                <a:cs typeface="Arial" panose="020B0604020202020204" pitchFamily="34" charset="0"/>
              </a:rPr>
              <a:t>:  Pentru a vizualiza comportamentul și răspunsurile furnizate de modemul GSM. Această unealtă a fost esențială pentru monitorizarea și depanarea comunicațiilor cu modemul, ajutând la interpretarea și prelucrarea datelor primite, precum și la identificarea și rezolvarea eventualelor probleme de comunicare.</a:t>
            </a:r>
          </a:p>
          <a:p>
            <a:pPr marL="0" indent="0">
              <a:buNone/>
            </a:pPr>
            <a:r>
              <a:rPr lang="ro-RO" dirty="0">
                <a:latin typeface="Arial" panose="020B0604020202020204" pitchFamily="34" charset="0"/>
                <a:cs typeface="Arial" panose="020B0604020202020204" pitchFamily="34" charset="0"/>
              </a:rPr>
              <a:t>• </a:t>
            </a:r>
            <a:r>
              <a:rPr lang="ro-RO" b="1" dirty="0">
                <a:latin typeface="Arial" panose="020B0604020202020204" pitchFamily="34" charset="0"/>
                <a:cs typeface="Arial" panose="020B0604020202020204" pitchFamily="34" charset="0"/>
              </a:rPr>
              <a:t>IDE utilizat</a:t>
            </a:r>
            <a:r>
              <a:rPr lang="ro-RO" dirty="0">
                <a:latin typeface="Arial" panose="020B0604020202020204" pitchFamily="34" charset="0"/>
                <a:cs typeface="Arial" panose="020B0604020202020204" pitchFamily="34" charset="0"/>
              </a:rPr>
              <a:t>: Microsoft Visual Studio a fost folosit pentru scrierea și gestionarea codului, oferind un mediu de dezvoltare robust și integrat cu instrumente utile pentru debugging și testare.</a:t>
            </a:r>
          </a:p>
          <a:p>
            <a:pPr marL="0" indent="0">
              <a:buNone/>
            </a:pPr>
            <a:r>
              <a:rPr lang="ro-RO" dirty="0">
                <a:latin typeface="Arial" panose="020B0604020202020204" pitchFamily="34" charset="0"/>
                <a:cs typeface="Arial" panose="020B0604020202020204" pitchFamily="34" charset="0"/>
              </a:rPr>
              <a:t>• </a:t>
            </a:r>
            <a:r>
              <a:rPr lang="ro-RO" b="1" dirty="0">
                <a:latin typeface="Arial" panose="020B0604020202020204" pitchFamily="34" charset="0"/>
                <a:cs typeface="Arial" panose="020B0604020202020204" pitchFamily="34" charset="0"/>
              </a:rPr>
              <a:t>Librării</a:t>
            </a:r>
            <a:r>
              <a:rPr lang="ro-RO" dirty="0">
                <a:latin typeface="Arial" panose="020B0604020202020204" pitchFamily="34" charset="0"/>
                <a:cs typeface="Arial" panose="020B0604020202020204" pitchFamily="34" charset="0"/>
              </a:rPr>
              <a:t>:</a:t>
            </a:r>
          </a:p>
          <a:p>
            <a:pPr marL="0" indent="0">
              <a:buNone/>
            </a:pPr>
            <a:r>
              <a:rPr lang="ro-RO" dirty="0">
                <a:latin typeface="Arial" panose="020B0604020202020204" pitchFamily="34" charset="0"/>
                <a:cs typeface="Arial" panose="020B0604020202020204" pitchFamily="34" charset="0"/>
              </a:rPr>
              <a:t>	o System.Net.Sockets: Folosit pentru implementarea protocolului Wake-on-LAN.</a:t>
            </a:r>
          </a:p>
          <a:p>
            <a:pPr marL="0" indent="0">
              <a:buNone/>
            </a:pPr>
            <a:r>
              <a:rPr lang="ro-RO" dirty="0">
                <a:latin typeface="Arial" panose="020B0604020202020204" pitchFamily="34" charset="0"/>
                <a:cs typeface="Arial" panose="020B0604020202020204" pitchFamily="34" charset="0"/>
              </a:rPr>
              <a:t>	o System.IO și System.Xml: Pentru manipularea fișierelor de configurare XML.</a:t>
            </a:r>
          </a:p>
          <a:p>
            <a:pPr marL="0" indent="0">
              <a:buNone/>
            </a:pPr>
            <a:r>
              <a:rPr lang="ro-RO" dirty="0">
                <a:latin typeface="Arial" panose="020B0604020202020204" pitchFamily="34" charset="0"/>
                <a:cs typeface="Arial" panose="020B0604020202020204" pitchFamily="34" charset="0"/>
              </a:rPr>
              <a:t>	o Microsoft.Extensions.Hosting si Microsoft.Extensions.Logging: Folosite în clasa Worker pentru a gestiona ciclul de viață al serviciului de fundal.</a:t>
            </a:r>
          </a:p>
          <a:p>
            <a:pPr marL="0" indent="0">
              <a:buNone/>
            </a:pPr>
            <a:r>
              <a:rPr lang="ro-RO" dirty="0">
                <a:latin typeface="Arial" panose="020B0604020202020204" pitchFamily="34" charset="0"/>
                <a:cs typeface="Arial" panose="020B0604020202020204" pitchFamily="34" charset="0"/>
              </a:rPr>
              <a:t>	o System.Configuration: Folosit pentru a accesa și gestiona setările de configurare ale aplicației, cum ar fi citirea valorilor din fișierele de configurare</a:t>
            </a:r>
          </a:p>
        </p:txBody>
      </p:sp>
    </p:spTree>
    <p:extLst>
      <p:ext uri="{BB962C8B-B14F-4D97-AF65-F5344CB8AC3E}">
        <p14:creationId xmlns:p14="http://schemas.microsoft.com/office/powerpoint/2010/main" val="3869382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ine 4" descr="O imagine care conține text, diagramă, Plan, Desen tehnic&#10;&#10;Descriere generată automat">
            <a:extLst>
              <a:ext uri="{FF2B5EF4-FFF2-40B4-BE49-F238E27FC236}">
                <a16:creationId xmlns:a16="http://schemas.microsoft.com/office/drawing/2014/main" id="{18E8E6D1-B787-75D3-D1B6-3D5D5BC7A6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994" y="0"/>
            <a:ext cx="11620011" cy="6858000"/>
          </a:xfrm>
          <a:prstGeom prst="rect">
            <a:avLst/>
          </a:prstGeom>
        </p:spPr>
      </p:pic>
      <p:sp>
        <p:nvSpPr>
          <p:cNvPr id="2" name="Titlu 1">
            <a:extLst>
              <a:ext uri="{FF2B5EF4-FFF2-40B4-BE49-F238E27FC236}">
                <a16:creationId xmlns:a16="http://schemas.microsoft.com/office/drawing/2014/main" id="{D4672011-FE4C-1337-5E2C-8A8409C30A7E}"/>
              </a:ext>
            </a:extLst>
          </p:cNvPr>
          <p:cNvSpPr>
            <a:spLocks noGrp="1"/>
          </p:cNvSpPr>
          <p:nvPr>
            <p:ph type="title"/>
          </p:nvPr>
        </p:nvSpPr>
        <p:spPr>
          <a:xfrm>
            <a:off x="686044" y="171450"/>
            <a:ext cx="7729728" cy="463055"/>
          </a:xfrm>
        </p:spPr>
        <p:txBody>
          <a:bodyPr>
            <a:normAutofit fontScale="90000"/>
          </a:bodyPr>
          <a:lstStyle/>
          <a:p>
            <a:r>
              <a:rPr lang="ro-RO" dirty="0">
                <a:latin typeface="Arial" panose="020B0604020202020204" pitchFamily="34" charset="0"/>
                <a:cs typeface="Arial" panose="020B0604020202020204" pitchFamily="34" charset="0"/>
              </a:rPr>
              <a:t>Schema bloc</a:t>
            </a:r>
          </a:p>
        </p:txBody>
      </p:sp>
    </p:spTree>
    <p:extLst>
      <p:ext uri="{BB962C8B-B14F-4D97-AF65-F5344CB8AC3E}">
        <p14:creationId xmlns:p14="http://schemas.microsoft.com/office/powerpoint/2010/main" val="3176763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CD31708F-2222-638E-5D0F-592EDE9C7A98}"/>
              </a:ext>
            </a:extLst>
          </p:cNvPr>
          <p:cNvSpPr>
            <a:spLocks noGrp="1"/>
          </p:cNvSpPr>
          <p:nvPr>
            <p:ph type="title"/>
          </p:nvPr>
        </p:nvSpPr>
        <p:spPr>
          <a:xfrm>
            <a:off x="1216925" y="500668"/>
            <a:ext cx="9758150" cy="673039"/>
          </a:xfrm>
        </p:spPr>
        <p:txBody>
          <a:bodyPr>
            <a:normAutofit fontScale="90000"/>
          </a:bodyPr>
          <a:lstStyle/>
          <a:p>
            <a:r>
              <a:rPr lang="ro-RO" dirty="0">
                <a:latin typeface="Arial" panose="020B0604020202020204" pitchFamily="34" charset="0"/>
                <a:cs typeface="Arial" panose="020B0604020202020204" pitchFamily="34" charset="0"/>
              </a:rPr>
              <a:t>CONCLUZII</a:t>
            </a:r>
          </a:p>
        </p:txBody>
      </p:sp>
      <p:sp>
        <p:nvSpPr>
          <p:cNvPr id="3" name="Substituent conținut 2">
            <a:extLst>
              <a:ext uri="{FF2B5EF4-FFF2-40B4-BE49-F238E27FC236}">
                <a16:creationId xmlns:a16="http://schemas.microsoft.com/office/drawing/2014/main" id="{BC535360-27A8-1DB0-C7BF-CCE0AF651C17}"/>
              </a:ext>
            </a:extLst>
          </p:cNvPr>
          <p:cNvSpPr>
            <a:spLocks noGrp="1"/>
          </p:cNvSpPr>
          <p:nvPr>
            <p:ph idx="1"/>
          </p:nvPr>
        </p:nvSpPr>
        <p:spPr>
          <a:xfrm>
            <a:off x="1216925" y="1527150"/>
            <a:ext cx="9758150" cy="3803700"/>
          </a:xfrm>
        </p:spPr>
        <p:txBody>
          <a:bodyPr/>
          <a:lstStyle/>
          <a:p>
            <a:pPr marL="0" indent="0">
              <a:buNone/>
            </a:pPr>
            <a:r>
              <a:rPr lang="ro-RO" dirty="0">
                <a:latin typeface="Arial" panose="020B0604020202020204" pitchFamily="34" charset="0"/>
                <a:cs typeface="Arial" panose="020B0604020202020204" pitchFamily="34" charset="0"/>
              </a:rPr>
              <a:t>	Implementarea sistemului de pornire la distanță a calculatoarelor a demonstrat eficiență în reducerea consumului de energie și în simplificarea accesului la echipamentele IT. Sistemul, bazat pe tehnologia Wake-on-LAN și comunicarea prin modem GSM, a reușit să răspundă cerințelor de reducere a amprentei de carbon și a simplificat procesul pentru angajați. </a:t>
            </a:r>
          </a:p>
          <a:p>
            <a:pPr marL="0" indent="0">
              <a:buNone/>
            </a:pPr>
            <a:r>
              <a:rPr lang="ro-RO" dirty="0">
                <a:latin typeface="Arial" panose="020B0604020202020204" pitchFamily="34" charset="0"/>
                <a:cs typeface="Arial" panose="020B0604020202020204" pitchFamily="34" charset="0"/>
              </a:rPr>
              <a:t>	Cu toate acestea, performanța sistemului poate varia în funcție de operatorul de rețea, datorită factorilor care influențează calitatea și latența serviciului GSM. În concluzie, soluția propusă este eficientă și îndeplinește obiectivele de bază, dar este important să se țină cont de variabilitatea performanței în funcție de rețeaua GSM utilizată. </a:t>
            </a:r>
          </a:p>
          <a:p>
            <a:pPr marL="0" indent="0">
              <a:buNone/>
            </a:pPr>
            <a:r>
              <a:rPr lang="ro-RO" dirty="0">
                <a:latin typeface="Arial" panose="020B0604020202020204" pitchFamily="34" charset="0"/>
                <a:cs typeface="Arial" panose="020B0604020202020204" pitchFamily="34" charset="0"/>
              </a:rPr>
              <a:t>	Pentru a maximiza eficiența, se recomandă monitorizarea continuă a performanței și, dacă este necesar, adaptarea sistemului pentru a se alinia la condițiile specifice ale operatorului de rețea. </a:t>
            </a:r>
          </a:p>
        </p:txBody>
      </p:sp>
    </p:spTree>
    <p:extLst>
      <p:ext uri="{BB962C8B-B14F-4D97-AF65-F5344CB8AC3E}">
        <p14:creationId xmlns:p14="http://schemas.microsoft.com/office/powerpoint/2010/main" val="3756405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BB66AFCA-F79A-2EDC-D30B-A8AB758AC9AD}"/>
              </a:ext>
            </a:extLst>
          </p:cNvPr>
          <p:cNvSpPr>
            <a:spLocks noGrp="1"/>
          </p:cNvSpPr>
          <p:nvPr>
            <p:ph type="title"/>
          </p:nvPr>
        </p:nvSpPr>
        <p:spPr>
          <a:xfrm>
            <a:off x="2231136" y="431286"/>
            <a:ext cx="7729728" cy="686687"/>
          </a:xfrm>
        </p:spPr>
        <p:txBody>
          <a:bodyPr>
            <a:normAutofit fontScale="90000"/>
          </a:bodyPr>
          <a:lstStyle/>
          <a:p>
            <a:r>
              <a:rPr lang="ro-RO" dirty="0">
                <a:latin typeface="Arial" panose="020B0604020202020204" pitchFamily="34" charset="0"/>
                <a:cs typeface="Arial" panose="020B0604020202020204" pitchFamily="34" charset="0"/>
              </a:rPr>
              <a:t>bIBLIOGRAFIE</a:t>
            </a:r>
          </a:p>
        </p:txBody>
      </p:sp>
      <p:sp>
        <p:nvSpPr>
          <p:cNvPr id="3" name="Substituent conținut 2">
            <a:extLst>
              <a:ext uri="{FF2B5EF4-FFF2-40B4-BE49-F238E27FC236}">
                <a16:creationId xmlns:a16="http://schemas.microsoft.com/office/drawing/2014/main" id="{D3FCFA8A-B15E-0437-A91D-41189B5EE1A8}"/>
              </a:ext>
            </a:extLst>
          </p:cNvPr>
          <p:cNvSpPr>
            <a:spLocks noGrp="1"/>
          </p:cNvSpPr>
          <p:nvPr>
            <p:ph idx="1"/>
          </p:nvPr>
        </p:nvSpPr>
        <p:spPr>
          <a:xfrm>
            <a:off x="1602338" y="1573519"/>
            <a:ext cx="8987324" cy="4527030"/>
          </a:xfrm>
        </p:spPr>
        <p:txBody>
          <a:bodyPr>
            <a:normAutofit fontScale="85000" lnSpcReduction="10000"/>
          </a:bodyPr>
          <a:lstStyle/>
          <a:p>
            <a:pPr marL="342900" lvl="0" indent="-342900">
              <a:lnSpc>
                <a:spcPct val="115000"/>
              </a:lnSpc>
              <a:spcAft>
                <a:spcPts val="1000"/>
              </a:spcAft>
              <a:buFont typeface="Symbol" panose="05050102010706020507" pitchFamily="18" charset="2"/>
              <a:buChar char=""/>
            </a:pPr>
            <a:r>
              <a:rPr lang="ro-RO" sz="1800" u="sng" dirty="0">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2"/>
              </a:rPr>
              <a:t>https://www.telic.de/media/attachments/2023/06/20/telic_terminal_lt910-ww_user_manual_1.9.pdf</a:t>
            </a:r>
            <a:endParaRPr lang="ro-RO" sz="1800"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nSpc>
                <a:spcPct val="115000"/>
              </a:lnSpc>
              <a:spcAft>
                <a:spcPts val="1000"/>
              </a:spcAft>
              <a:buFont typeface="Symbol" panose="05050102010706020507" pitchFamily="18" charset="2"/>
              <a:buChar char=""/>
            </a:pPr>
            <a:r>
              <a:rPr lang="ro-RO" sz="1800" u="sng" dirty="0">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3"/>
              </a:rPr>
              <a:t>https://www.telic.de/Load/Telemetry/M2M_Terminals/LT910_E/EN_UserManual_LT910E.pdf</a:t>
            </a:r>
            <a:r>
              <a:rPr lang="ro-RO" sz="1800" dirty="0">
                <a:effectLst/>
                <a:latin typeface="Arial" panose="020B0604020202020204" pitchFamily="34" charset="0"/>
                <a:ea typeface="Times New Roman" panose="02020603050405020304" pitchFamily="18" charset="0"/>
                <a:cs typeface="Arial" panose="020B0604020202020204" pitchFamily="34" charset="0"/>
              </a:rPr>
              <a:t> </a:t>
            </a:r>
          </a:p>
          <a:p>
            <a:pPr marL="342900" lvl="0" indent="-342900">
              <a:lnSpc>
                <a:spcPct val="115000"/>
              </a:lnSpc>
              <a:spcAft>
                <a:spcPts val="1000"/>
              </a:spcAft>
              <a:buFont typeface="Symbol" panose="05050102010706020507" pitchFamily="18" charset="2"/>
              <a:buChar char=""/>
            </a:pPr>
            <a:r>
              <a:rPr lang="ro-RO" sz="1800" u="sng" dirty="0">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4"/>
              </a:rPr>
              <a:t>https://learn.microsoft.com/en-us/dotnet/framework/windows-services/walkthrough-creating-a-windows-service-application-in-the-component-designer</a:t>
            </a:r>
            <a:endParaRPr lang="ro-RO" sz="1800"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nSpc>
                <a:spcPct val="115000"/>
              </a:lnSpc>
              <a:spcAft>
                <a:spcPts val="1000"/>
              </a:spcAft>
              <a:buFont typeface="Symbol" panose="05050102010706020507" pitchFamily="18" charset="2"/>
              <a:buChar char=""/>
            </a:pPr>
            <a:r>
              <a:rPr lang="ro-RO" sz="1800" u="sng" dirty="0">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5"/>
              </a:rPr>
              <a:t>https://learn.microsoft.com/en-us/dotnet/core/extensions/workers</a:t>
            </a:r>
            <a:endParaRPr lang="ro-RO" sz="1800"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nSpc>
                <a:spcPct val="115000"/>
              </a:lnSpc>
              <a:spcAft>
                <a:spcPts val="1000"/>
              </a:spcAft>
              <a:buFont typeface="Symbol" panose="05050102010706020507" pitchFamily="18" charset="2"/>
              <a:buChar char=""/>
            </a:pPr>
            <a:r>
              <a:rPr lang="ro-RO" sz="1800" u="sng" dirty="0">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6"/>
              </a:rPr>
              <a:t>https://www.c-sharpcorner.com/blogs/building-worker-services-and-scheduling-runs-in-net-core</a:t>
            </a:r>
            <a:endParaRPr lang="ro-RO" sz="1800"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nSpc>
                <a:spcPct val="115000"/>
              </a:lnSpc>
              <a:spcAft>
                <a:spcPts val="1000"/>
              </a:spcAft>
              <a:buFont typeface="Symbol" panose="05050102010706020507" pitchFamily="18" charset="2"/>
              <a:buChar char=""/>
            </a:pPr>
            <a:r>
              <a:rPr lang="ro-RO" sz="1800" u="sng" dirty="0">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7"/>
              </a:rPr>
              <a:t>https://medium.com/@tivole/create-windows-services-using-net-8-0-worker-service-ea6b8f1f20a1</a:t>
            </a:r>
            <a:endParaRPr lang="ro-RO" sz="1800"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nSpc>
                <a:spcPct val="115000"/>
              </a:lnSpc>
              <a:spcAft>
                <a:spcPts val="1000"/>
              </a:spcAft>
              <a:buFont typeface="Symbol" panose="05050102010706020507" pitchFamily="18" charset="2"/>
              <a:buChar char=""/>
            </a:pPr>
            <a:r>
              <a:rPr lang="ro-RO" sz="1800" u="sng" dirty="0">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8"/>
              </a:rPr>
              <a:t>https://marketplace.visualstudio.com/items?itemName=OlegShilo.WixSharpProjectTemplates</a:t>
            </a:r>
            <a:endParaRPr lang="ro-RO" sz="1800" dirty="0">
              <a:effectLst/>
              <a:latin typeface="Arial" panose="020B0604020202020204" pitchFamily="34" charset="0"/>
              <a:ea typeface="Times New Roman" panose="02020603050405020304" pitchFamily="18" charset="0"/>
              <a:cs typeface="Arial" panose="020B0604020202020204" pitchFamily="34" charset="0"/>
            </a:endParaRPr>
          </a:p>
          <a:p>
            <a:r>
              <a:rPr lang="ro-RO" sz="1800" u="sng" kern="0" dirty="0">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9"/>
              </a:rPr>
              <a:t>https://developer.nvidia.com/docs/drive/drive-os/6.0.6/public/drive-os-linux-sdk/common/topics/util_setup/PuTTY_ConnecttoSerialPort16.html</a:t>
            </a:r>
            <a:endParaRPr lang="ro-RO"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902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FD009D58-BAF2-1D59-47F6-CC4D336EF382}"/>
              </a:ext>
            </a:extLst>
          </p:cNvPr>
          <p:cNvSpPr>
            <a:spLocks noGrp="1"/>
          </p:cNvSpPr>
          <p:nvPr>
            <p:ph type="title"/>
          </p:nvPr>
        </p:nvSpPr>
        <p:spPr>
          <a:xfrm>
            <a:off x="1429566" y="520789"/>
            <a:ext cx="9238434" cy="857559"/>
          </a:xfrm>
        </p:spPr>
        <p:txBody>
          <a:bodyPr/>
          <a:lstStyle/>
          <a:p>
            <a:r>
              <a:rPr lang="ro-RO" dirty="0">
                <a:latin typeface="Arial" panose="020B0604020202020204" pitchFamily="34" charset="0"/>
                <a:cs typeface="Arial" panose="020B0604020202020204" pitchFamily="34" charset="0"/>
              </a:rPr>
              <a:t>Tema proiectului</a:t>
            </a:r>
          </a:p>
        </p:txBody>
      </p:sp>
      <p:sp>
        <p:nvSpPr>
          <p:cNvPr id="3" name="Substituent conținut 2">
            <a:extLst>
              <a:ext uri="{FF2B5EF4-FFF2-40B4-BE49-F238E27FC236}">
                <a16:creationId xmlns:a16="http://schemas.microsoft.com/office/drawing/2014/main" id="{6E8C7413-84D7-2EF4-7726-89BE09350990}"/>
              </a:ext>
            </a:extLst>
          </p:cNvPr>
          <p:cNvSpPr>
            <a:spLocks noGrp="1"/>
          </p:cNvSpPr>
          <p:nvPr>
            <p:ph idx="1"/>
          </p:nvPr>
        </p:nvSpPr>
        <p:spPr>
          <a:xfrm>
            <a:off x="554636" y="1558977"/>
            <a:ext cx="10762938" cy="5299023"/>
          </a:xfrm>
        </p:spPr>
        <p:txBody>
          <a:bodyPr>
            <a:normAutofit/>
          </a:bodyPr>
          <a:lstStyle/>
          <a:p>
            <a:pPr marL="0" indent="0">
              <a:buNone/>
            </a:pPr>
            <a:r>
              <a:rPr lang="ro-RO" dirty="0">
                <a:latin typeface="Arial" panose="020B0604020202020204" pitchFamily="34" charset="0"/>
                <a:cs typeface="Arial" panose="020B0604020202020204" pitchFamily="34" charset="0"/>
              </a:rPr>
              <a:t>	În contextul companiilor IT, gestionarea resurselor energetice devine crucială pentru reducerea costurilor și a amprentei de carbon. Problema identificată este că sistemele IT sunt lăsate pornite în afara orelor de lucru, generând consum de energie inutil și nevoia angajaților de a accesa calculatoarele de la distanță fără a le menține pornite continuu. Soluția propusă vizează dezvoltarea unui mecanism care permite pornirea calculatoarelor de la distanță, fără intervenția personalului IT sau colegilor, și fără consum suplimentar de energie în perioadele neproductive.</a:t>
            </a:r>
          </a:p>
          <a:p>
            <a:pPr marL="0" indent="0">
              <a:buNone/>
            </a:pPr>
            <a:r>
              <a:rPr lang="ro-RO" dirty="0">
                <a:latin typeface="Arial" panose="020B0604020202020204" pitchFamily="34" charset="0"/>
                <a:cs typeface="Arial" panose="020B0604020202020204" pitchFamily="34" charset="0"/>
              </a:rPr>
              <a:t>	Soluția: constă în implementarea unui sistem automatizat de tip dispatcher pentru pornirea de la distanță a calculatoarelor prin comunicații GSM. Sistemul utilizează:</a:t>
            </a:r>
          </a:p>
          <a:p>
            <a:r>
              <a:rPr lang="ro-RO" dirty="0">
                <a:latin typeface="Arial" panose="020B0604020202020204" pitchFamily="34" charset="0"/>
                <a:cs typeface="Arial" panose="020B0604020202020204" pitchFamily="34" charset="0"/>
              </a:rPr>
              <a:t>Wake-on-LAN (WoL): Permite pornirea calculatoarelor prin trimiterea unui pachet special ("magic packet") la adresa MAC a dispozitivului.</a:t>
            </a:r>
          </a:p>
          <a:p>
            <a:r>
              <a:rPr lang="ro-RO" dirty="0">
                <a:latin typeface="Arial" panose="020B0604020202020204" pitchFamily="34" charset="0"/>
                <a:cs typeface="Arial" panose="020B0604020202020204" pitchFamily="34" charset="0"/>
              </a:rPr>
              <a:t>Comunicarea GSM: Un modem GSM recepționează apeluri și mesaje SMS pentru a declanșa procesul de pornire.</a:t>
            </a:r>
          </a:p>
          <a:p>
            <a:r>
              <a:rPr lang="ro-RO" dirty="0">
                <a:latin typeface="Arial" panose="020B0604020202020204" pitchFamily="34" charset="0"/>
                <a:cs typeface="Arial" panose="020B0604020202020204" pitchFamily="34" charset="0"/>
              </a:rPr>
              <a:t>LUT (Look-Up Table): Un tabel care corelează numerele de telefon ale angajaților cu adresele MAC ale calculatoarelor, asigurând validarea cererilor de pornire de la utilizatori autorizați.</a:t>
            </a:r>
          </a:p>
          <a:p>
            <a:pPr marL="0" indent="0">
              <a:buNone/>
            </a:pPr>
            <a:endParaRPr lang="ro-RO"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22751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8E18BFC2-BC4C-29E3-FB5B-09CFD1DF09A1}"/>
              </a:ext>
            </a:extLst>
          </p:cNvPr>
          <p:cNvSpPr>
            <a:spLocks noGrp="1"/>
          </p:cNvSpPr>
          <p:nvPr>
            <p:ph type="title"/>
          </p:nvPr>
        </p:nvSpPr>
        <p:spPr>
          <a:xfrm>
            <a:off x="1008660" y="373488"/>
            <a:ext cx="10174679" cy="428617"/>
          </a:xfrm>
        </p:spPr>
        <p:txBody>
          <a:bodyPr>
            <a:normAutofit fontScale="90000"/>
          </a:bodyPr>
          <a:lstStyle/>
          <a:p>
            <a:r>
              <a:rPr lang="ro-RO" dirty="0">
                <a:latin typeface="Arial" panose="020B0604020202020204" pitchFamily="34" charset="0"/>
                <a:cs typeface="Arial" panose="020B0604020202020204" pitchFamily="34" charset="0"/>
              </a:rPr>
              <a:t>ELEMENTE SPECIFICE</a:t>
            </a:r>
          </a:p>
        </p:txBody>
      </p:sp>
      <p:sp>
        <p:nvSpPr>
          <p:cNvPr id="3" name="Substituent conținut 2">
            <a:extLst>
              <a:ext uri="{FF2B5EF4-FFF2-40B4-BE49-F238E27FC236}">
                <a16:creationId xmlns:a16="http://schemas.microsoft.com/office/drawing/2014/main" id="{51611C0C-C95B-C71C-AC3F-969ACC51C0E4}"/>
              </a:ext>
            </a:extLst>
          </p:cNvPr>
          <p:cNvSpPr>
            <a:spLocks noGrp="1"/>
          </p:cNvSpPr>
          <p:nvPr>
            <p:ph idx="1"/>
          </p:nvPr>
        </p:nvSpPr>
        <p:spPr>
          <a:xfrm>
            <a:off x="1008660" y="802105"/>
            <a:ext cx="7862624" cy="5682407"/>
          </a:xfrm>
        </p:spPr>
        <p:txBody>
          <a:bodyPr>
            <a:noAutofit/>
          </a:bodyPr>
          <a:lstStyle/>
          <a:p>
            <a:pPr marL="0" indent="0">
              <a:buNone/>
            </a:pPr>
            <a:r>
              <a:rPr lang="ro-RO" sz="1600" dirty="0">
                <a:latin typeface="Arial" panose="020B0604020202020204" pitchFamily="34" charset="0"/>
                <a:cs typeface="Arial" panose="020B0604020202020204" pitchFamily="34" charset="0"/>
              </a:rPr>
              <a:t>Următoarele clase sunt esențiale pentru implementarea sistemului:</a:t>
            </a:r>
          </a:p>
          <a:p>
            <a:r>
              <a:rPr lang="ro-RO" sz="1600" dirty="0">
                <a:latin typeface="Arial" panose="020B0604020202020204" pitchFamily="34" charset="0"/>
                <a:cs typeface="Arial" panose="020B0604020202020204" pitchFamily="34" charset="0"/>
              </a:rPr>
              <a:t>Clasa Metode: Include diverse metode utilitare care sunt folosite pe parcursul întregului proiect, cum ar fi ascultarea portului serial, procesarea si manipularea datelor primite, extragerea numărului de telefon si, daca este cazul, a mesajului trimis, verificarea tabelelor cu utilizatori autorizați si a semnificației mesajelor, trimiterea pachetelor WoL, etc.</a:t>
            </a:r>
          </a:p>
          <a:p>
            <a:r>
              <a:rPr lang="ro-RO" sz="1600" dirty="0">
                <a:latin typeface="Arial" panose="020B0604020202020204" pitchFamily="34" charset="0"/>
                <a:cs typeface="Arial" panose="020B0604020202020204" pitchFamily="34" charset="0"/>
              </a:rPr>
              <a:t>Clasa TestBench: Responsabilă de crearea unui obiect de tip TestBench si de afișarea informațiilor corespunzătoare.</a:t>
            </a:r>
          </a:p>
          <a:p>
            <a:r>
              <a:rPr lang="ro-RO" sz="1600" dirty="0">
                <a:latin typeface="Arial" panose="020B0604020202020204" pitchFamily="34" charset="0"/>
                <a:cs typeface="Arial" panose="020B0604020202020204" pitchFamily="34" charset="0"/>
              </a:rPr>
              <a:t>Clasa User: Responsabilă de crearea unui obiect de tip User si de afișarea informațiilor corespunzătoare.</a:t>
            </a:r>
          </a:p>
          <a:p>
            <a:r>
              <a:rPr lang="ro-RO" sz="1600" dirty="0">
                <a:latin typeface="Arial" panose="020B0604020202020204" pitchFamily="34" charset="0"/>
                <a:cs typeface="Arial" panose="020B0604020202020204" pitchFamily="34" charset="0"/>
              </a:rPr>
              <a:t>Clasa ConfigHelper: Se ocupă de citirea și manipularea datelor din fișierul de configurare  în format XML.</a:t>
            </a:r>
          </a:p>
          <a:p>
            <a:r>
              <a:rPr lang="ro-RO" sz="1600" dirty="0">
                <a:latin typeface="Arial" panose="020B0604020202020204" pitchFamily="34" charset="0"/>
                <a:cs typeface="Arial" panose="020B0604020202020204" pitchFamily="34" charset="0"/>
              </a:rPr>
              <a:t>Clasa Init: Oferă funcții de inițializare frecvent utilizate în sistem.</a:t>
            </a:r>
          </a:p>
          <a:p>
            <a:r>
              <a:rPr lang="ro-RO" sz="1600" dirty="0">
                <a:latin typeface="Arial" panose="020B0604020202020204" pitchFamily="34" charset="0"/>
                <a:cs typeface="Arial" panose="020B0604020202020204" pitchFamily="34" charset="0"/>
              </a:rPr>
              <a:t>Clasa UserFunctions: Conține metode folosite de aplicația inițială de tip consola, care interacționa cu utilizatorul.</a:t>
            </a:r>
          </a:p>
          <a:p>
            <a:r>
              <a:rPr lang="ro-RO" sz="1600" dirty="0">
                <a:latin typeface="Arial" panose="020B0604020202020204" pitchFamily="34" charset="0"/>
                <a:cs typeface="Arial" panose="020B0604020202020204" pitchFamily="34" charset="0"/>
              </a:rPr>
              <a:t>Clasa WakeOnLan: Este responsabilă de crearea si trimiterea pachetelor WoL la adresele  MAC corespunzătoare, pornind astfel calculatoarele specificate.</a:t>
            </a:r>
          </a:p>
          <a:p>
            <a:r>
              <a:rPr lang="ro-RO" sz="1600" dirty="0">
                <a:latin typeface="Arial" panose="020B0604020202020204" pitchFamily="34" charset="0"/>
                <a:cs typeface="Arial" panose="020B0604020202020204" pitchFamily="34" charset="0"/>
              </a:rPr>
              <a:t>Clasa Worker: Creează și gestionează serviciul care rulează în fundal. Aceasta asigură funcționarea continuă a sistemului</a:t>
            </a:r>
          </a:p>
        </p:txBody>
      </p:sp>
      <p:pic>
        <p:nvPicPr>
          <p:cNvPr id="5" name="Imagine 4" descr="O imagine care conține text, captură de ecran, software, Software multimedia&#10;&#10;Descriere generată automat">
            <a:extLst>
              <a:ext uri="{FF2B5EF4-FFF2-40B4-BE49-F238E27FC236}">
                <a16:creationId xmlns:a16="http://schemas.microsoft.com/office/drawing/2014/main" id="{4B0DF8FA-5D32-3EC1-76B4-393D984683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0228" y="1847969"/>
            <a:ext cx="2777406" cy="3590679"/>
          </a:xfrm>
          <a:prstGeom prst="rect">
            <a:avLst/>
          </a:prstGeom>
        </p:spPr>
      </p:pic>
    </p:spTree>
    <p:extLst>
      <p:ext uri="{BB962C8B-B14F-4D97-AF65-F5344CB8AC3E}">
        <p14:creationId xmlns:p14="http://schemas.microsoft.com/office/powerpoint/2010/main" val="16963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0325FD41-A892-ADB4-DABF-8FEF8515D236}"/>
              </a:ext>
            </a:extLst>
          </p:cNvPr>
          <p:cNvSpPr>
            <a:spLocks noGrp="1"/>
          </p:cNvSpPr>
          <p:nvPr>
            <p:ph type="title"/>
          </p:nvPr>
        </p:nvSpPr>
        <p:spPr>
          <a:xfrm>
            <a:off x="2343431" y="283723"/>
            <a:ext cx="7729728" cy="594360"/>
          </a:xfrm>
        </p:spPr>
        <p:txBody>
          <a:bodyPr>
            <a:normAutofit fontScale="90000"/>
          </a:bodyPr>
          <a:lstStyle/>
          <a:p>
            <a:r>
              <a:rPr lang="ro-RO" dirty="0">
                <a:latin typeface="Arial" panose="020B0604020202020204" pitchFamily="34" charset="0"/>
                <a:cs typeface="Arial" panose="020B0604020202020204" pitchFamily="34" charset="0"/>
              </a:rPr>
              <a:t>Proiectul installer </a:t>
            </a:r>
          </a:p>
        </p:txBody>
      </p:sp>
      <p:sp>
        <p:nvSpPr>
          <p:cNvPr id="3" name="Substituent conținut 2">
            <a:extLst>
              <a:ext uri="{FF2B5EF4-FFF2-40B4-BE49-F238E27FC236}">
                <a16:creationId xmlns:a16="http://schemas.microsoft.com/office/drawing/2014/main" id="{619107C8-7FA9-B717-FC23-75C4FB0349E5}"/>
              </a:ext>
            </a:extLst>
          </p:cNvPr>
          <p:cNvSpPr>
            <a:spLocks noGrp="1"/>
          </p:cNvSpPr>
          <p:nvPr>
            <p:ph idx="1"/>
          </p:nvPr>
        </p:nvSpPr>
        <p:spPr>
          <a:xfrm>
            <a:off x="939103" y="985891"/>
            <a:ext cx="10787676" cy="594360"/>
          </a:xfrm>
        </p:spPr>
        <p:txBody>
          <a:bodyPr>
            <a:normAutofit lnSpcReduction="10000"/>
          </a:bodyPr>
          <a:lstStyle/>
          <a:p>
            <a:pPr marL="0" indent="0">
              <a:buNone/>
            </a:pPr>
            <a:r>
              <a:rPr lang="ro-RO" dirty="0">
                <a:latin typeface="Arial" panose="020B0604020202020204" pitchFamily="34" charset="0"/>
                <a:cs typeface="Arial" panose="020B0604020202020204" pitchFamily="34" charset="0"/>
              </a:rPr>
              <a:t>	Creeaza un Installer pentru serviciul Windows si are la baza un template WixSharp care a fost modificat corespunzător pentru a funcționa pentru proiect.</a:t>
            </a:r>
          </a:p>
        </p:txBody>
      </p:sp>
      <p:pic>
        <p:nvPicPr>
          <p:cNvPr id="5" name="Imagine 4" descr="O imagine care conține text, captură de ecran, software, afișaj&#10;&#10;Descriere generată automat">
            <a:extLst>
              <a:ext uri="{FF2B5EF4-FFF2-40B4-BE49-F238E27FC236}">
                <a16:creationId xmlns:a16="http://schemas.microsoft.com/office/drawing/2014/main" id="{EDFA8EC6-460E-7EE2-B1AE-7D1011A4A174}"/>
              </a:ext>
            </a:extLst>
          </p:cNvPr>
          <p:cNvPicPr>
            <a:picLocks noChangeAspect="1"/>
          </p:cNvPicPr>
          <p:nvPr/>
        </p:nvPicPr>
        <p:blipFill rotWithShape="1">
          <a:blip r:embed="rId2">
            <a:extLst>
              <a:ext uri="{28A0092B-C50C-407E-A947-70E740481C1C}">
                <a14:useLocalDpi xmlns:a14="http://schemas.microsoft.com/office/drawing/2010/main" val="0"/>
              </a:ext>
            </a:extLst>
          </a:blip>
          <a:srcRect t="4253" r="25257" b="11101"/>
          <a:stretch/>
        </p:blipFill>
        <p:spPr>
          <a:xfrm>
            <a:off x="2298302" y="1580251"/>
            <a:ext cx="7819986" cy="4994026"/>
          </a:xfrm>
          <a:prstGeom prst="rect">
            <a:avLst/>
          </a:prstGeom>
        </p:spPr>
      </p:pic>
    </p:spTree>
    <p:extLst>
      <p:ext uri="{BB962C8B-B14F-4D97-AF65-F5344CB8AC3E}">
        <p14:creationId xmlns:p14="http://schemas.microsoft.com/office/powerpoint/2010/main" val="1205111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293F70E5-4BC1-A2DC-B47B-B6C3E53CD6DF}"/>
              </a:ext>
            </a:extLst>
          </p:cNvPr>
          <p:cNvSpPr>
            <a:spLocks noGrp="1"/>
          </p:cNvSpPr>
          <p:nvPr>
            <p:ph type="title"/>
          </p:nvPr>
        </p:nvSpPr>
        <p:spPr>
          <a:xfrm>
            <a:off x="2231136" y="182640"/>
            <a:ext cx="7729728" cy="410478"/>
          </a:xfrm>
        </p:spPr>
        <p:txBody>
          <a:bodyPr>
            <a:noAutofit/>
          </a:bodyPr>
          <a:lstStyle/>
          <a:p>
            <a:r>
              <a:rPr lang="ro-RO" sz="1600" dirty="0">
                <a:latin typeface="Arial" panose="020B0604020202020204" pitchFamily="34" charset="0"/>
                <a:cs typeface="Arial" panose="020B0604020202020204" pitchFamily="34" charset="0"/>
              </a:rPr>
              <a:t>Serviciul windows instalat</a:t>
            </a:r>
          </a:p>
        </p:txBody>
      </p:sp>
      <p:sp>
        <p:nvSpPr>
          <p:cNvPr id="3" name="Substituent conținut 2">
            <a:extLst>
              <a:ext uri="{FF2B5EF4-FFF2-40B4-BE49-F238E27FC236}">
                <a16:creationId xmlns:a16="http://schemas.microsoft.com/office/drawing/2014/main" id="{0945DC21-3F9E-CBD9-16F6-E08B819B59C1}"/>
              </a:ext>
            </a:extLst>
          </p:cNvPr>
          <p:cNvSpPr>
            <a:spLocks noGrp="1"/>
          </p:cNvSpPr>
          <p:nvPr>
            <p:ph idx="1"/>
          </p:nvPr>
        </p:nvSpPr>
        <p:spPr>
          <a:xfrm>
            <a:off x="735703" y="801314"/>
            <a:ext cx="10720589" cy="508871"/>
          </a:xfrm>
        </p:spPr>
        <p:txBody>
          <a:bodyPr>
            <a:normAutofit/>
          </a:bodyPr>
          <a:lstStyle/>
          <a:p>
            <a:pPr marL="0" indent="0">
              <a:buNone/>
            </a:pPr>
            <a:r>
              <a:rPr lang="ro-RO" sz="1600" dirty="0">
                <a:latin typeface="Arial" panose="020B0604020202020204" pitchFamily="34" charset="0"/>
                <a:cs typeface="Arial" panose="020B0604020202020204" pitchFamily="34" charset="0"/>
              </a:rPr>
              <a:t>	Dupa instalare, serviciul Windows va fi disponibil in Services.</a:t>
            </a:r>
          </a:p>
        </p:txBody>
      </p:sp>
      <p:pic>
        <p:nvPicPr>
          <p:cNvPr id="5" name="Imagine 4">
            <a:extLst>
              <a:ext uri="{FF2B5EF4-FFF2-40B4-BE49-F238E27FC236}">
                <a16:creationId xmlns:a16="http://schemas.microsoft.com/office/drawing/2014/main" id="{202831BA-422F-7564-2C6E-89C3994C9BAD}"/>
              </a:ext>
            </a:extLst>
          </p:cNvPr>
          <p:cNvPicPr>
            <a:picLocks noChangeAspect="1"/>
          </p:cNvPicPr>
          <p:nvPr/>
        </p:nvPicPr>
        <p:blipFill>
          <a:blip r:embed="rId2"/>
          <a:stretch>
            <a:fillRect/>
          </a:stretch>
        </p:blipFill>
        <p:spPr>
          <a:xfrm>
            <a:off x="2814179" y="1268503"/>
            <a:ext cx="6563641" cy="2160497"/>
          </a:xfrm>
          <a:prstGeom prst="rect">
            <a:avLst/>
          </a:prstGeom>
        </p:spPr>
      </p:pic>
      <p:sp>
        <p:nvSpPr>
          <p:cNvPr id="7" name="Substituent conținut 2">
            <a:extLst>
              <a:ext uri="{FF2B5EF4-FFF2-40B4-BE49-F238E27FC236}">
                <a16:creationId xmlns:a16="http://schemas.microsoft.com/office/drawing/2014/main" id="{1C29C953-DF75-3D31-76E7-FFBBA23820FC}"/>
              </a:ext>
            </a:extLst>
          </p:cNvPr>
          <p:cNvSpPr txBox="1">
            <a:spLocks/>
          </p:cNvSpPr>
          <p:nvPr/>
        </p:nvSpPr>
        <p:spPr>
          <a:xfrm>
            <a:off x="735703" y="3641753"/>
            <a:ext cx="10720589" cy="508871"/>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ro-RO" sz="1600" dirty="0">
                <a:latin typeface="Arial" panose="020B0604020202020204" pitchFamily="34" charset="0"/>
                <a:cs typeface="Arial" panose="020B0604020202020204" pitchFamily="34" charset="0"/>
              </a:rPr>
              <a:t>	La pornirea acestuia, se va crea un fisier de tip text in </a:t>
            </a:r>
            <a:r>
              <a:rPr lang="en-US" sz="1600" dirty="0">
                <a:latin typeface="Arial" panose="020B0604020202020204" pitchFamily="34" charset="0"/>
                <a:cs typeface="Arial" panose="020B0604020202020204" pitchFamily="34" charset="0"/>
              </a:rPr>
              <a:t>C:\Work\Logs\WoL_Log.txt</a:t>
            </a:r>
            <a:r>
              <a:rPr lang="ro-RO" sz="1600" dirty="0">
                <a:latin typeface="Arial" panose="020B0604020202020204" pitchFamily="34" charset="0"/>
                <a:cs typeface="Arial" panose="020B0604020202020204" pitchFamily="34" charset="0"/>
              </a:rPr>
              <a:t>.  Acesta va conține mesaje de confirmare a pornirii unui calculator sau, in caz contrat, un mesaj de eroare corespunzător, ca in imaginea următoare:</a:t>
            </a:r>
          </a:p>
        </p:txBody>
      </p:sp>
      <p:pic>
        <p:nvPicPr>
          <p:cNvPr id="9" name="Imagine 8" descr="O imagine care conține text, captură de ecran, software, Pagină web&#10;&#10;Descriere generată automat">
            <a:extLst>
              <a:ext uri="{FF2B5EF4-FFF2-40B4-BE49-F238E27FC236}">
                <a16:creationId xmlns:a16="http://schemas.microsoft.com/office/drawing/2014/main" id="{5BA494B2-0ECA-F257-845B-31E4FCA773BE}"/>
              </a:ext>
            </a:extLst>
          </p:cNvPr>
          <p:cNvPicPr>
            <a:picLocks noChangeAspect="1"/>
          </p:cNvPicPr>
          <p:nvPr/>
        </p:nvPicPr>
        <p:blipFill rotWithShape="1">
          <a:blip r:embed="rId3">
            <a:extLst>
              <a:ext uri="{28A0092B-C50C-407E-A947-70E740481C1C}">
                <a14:useLocalDpi xmlns:a14="http://schemas.microsoft.com/office/drawing/2010/main" val="0"/>
              </a:ext>
            </a:extLst>
          </a:blip>
          <a:srcRect b="63606"/>
          <a:stretch/>
        </p:blipFill>
        <p:spPr>
          <a:xfrm>
            <a:off x="1614484" y="4510376"/>
            <a:ext cx="8963025" cy="1317852"/>
          </a:xfrm>
          <a:prstGeom prst="rect">
            <a:avLst/>
          </a:prstGeom>
        </p:spPr>
      </p:pic>
    </p:spTree>
    <p:extLst>
      <p:ext uri="{BB962C8B-B14F-4D97-AF65-F5344CB8AC3E}">
        <p14:creationId xmlns:p14="http://schemas.microsoft.com/office/powerpoint/2010/main" val="2006493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052518C3-4F4A-B6C0-E6AE-F3A4D510A37F}"/>
              </a:ext>
            </a:extLst>
          </p:cNvPr>
          <p:cNvSpPr>
            <a:spLocks noGrp="1"/>
          </p:cNvSpPr>
          <p:nvPr>
            <p:ph type="title"/>
          </p:nvPr>
        </p:nvSpPr>
        <p:spPr>
          <a:xfrm>
            <a:off x="2231136" y="238428"/>
            <a:ext cx="7729728" cy="594360"/>
          </a:xfrm>
        </p:spPr>
        <p:txBody>
          <a:bodyPr>
            <a:normAutofit fontScale="90000"/>
          </a:bodyPr>
          <a:lstStyle/>
          <a:p>
            <a:r>
              <a:rPr lang="ro-RO" dirty="0">
                <a:latin typeface="Arial" panose="020B0604020202020204" pitchFamily="34" charset="0"/>
                <a:cs typeface="Arial" panose="020B0604020202020204" pitchFamily="34" charset="0"/>
              </a:rPr>
              <a:t>Clasa Worker</a:t>
            </a:r>
          </a:p>
        </p:txBody>
      </p:sp>
      <p:sp>
        <p:nvSpPr>
          <p:cNvPr id="3" name="Substituent conținut 2">
            <a:extLst>
              <a:ext uri="{FF2B5EF4-FFF2-40B4-BE49-F238E27FC236}">
                <a16:creationId xmlns:a16="http://schemas.microsoft.com/office/drawing/2014/main" id="{FF36C11D-28B6-5967-1AF0-A05C23CCEBD7}"/>
              </a:ext>
            </a:extLst>
          </p:cNvPr>
          <p:cNvSpPr>
            <a:spLocks noGrp="1"/>
          </p:cNvSpPr>
          <p:nvPr>
            <p:ph idx="1"/>
          </p:nvPr>
        </p:nvSpPr>
        <p:spPr>
          <a:xfrm>
            <a:off x="955147" y="993602"/>
            <a:ext cx="10281706" cy="853241"/>
          </a:xfrm>
        </p:spPr>
        <p:txBody>
          <a:bodyPr/>
          <a:lstStyle/>
          <a:p>
            <a:pPr marL="0" indent="0">
              <a:buNone/>
            </a:pPr>
            <a:r>
              <a:rPr lang="ro-RO" dirty="0">
                <a:latin typeface="Arial" panose="020B0604020202020204" pitchFamily="34" charset="0"/>
                <a:cs typeface="Arial" panose="020B0604020202020204" pitchFamily="34" charset="0"/>
              </a:rPr>
              <a:t>Creează și gestionează serviciul care rulează în fundal.  Aceasta asigură funcționarea continuă a sistemului.</a:t>
            </a:r>
          </a:p>
        </p:txBody>
      </p:sp>
      <p:pic>
        <p:nvPicPr>
          <p:cNvPr id="5" name="Imagine 4" descr="O imagine care conține text, captură de ecran, software, Software multimedia&#10;&#10;Descriere generată automat">
            <a:extLst>
              <a:ext uri="{FF2B5EF4-FFF2-40B4-BE49-F238E27FC236}">
                <a16:creationId xmlns:a16="http://schemas.microsoft.com/office/drawing/2014/main" id="{3122AF9A-874D-9E88-A850-E68F539D71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726" y="1606211"/>
            <a:ext cx="5647522" cy="4389022"/>
          </a:xfrm>
          <a:prstGeom prst="rect">
            <a:avLst/>
          </a:prstGeom>
        </p:spPr>
      </p:pic>
      <p:pic>
        <p:nvPicPr>
          <p:cNvPr id="7" name="Imagine 6" descr="O imagine care conține text, captură de ecran, software, Software multimedia&#10;&#10;Descriere generată automat">
            <a:extLst>
              <a:ext uri="{FF2B5EF4-FFF2-40B4-BE49-F238E27FC236}">
                <a16:creationId xmlns:a16="http://schemas.microsoft.com/office/drawing/2014/main" id="{7182D485-1748-EB60-1AF8-691F9478BEDA}"/>
              </a:ext>
            </a:extLst>
          </p:cNvPr>
          <p:cNvPicPr>
            <a:picLocks noChangeAspect="1"/>
          </p:cNvPicPr>
          <p:nvPr/>
        </p:nvPicPr>
        <p:blipFill rotWithShape="1">
          <a:blip r:embed="rId3">
            <a:extLst>
              <a:ext uri="{28A0092B-C50C-407E-A947-70E740481C1C}">
                <a14:useLocalDpi xmlns:a14="http://schemas.microsoft.com/office/drawing/2010/main" val="0"/>
              </a:ext>
            </a:extLst>
          </a:blip>
          <a:srcRect r="32122" b="4919"/>
          <a:stretch/>
        </p:blipFill>
        <p:spPr>
          <a:xfrm>
            <a:off x="6767904" y="1606212"/>
            <a:ext cx="4766370" cy="4389021"/>
          </a:xfrm>
          <a:prstGeom prst="rect">
            <a:avLst/>
          </a:prstGeom>
        </p:spPr>
      </p:pic>
    </p:spTree>
    <p:extLst>
      <p:ext uri="{BB962C8B-B14F-4D97-AF65-F5344CB8AC3E}">
        <p14:creationId xmlns:p14="http://schemas.microsoft.com/office/powerpoint/2010/main" val="1274163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FB1BB7F7-7520-F916-83F0-CFC518E8CD9E}"/>
              </a:ext>
            </a:extLst>
          </p:cNvPr>
          <p:cNvSpPr>
            <a:spLocks noGrp="1"/>
          </p:cNvSpPr>
          <p:nvPr>
            <p:ph type="title"/>
          </p:nvPr>
        </p:nvSpPr>
        <p:spPr>
          <a:xfrm>
            <a:off x="1179226" y="322290"/>
            <a:ext cx="9833547" cy="549314"/>
          </a:xfrm>
        </p:spPr>
        <p:txBody>
          <a:bodyPr>
            <a:normAutofit fontScale="90000"/>
          </a:bodyPr>
          <a:lstStyle/>
          <a:p>
            <a:r>
              <a:rPr lang="ro-RO" sz="2000" dirty="0">
                <a:latin typeface="Arial" panose="020B0604020202020204" pitchFamily="34" charset="0"/>
                <a:cs typeface="Arial" panose="020B0604020202020204" pitchFamily="34" charset="0"/>
              </a:rPr>
              <a:t>Crearea unui ,,magic packet” si trimiterea lui prin reTea</a:t>
            </a:r>
          </a:p>
        </p:txBody>
      </p:sp>
      <p:sp>
        <p:nvSpPr>
          <p:cNvPr id="3" name="Substituent conținut 2">
            <a:extLst>
              <a:ext uri="{FF2B5EF4-FFF2-40B4-BE49-F238E27FC236}">
                <a16:creationId xmlns:a16="http://schemas.microsoft.com/office/drawing/2014/main" id="{2F859F7E-8205-F286-EC5D-ED91594A5B2C}"/>
              </a:ext>
            </a:extLst>
          </p:cNvPr>
          <p:cNvSpPr>
            <a:spLocks noGrp="1"/>
          </p:cNvSpPr>
          <p:nvPr>
            <p:ph idx="1"/>
          </p:nvPr>
        </p:nvSpPr>
        <p:spPr>
          <a:xfrm>
            <a:off x="629587" y="1041313"/>
            <a:ext cx="6086007" cy="4830579"/>
          </a:xfrm>
        </p:spPr>
        <p:txBody>
          <a:bodyPr>
            <a:normAutofit/>
          </a:bodyPr>
          <a:lstStyle/>
          <a:p>
            <a:pPr marL="0" lvl="0" indent="0" eaLnBrk="0" fontAlgn="base" hangingPunct="0">
              <a:spcBef>
                <a:spcPct val="0"/>
              </a:spcBef>
              <a:spcAft>
                <a:spcPct val="0"/>
              </a:spcAft>
              <a:buClrTx/>
              <a:buNone/>
            </a:pPr>
            <a:r>
              <a:rPr lang="ro-RO" altLang="ro-RO" b="1" dirty="0">
                <a:solidFill>
                  <a:schemeClr val="tx1"/>
                </a:solidFill>
                <a:latin typeface="Arial" panose="020B0604020202020204" pitchFamily="34" charset="0"/>
                <a:cs typeface="Arial" panose="020B0604020202020204" pitchFamily="34" charset="0"/>
              </a:rPr>
              <a:t>Definiție:</a:t>
            </a:r>
            <a:r>
              <a:rPr lang="ro-RO" altLang="ro-RO" dirty="0">
                <a:solidFill>
                  <a:schemeClr val="tx1"/>
                </a:solidFill>
                <a:latin typeface="Arial" panose="020B0604020202020204" pitchFamily="34" charset="0"/>
                <a:cs typeface="Arial" panose="020B0604020202020204" pitchFamily="34" charset="0"/>
              </a:rPr>
              <a:t> Un pachet de date special utilizat de tehnologia Wake-on-LAN pentru a activa un calculator de la distanță.</a:t>
            </a:r>
          </a:p>
          <a:p>
            <a:pPr marL="0" lvl="0" indent="0" eaLnBrk="0" fontAlgn="base" hangingPunct="0">
              <a:spcBef>
                <a:spcPct val="0"/>
              </a:spcBef>
              <a:spcAft>
                <a:spcPct val="0"/>
              </a:spcAft>
              <a:buClrTx/>
              <a:buNone/>
            </a:pPr>
            <a:endParaRPr lang="ro-RO" altLang="ro-RO" dirty="0">
              <a:solidFill>
                <a:schemeClr val="tx1"/>
              </a:solidFill>
              <a:latin typeface="Arial" panose="020B0604020202020204" pitchFamily="34" charset="0"/>
              <a:cs typeface="Arial" panose="020B0604020202020204" pitchFamily="34" charset="0"/>
            </a:endParaRPr>
          </a:p>
          <a:p>
            <a:pPr marL="0" lvl="0" indent="0" eaLnBrk="0" fontAlgn="base" hangingPunct="0">
              <a:spcBef>
                <a:spcPct val="0"/>
              </a:spcBef>
              <a:spcAft>
                <a:spcPct val="0"/>
              </a:spcAft>
              <a:buClrTx/>
              <a:buNone/>
            </a:pPr>
            <a:r>
              <a:rPr lang="ro-RO" altLang="ro-RO" b="1" dirty="0">
                <a:solidFill>
                  <a:schemeClr val="tx1"/>
                </a:solidFill>
                <a:latin typeface="Arial" panose="020B0604020202020204" pitchFamily="34" charset="0"/>
                <a:cs typeface="Arial" panose="020B0604020202020204" pitchFamily="34" charset="0"/>
              </a:rPr>
              <a:t>Structură:</a:t>
            </a:r>
            <a:r>
              <a:rPr lang="ro-RO" altLang="ro-RO" dirty="0">
                <a:solidFill>
                  <a:schemeClr val="tx1"/>
                </a:solidFill>
                <a:latin typeface="Arial" panose="020B0604020202020204" pitchFamily="34" charset="0"/>
                <a:cs typeface="Arial" panose="020B0604020202020204" pitchFamily="34" charset="0"/>
              </a:rPr>
              <a:t> Pachetul conține:</a:t>
            </a:r>
          </a:p>
          <a:p>
            <a:pPr marL="0" lvl="0" indent="0" eaLnBrk="0" fontAlgn="base" hangingPunct="0">
              <a:spcBef>
                <a:spcPct val="0"/>
              </a:spcBef>
              <a:spcAft>
                <a:spcPct val="0"/>
              </a:spcAft>
              <a:buClrTx/>
              <a:buNone/>
            </a:pPr>
            <a:endParaRPr lang="ro-RO" altLang="ro-RO" dirty="0">
              <a:solidFill>
                <a:schemeClr val="tx1"/>
              </a:solidFill>
              <a:latin typeface="Arial" panose="020B0604020202020204" pitchFamily="34" charset="0"/>
              <a:cs typeface="Arial" panose="020B0604020202020204" pitchFamily="34" charset="0"/>
            </a:endParaRPr>
          </a:p>
          <a:p>
            <a:pPr eaLnBrk="0" fontAlgn="base" hangingPunct="0">
              <a:spcBef>
                <a:spcPct val="0"/>
              </a:spcBef>
              <a:spcAft>
                <a:spcPct val="0"/>
              </a:spcAft>
              <a:buClrTx/>
            </a:pPr>
            <a:r>
              <a:rPr lang="ro-RO" altLang="ro-RO" b="1" dirty="0">
                <a:solidFill>
                  <a:schemeClr val="tx1"/>
                </a:solidFill>
                <a:latin typeface="Arial" panose="020B0604020202020204" pitchFamily="34" charset="0"/>
                <a:cs typeface="Arial" panose="020B0604020202020204" pitchFamily="34" charset="0"/>
              </a:rPr>
              <a:t>Header:</a:t>
            </a:r>
            <a:r>
              <a:rPr lang="ro-RO" altLang="ro-RO" dirty="0">
                <a:solidFill>
                  <a:schemeClr val="tx1"/>
                </a:solidFill>
                <a:latin typeface="Arial" panose="020B0604020202020204" pitchFamily="34" charset="0"/>
                <a:cs typeface="Arial" panose="020B0604020202020204" pitchFamily="34" charset="0"/>
              </a:rPr>
              <a:t> Format constant, cu o secvență de 6 bytes „FF” urmată de 16 repetiții ale adresei MAC a calculatorului țintă.</a:t>
            </a:r>
          </a:p>
          <a:p>
            <a:pPr eaLnBrk="0" fontAlgn="base" hangingPunct="0">
              <a:spcBef>
                <a:spcPct val="0"/>
              </a:spcBef>
              <a:spcAft>
                <a:spcPct val="0"/>
              </a:spcAft>
              <a:buClrTx/>
            </a:pPr>
            <a:endParaRPr lang="ro-RO" altLang="ro-RO" dirty="0">
              <a:solidFill>
                <a:schemeClr val="tx1"/>
              </a:solidFill>
              <a:latin typeface="Arial" panose="020B0604020202020204" pitchFamily="34" charset="0"/>
              <a:cs typeface="Arial" panose="020B0604020202020204" pitchFamily="34" charset="0"/>
            </a:endParaRPr>
          </a:p>
          <a:p>
            <a:pPr eaLnBrk="0" fontAlgn="base" hangingPunct="0">
              <a:spcBef>
                <a:spcPct val="0"/>
              </a:spcBef>
              <a:spcAft>
                <a:spcPct val="0"/>
              </a:spcAft>
              <a:buClrTx/>
            </a:pPr>
            <a:r>
              <a:rPr lang="ro-RO" altLang="ro-RO" b="1" dirty="0">
                <a:solidFill>
                  <a:schemeClr val="tx1"/>
                </a:solidFill>
                <a:latin typeface="Arial" panose="020B0604020202020204" pitchFamily="34" charset="0"/>
                <a:cs typeface="Arial" panose="020B0604020202020204" pitchFamily="34" charset="0"/>
              </a:rPr>
              <a:t>Adresă MAC:</a:t>
            </a:r>
            <a:r>
              <a:rPr lang="ro-RO" altLang="ro-RO" dirty="0">
                <a:solidFill>
                  <a:schemeClr val="tx1"/>
                </a:solidFill>
                <a:latin typeface="Arial" panose="020B0604020202020204" pitchFamily="34" charset="0"/>
                <a:cs typeface="Arial" panose="020B0604020202020204" pitchFamily="34" charset="0"/>
              </a:rPr>
              <a:t> Adresa unică a calculatorului care trebuie să fie activat.</a:t>
            </a:r>
          </a:p>
          <a:p>
            <a:pPr marL="0" indent="0">
              <a:buNone/>
            </a:pPr>
            <a:endParaRPr lang="ro-RO" dirty="0">
              <a:latin typeface="Arial" panose="020B0604020202020204" pitchFamily="34" charset="0"/>
              <a:cs typeface="Arial" panose="020B0604020202020204" pitchFamily="34" charset="0"/>
            </a:endParaRPr>
          </a:p>
        </p:txBody>
      </p:sp>
      <p:pic>
        <p:nvPicPr>
          <p:cNvPr id="11" name="Imagine 10" descr="O imagine care conține text, captură de ecran, software, afișaj&#10;&#10;Descriere generată automat">
            <a:extLst>
              <a:ext uri="{FF2B5EF4-FFF2-40B4-BE49-F238E27FC236}">
                <a16:creationId xmlns:a16="http://schemas.microsoft.com/office/drawing/2014/main" id="{E3BD942A-7351-9A5E-685C-4EFC38EB97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5594" y="1041313"/>
            <a:ext cx="5006714" cy="5644298"/>
          </a:xfrm>
          <a:prstGeom prst="rect">
            <a:avLst/>
          </a:prstGeom>
        </p:spPr>
      </p:pic>
    </p:spTree>
    <p:extLst>
      <p:ext uri="{BB962C8B-B14F-4D97-AF65-F5344CB8AC3E}">
        <p14:creationId xmlns:p14="http://schemas.microsoft.com/office/powerpoint/2010/main" val="338203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ine 3">
            <a:extLst>
              <a:ext uri="{FF2B5EF4-FFF2-40B4-BE49-F238E27FC236}">
                <a16:creationId xmlns:a16="http://schemas.microsoft.com/office/drawing/2014/main" id="{BF6B6FA9-1B27-B5A7-D141-998A71212B0C}"/>
              </a:ext>
            </a:extLst>
          </p:cNvPr>
          <p:cNvPicPr>
            <a:picLocks noChangeAspect="1"/>
          </p:cNvPicPr>
          <p:nvPr/>
        </p:nvPicPr>
        <p:blipFill>
          <a:blip r:embed="rId2"/>
          <a:stretch>
            <a:fillRect/>
          </a:stretch>
        </p:blipFill>
        <p:spPr>
          <a:xfrm>
            <a:off x="907854" y="871174"/>
            <a:ext cx="10376291" cy="684672"/>
          </a:xfrm>
          <a:prstGeom prst="rect">
            <a:avLst/>
          </a:prstGeom>
        </p:spPr>
      </p:pic>
      <p:sp>
        <p:nvSpPr>
          <p:cNvPr id="3" name="Substituent conținut 2">
            <a:extLst>
              <a:ext uri="{FF2B5EF4-FFF2-40B4-BE49-F238E27FC236}">
                <a16:creationId xmlns:a16="http://schemas.microsoft.com/office/drawing/2014/main" id="{286A3B37-5428-8FD8-0BF4-B7F40E32B72C}"/>
              </a:ext>
            </a:extLst>
          </p:cNvPr>
          <p:cNvSpPr>
            <a:spLocks noGrp="1"/>
          </p:cNvSpPr>
          <p:nvPr>
            <p:ph idx="1"/>
          </p:nvPr>
        </p:nvSpPr>
        <p:spPr>
          <a:xfrm>
            <a:off x="907854" y="2169994"/>
            <a:ext cx="10376290" cy="3534770"/>
          </a:xfrm>
        </p:spPr>
        <p:txBody>
          <a:bodyPr/>
          <a:lstStyle/>
          <a:p>
            <a:pPr marL="0" marR="0" lvl="0" indent="0" algn="l" defTabSz="914400" rtl="0" eaLnBrk="0" fontAlgn="base" latinLnBrk="0" hangingPunct="0">
              <a:lnSpc>
                <a:spcPct val="100000"/>
              </a:lnSpc>
              <a:spcBef>
                <a:spcPct val="0"/>
              </a:spcBef>
              <a:spcAft>
                <a:spcPct val="0"/>
              </a:spcAft>
              <a:buClrTx/>
              <a:buSzTx/>
              <a:buNone/>
              <a:tabLst/>
            </a:pPr>
            <a:r>
              <a:rPr kumimoji="0" lang="ro-RO" altLang="ro-RO"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Definiție:</a:t>
            </a:r>
            <a:r>
              <a:rPr kumimoji="0" lang="ro-RO" altLang="ro-RO"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Fișier XML (eXtensible Markup Language) utilizat pentru stocarea și organizarea datelor într-un format structurat și lizibil atât de către oameni, cât și de către mașini.</a:t>
            </a:r>
          </a:p>
          <a:p>
            <a:pPr marL="0" marR="0" lvl="0" indent="0" algn="l" defTabSz="914400" rtl="0" eaLnBrk="0" fontAlgn="base" latinLnBrk="0" hangingPunct="0">
              <a:lnSpc>
                <a:spcPct val="100000"/>
              </a:lnSpc>
              <a:spcBef>
                <a:spcPct val="0"/>
              </a:spcBef>
              <a:spcAft>
                <a:spcPct val="0"/>
              </a:spcAft>
              <a:buClrTx/>
              <a:buSzTx/>
              <a:buNone/>
              <a:tabLst/>
            </a:pPr>
            <a:endParaRPr kumimoji="0" lang="ro-RO" altLang="ro-RO"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ro-RO" altLang="ro-RO"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Rol:</a:t>
            </a:r>
            <a:r>
              <a:rPr kumimoji="0" lang="ro-RO" altLang="ro-RO"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Permite configurarea aplicației și gestionarea informațiilor esențiale precum datele utilizatorilor și semnificația mesajelor. </a:t>
            </a:r>
          </a:p>
          <a:p>
            <a:pPr marL="0" marR="0" lvl="0" indent="0" algn="l" defTabSz="914400" rtl="0" eaLnBrk="0" fontAlgn="base" latinLnBrk="0" hangingPunct="0">
              <a:lnSpc>
                <a:spcPct val="100000"/>
              </a:lnSpc>
              <a:spcBef>
                <a:spcPct val="0"/>
              </a:spcBef>
              <a:spcAft>
                <a:spcPct val="0"/>
              </a:spcAft>
              <a:buClrTx/>
              <a:buSzTx/>
              <a:buNone/>
              <a:tabLst/>
            </a:pPr>
            <a:endParaRPr lang="ro-RO" altLang="ro-RO" dirty="0">
              <a:solidFill>
                <a:schemeClr val="tx1"/>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ro-RO" altLang="ro-RO"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Datele sunt stocate sub forma key</a:t>
            </a:r>
            <a:r>
              <a:rPr lang="ro-RO" altLang="ro-RO" dirty="0">
                <a:solidFill>
                  <a:schemeClr val="tx1"/>
                </a:solidFill>
                <a:latin typeface="Arial" panose="020B0604020202020204" pitchFamily="34" charset="0"/>
                <a:cs typeface="Arial" panose="020B0604020202020204" pitchFamily="34" charset="0"/>
              </a:rPr>
              <a:t> &amp; value, iar pentru fiecare tip de data s-a creat o noua „secțiune” pentru gestionarea mai eficienta a datelor.</a:t>
            </a:r>
            <a:endParaRPr kumimoji="0" lang="ro-RO" altLang="ro-RO"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64108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261530F2-F564-342F-C323-131CCEB79A45}"/>
              </a:ext>
            </a:extLst>
          </p:cNvPr>
          <p:cNvSpPr>
            <a:spLocks noGrp="1"/>
          </p:cNvSpPr>
          <p:nvPr>
            <p:ph type="title"/>
          </p:nvPr>
        </p:nvSpPr>
        <p:spPr>
          <a:xfrm>
            <a:off x="899409" y="290135"/>
            <a:ext cx="10343213" cy="609275"/>
          </a:xfrm>
        </p:spPr>
        <p:txBody>
          <a:bodyPr>
            <a:noAutofit/>
          </a:bodyPr>
          <a:lstStyle/>
          <a:p>
            <a:r>
              <a:rPr lang="ro-RO" sz="1600" dirty="0">
                <a:latin typeface="Arial" panose="020B0604020202020204" pitchFamily="34" charset="0"/>
                <a:cs typeface="Arial" panose="020B0604020202020204" pitchFamily="34" charset="0"/>
              </a:rPr>
              <a:t>Scrierea datelor utilizatorilor si a semnificatiei mesajelor intr-un fisier de configurare .xml</a:t>
            </a:r>
          </a:p>
        </p:txBody>
      </p:sp>
      <p:pic>
        <p:nvPicPr>
          <p:cNvPr id="5" name="Substituent conținut 4" descr="O imagine care conține text, captură de ecran, software, calculator&#10;&#10;Descriere generată automat">
            <a:extLst>
              <a:ext uri="{FF2B5EF4-FFF2-40B4-BE49-F238E27FC236}">
                <a16:creationId xmlns:a16="http://schemas.microsoft.com/office/drawing/2014/main" id="{3D7A991C-7735-AE45-5797-270157CEE5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6614" y="1119982"/>
            <a:ext cx="9548801" cy="5447883"/>
          </a:xfrm>
        </p:spPr>
      </p:pic>
    </p:spTree>
    <p:extLst>
      <p:ext uri="{BB962C8B-B14F-4D97-AF65-F5344CB8AC3E}">
        <p14:creationId xmlns:p14="http://schemas.microsoft.com/office/powerpoint/2010/main" val="3352395833"/>
      </p:ext>
    </p:extLst>
  </p:cSld>
  <p:clrMapOvr>
    <a:masterClrMapping/>
  </p:clrMapOvr>
</p:sld>
</file>

<file path=ppt/theme/theme1.xml><?xml version="1.0" encoding="utf-8"?>
<a:theme xmlns:a="http://schemas.openxmlformats.org/drawingml/2006/main" name="Colet">
  <a:themeElements>
    <a:clrScheme name="Colet">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Cole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olet">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TM10001115[[fn=Colet]]</Template>
  <TotalTime>93</TotalTime>
  <Words>1282</Words>
  <Application>Microsoft Office PowerPoint</Application>
  <PresentationFormat>Ecran lat</PresentationFormat>
  <Paragraphs>67</Paragraphs>
  <Slides>14</Slides>
  <Notes>0</Notes>
  <HiddenSlides>0</HiddenSlides>
  <MMClips>0</MMClips>
  <ScaleCrop>false</ScaleCrop>
  <HeadingPairs>
    <vt:vector size="6" baseType="variant">
      <vt:variant>
        <vt:lpstr>Fonturi utilizate</vt:lpstr>
      </vt:variant>
      <vt:variant>
        <vt:i4>5</vt:i4>
      </vt:variant>
      <vt:variant>
        <vt:lpstr>Temă</vt:lpstr>
      </vt:variant>
      <vt:variant>
        <vt:i4>1</vt:i4>
      </vt:variant>
      <vt:variant>
        <vt:lpstr>Titluri diapozitive</vt:lpstr>
      </vt:variant>
      <vt:variant>
        <vt:i4>14</vt:i4>
      </vt:variant>
    </vt:vector>
  </HeadingPairs>
  <TitlesOfParts>
    <vt:vector size="20" baseType="lpstr">
      <vt:lpstr>Arial</vt:lpstr>
      <vt:lpstr>Bahnschrift</vt:lpstr>
      <vt:lpstr>Bahnschrift SemiBold</vt:lpstr>
      <vt:lpstr>Gill Sans MT</vt:lpstr>
      <vt:lpstr>Symbol</vt:lpstr>
      <vt:lpstr>Colet</vt:lpstr>
      <vt:lpstr>Proiect practica de domeniu gsm wol</vt:lpstr>
      <vt:lpstr>Tema proiectului</vt:lpstr>
      <vt:lpstr>ELEMENTE SPECIFICE</vt:lpstr>
      <vt:lpstr>Proiectul installer </vt:lpstr>
      <vt:lpstr>Serviciul windows instalat</vt:lpstr>
      <vt:lpstr>Clasa Worker</vt:lpstr>
      <vt:lpstr>Crearea unui ,,magic packet” si trimiterea lui prin reTea</vt:lpstr>
      <vt:lpstr>Prezentare PowerPoint</vt:lpstr>
      <vt:lpstr>Scrierea datelor utilizatorilor si a semnificatiei mesajelor intr-un fisier de configurare .xml</vt:lpstr>
      <vt:lpstr>Securitatea si gestionarea erorilor</vt:lpstr>
      <vt:lpstr>TEHNOLOGII FOLOSITE</vt:lpstr>
      <vt:lpstr>Schema bloc</vt:lpstr>
      <vt:lpstr>CONCLUZII</vt:lpstr>
      <vt:lpstr>bIBLIOGRAFIE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Dică I. Ionela Valentina</dc:creator>
  <cp:lastModifiedBy>Dică I. Ionela Valentina</cp:lastModifiedBy>
  <cp:revision>1</cp:revision>
  <dcterms:created xsi:type="dcterms:W3CDTF">2024-09-09T16:51:14Z</dcterms:created>
  <dcterms:modified xsi:type="dcterms:W3CDTF">2024-09-09T18:24:37Z</dcterms:modified>
</cp:coreProperties>
</file>