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402020209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dgxgZMv8JwkbETLfFiW+yY1PG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Drive\U\Ing-Sistemas\2020-1\DS\Proyecto\datos%20pruebas%20prototipo%20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Drive\U\Ing-Sistemas\2020-1\DS\Proyecto\datos%20pruebas%20prototipo%201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600" b="0" dirty="0">
                <a:solidFill>
                  <a:schemeClr val="tx1"/>
                </a:solidFill>
              </a:rPr>
              <a:t>Tiempos de ejecución </a:t>
            </a:r>
            <a:r>
              <a:rPr lang="es-CO" sz="1600" b="0" dirty="0" err="1">
                <a:solidFill>
                  <a:schemeClr val="tx1"/>
                </a:solidFill>
              </a:rPr>
              <a:t>Dinamic</a:t>
            </a:r>
            <a:r>
              <a:rPr lang="es-CO" sz="1600" b="0" dirty="0">
                <a:solidFill>
                  <a:schemeClr val="tx1"/>
                </a:solidFill>
              </a:rPr>
              <a:t> Array </a:t>
            </a:r>
            <a:r>
              <a:rPr lang="es-CO" sz="1600" b="0" dirty="0" err="1">
                <a:solidFill>
                  <a:schemeClr val="tx1"/>
                </a:solidFill>
              </a:rPr>
              <a:t>List</a:t>
            </a:r>
            <a:endParaRPr lang="es-CO" sz="1600" b="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862813864562328"/>
          <c:y val="1.0974315508145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290867104293456"/>
          <c:y val="0.1385661484876631"/>
          <c:w val="0.88456619000246461"/>
          <c:h val="0.4669963623245046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Hoja1!$C$3</c:f>
              <c:strCache>
                <c:ptCount val="1"/>
                <c:pt idx="0">
                  <c:v>inserción O(1)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Hoja1!$B$5:$B$9</c:f>
              <c:strCache>
                <c:ptCount val="5"/>
                <c:pt idx="0">
                  <c:v>10 mil</c:v>
                </c:pt>
                <c:pt idx="1">
                  <c:v>100 mil</c:v>
                </c:pt>
                <c:pt idx="2">
                  <c:v>500 mil</c:v>
                </c:pt>
                <c:pt idx="3">
                  <c:v>1 millón</c:v>
                </c:pt>
                <c:pt idx="4">
                  <c:v>10 millones</c:v>
                </c:pt>
              </c:strCache>
            </c:strRef>
          </c:cat>
          <c:val>
            <c:numRef>
              <c:f>Hoja1!$C$5:$C$9</c:f>
              <c:numCache>
                <c:formatCode>#,##0.0000</c:formatCode>
                <c:ptCount val="5"/>
                <c:pt idx="0">
                  <c:v>1.6185000000000001E-2</c:v>
                </c:pt>
                <c:pt idx="1">
                  <c:v>5.9626999999999999E-2</c:v>
                </c:pt>
                <c:pt idx="2">
                  <c:v>0.34367500000000001</c:v>
                </c:pt>
                <c:pt idx="3">
                  <c:v>0.64305599999999996</c:v>
                </c:pt>
                <c:pt idx="4">
                  <c:v>15.258443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C-417E-A8F0-909740A522EB}"/>
            </c:ext>
          </c:extLst>
        </c:ser>
        <c:ser>
          <c:idx val="1"/>
          <c:order val="1"/>
          <c:tx>
            <c:strRef>
              <c:f>Hoja1!$D$3</c:f>
              <c:strCache>
                <c:ptCount val="1"/>
                <c:pt idx="0">
                  <c:v>actualización O(1)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Hoja1!$B$5:$B$9</c:f>
              <c:strCache>
                <c:ptCount val="5"/>
                <c:pt idx="0">
                  <c:v>10 mil</c:v>
                </c:pt>
                <c:pt idx="1">
                  <c:v>100 mil</c:v>
                </c:pt>
                <c:pt idx="2">
                  <c:v>500 mil</c:v>
                </c:pt>
                <c:pt idx="3">
                  <c:v>1 millón</c:v>
                </c:pt>
                <c:pt idx="4">
                  <c:v>10 millones</c:v>
                </c:pt>
              </c:strCache>
            </c:strRef>
          </c:cat>
          <c:val>
            <c:numRef>
              <c:f>Hoja1!$D$5:$D$9</c:f>
              <c:numCache>
                <c:formatCode>#,##0.0000</c:formatCode>
                <c:ptCount val="5"/>
                <c:pt idx="0">
                  <c:v>2.13E-4</c:v>
                </c:pt>
                <c:pt idx="1">
                  <c:v>2.2699999999999999E-4</c:v>
                </c:pt>
                <c:pt idx="2">
                  <c:v>2.0900000000000001E-4</c:v>
                </c:pt>
                <c:pt idx="3">
                  <c:v>2.0100000000000001E-4</c:v>
                </c:pt>
                <c:pt idx="4">
                  <c:v>3.3399999999999999E-4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5C-417E-A8F0-909740A522EB}"/>
            </c:ext>
          </c:extLst>
        </c:ser>
        <c:ser>
          <c:idx val="2"/>
          <c:order val="2"/>
          <c:tx>
            <c:strRef>
              <c:f>Hoja1!$E$3</c:f>
              <c:strCache>
                <c:ptCount val="1"/>
                <c:pt idx="0">
                  <c:v>Eliminación O(n)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Hoja1!$B$5:$B$9</c:f>
              <c:strCache>
                <c:ptCount val="5"/>
                <c:pt idx="0">
                  <c:v>10 mil</c:v>
                </c:pt>
                <c:pt idx="1">
                  <c:v>100 mil</c:v>
                </c:pt>
                <c:pt idx="2">
                  <c:v>500 mil</c:v>
                </c:pt>
                <c:pt idx="3">
                  <c:v>1 millón</c:v>
                </c:pt>
                <c:pt idx="4">
                  <c:v>10 millones</c:v>
                </c:pt>
              </c:strCache>
            </c:strRef>
          </c:cat>
          <c:val>
            <c:numRef>
              <c:f>Hoja1!$E$5:$E$9</c:f>
              <c:numCache>
                <c:formatCode>#,##0.0000</c:formatCode>
                <c:ptCount val="5"/>
                <c:pt idx="0">
                  <c:v>2.32E-4</c:v>
                </c:pt>
                <c:pt idx="1">
                  <c:v>2.9999999999999997E-4</c:v>
                </c:pt>
                <c:pt idx="2">
                  <c:v>2.23E-4</c:v>
                </c:pt>
                <c:pt idx="3">
                  <c:v>3.0299999999999999E-4</c:v>
                </c:pt>
                <c:pt idx="4">
                  <c:v>2.7999999999999998E-4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5C-417E-A8F0-909740A522EB}"/>
            </c:ext>
          </c:extLst>
        </c:ser>
        <c:ser>
          <c:idx val="3"/>
          <c:order val="3"/>
          <c:tx>
            <c:strRef>
              <c:f>Hoja1!$F$3</c:f>
              <c:strCache>
                <c:ptCount val="1"/>
                <c:pt idx="0">
                  <c:v>Búsqueda Parcial O(n)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Hoja1!$B$5:$B$9</c:f>
              <c:strCache>
                <c:ptCount val="5"/>
                <c:pt idx="0">
                  <c:v>10 mil</c:v>
                </c:pt>
                <c:pt idx="1">
                  <c:v>100 mil</c:v>
                </c:pt>
                <c:pt idx="2">
                  <c:v>500 mil</c:v>
                </c:pt>
                <c:pt idx="3">
                  <c:v>1 millón</c:v>
                </c:pt>
                <c:pt idx="4">
                  <c:v>10 millones</c:v>
                </c:pt>
              </c:strCache>
            </c:strRef>
          </c:cat>
          <c:val>
            <c:numRef>
              <c:f>Hoja1!$F$5:$F$9</c:f>
              <c:numCache>
                <c:formatCode>#,##0.0000</c:formatCode>
                <c:ptCount val="5"/>
                <c:pt idx="0">
                  <c:v>2.8990000000000001E-3</c:v>
                </c:pt>
                <c:pt idx="1">
                  <c:v>6.6730000000000001E-3</c:v>
                </c:pt>
                <c:pt idx="2">
                  <c:v>1.2024E-2</c:v>
                </c:pt>
                <c:pt idx="3">
                  <c:v>2.2338E-2</c:v>
                </c:pt>
                <c:pt idx="4">
                  <c:v>0.24962000000000001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5C-417E-A8F0-909740A522EB}"/>
            </c:ext>
          </c:extLst>
        </c:ser>
        <c:ser>
          <c:idx val="4"/>
          <c:order val="4"/>
          <c:tx>
            <c:strRef>
              <c:f>Hoja1!$G$3</c:f>
              <c:strCache>
                <c:ptCount val="1"/>
                <c:pt idx="0">
                  <c:v>Consulta O(1)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Hoja1!$B$5:$B$9</c:f>
              <c:strCache>
                <c:ptCount val="5"/>
                <c:pt idx="0">
                  <c:v>10 mil</c:v>
                </c:pt>
                <c:pt idx="1">
                  <c:v>100 mil</c:v>
                </c:pt>
                <c:pt idx="2">
                  <c:v>500 mil</c:v>
                </c:pt>
                <c:pt idx="3">
                  <c:v>1 millón</c:v>
                </c:pt>
                <c:pt idx="4">
                  <c:v>10 millones</c:v>
                </c:pt>
              </c:strCache>
            </c:strRef>
          </c:cat>
          <c:val>
            <c:numRef>
              <c:f>Hoja1!$G$5:$G$9</c:f>
              <c:numCache>
                <c:formatCode>#,##0.0000</c:formatCode>
                <c:ptCount val="5"/>
                <c:pt idx="0">
                  <c:v>2.14E-4</c:v>
                </c:pt>
                <c:pt idx="1">
                  <c:v>2.9E-4</c:v>
                </c:pt>
                <c:pt idx="2">
                  <c:v>2.05E-4</c:v>
                </c:pt>
                <c:pt idx="3">
                  <c:v>2.5999999999999998E-4</c:v>
                </c:pt>
                <c:pt idx="4">
                  <c:v>2.7500000000000002E-4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5C-417E-A8F0-909740A52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2402768"/>
        <c:axId val="1550942720"/>
        <c:axId val="0"/>
      </c:bar3DChart>
      <c:catAx>
        <c:axId val="1612402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1050"/>
                  <a:t>Cantidad de datos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50942720"/>
        <c:crosses val="autoZero"/>
        <c:auto val="1"/>
        <c:lblAlgn val="ctr"/>
        <c:lblOffset val="100"/>
        <c:noMultiLvlLbl val="0"/>
      </c:catAx>
      <c:valAx>
        <c:axId val="155094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1050" dirty="0"/>
                  <a:t>Tiempo en segundos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1240276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910105411916544E-2"/>
          <c:y val="0.84558485070164713"/>
          <c:w val="0.97370856059309585"/>
          <c:h val="0.128961441975902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600" dirty="0">
                <a:solidFill>
                  <a:schemeClr val="tx1"/>
                </a:solidFill>
              </a:rPr>
              <a:t>Tiempos de ejecución </a:t>
            </a:r>
            <a:r>
              <a:rPr lang="es-CO" sz="1600" dirty="0" err="1">
                <a:solidFill>
                  <a:schemeClr val="tx1"/>
                </a:solidFill>
              </a:rPr>
              <a:t>Linked</a:t>
            </a:r>
            <a:r>
              <a:rPr lang="es-CO" sz="1600" dirty="0">
                <a:solidFill>
                  <a:schemeClr val="tx1"/>
                </a:solidFill>
              </a:rPr>
              <a:t> </a:t>
            </a:r>
            <a:r>
              <a:rPr lang="es-CO" sz="1600" dirty="0" err="1">
                <a:solidFill>
                  <a:schemeClr val="tx1"/>
                </a:solidFill>
              </a:rPr>
              <a:t>List</a:t>
            </a:r>
            <a:endParaRPr lang="es-CO" sz="16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546065432996955"/>
          <c:y val="0.15292751935645341"/>
          <c:w val="0.88201418505525675"/>
          <c:h val="0.4423188295907201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Hoja1!$C$3</c:f>
              <c:strCache>
                <c:ptCount val="1"/>
                <c:pt idx="0">
                  <c:v>inserción O(1)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Hoja1!$B$16:$B$20</c:f>
              <c:strCache>
                <c:ptCount val="5"/>
                <c:pt idx="0">
                  <c:v>10 mil</c:v>
                </c:pt>
                <c:pt idx="1">
                  <c:v>100 mil</c:v>
                </c:pt>
                <c:pt idx="2">
                  <c:v>500 mil</c:v>
                </c:pt>
                <c:pt idx="3">
                  <c:v>1 millón</c:v>
                </c:pt>
                <c:pt idx="4">
                  <c:v>10 millones</c:v>
                </c:pt>
              </c:strCache>
            </c:strRef>
          </c:cat>
          <c:val>
            <c:numRef>
              <c:f>Hoja1!$C$16:$C$20</c:f>
              <c:numCache>
                <c:formatCode>#,##0.0000</c:formatCode>
                <c:ptCount val="5"/>
                <c:pt idx="0">
                  <c:v>1.3143E-2</c:v>
                </c:pt>
                <c:pt idx="1">
                  <c:v>0.13659000000000002</c:v>
                </c:pt>
                <c:pt idx="2">
                  <c:v>0.46826699999999999</c:v>
                </c:pt>
                <c:pt idx="3">
                  <c:v>0.81782500000000002</c:v>
                </c:pt>
                <c:pt idx="4">
                  <c:v>9.768713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9A-47DA-94BC-1A1152D999BB}"/>
            </c:ext>
          </c:extLst>
        </c:ser>
        <c:ser>
          <c:idx val="1"/>
          <c:order val="1"/>
          <c:tx>
            <c:strRef>
              <c:f>Hoja1!$D$3</c:f>
              <c:strCache>
                <c:ptCount val="1"/>
                <c:pt idx="0">
                  <c:v>actualización O(1)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Hoja1!$B$16:$B$20</c:f>
              <c:strCache>
                <c:ptCount val="5"/>
                <c:pt idx="0">
                  <c:v>10 mil</c:v>
                </c:pt>
                <c:pt idx="1">
                  <c:v>100 mil</c:v>
                </c:pt>
                <c:pt idx="2">
                  <c:v>500 mil</c:v>
                </c:pt>
                <c:pt idx="3">
                  <c:v>1 millón</c:v>
                </c:pt>
                <c:pt idx="4">
                  <c:v>10 millones</c:v>
                </c:pt>
              </c:strCache>
            </c:strRef>
          </c:cat>
          <c:val>
            <c:numRef>
              <c:f>Hoja1!$D$16:$D$20</c:f>
              <c:numCache>
                <c:formatCode>#,##0.0000</c:formatCode>
                <c:ptCount val="5"/>
                <c:pt idx="0">
                  <c:v>1.077E-3</c:v>
                </c:pt>
                <c:pt idx="1">
                  <c:v>6.6059999999999999E-3</c:v>
                </c:pt>
                <c:pt idx="2">
                  <c:v>1.7028000000000001E-2</c:v>
                </c:pt>
                <c:pt idx="3">
                  <c:v>3.6651000000000003E-2</c:v>
                </c:pt>
                <c:pt idx="4">
                  <c:v>0.39795399999999997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9A-47DA-94BC-1A1152D999BB}"/>
            </c:ext>
          </c:extLst>
        </c:ser>
        <c:ser>
          <c:idx val="2"/>
          <c:order val="2"/>
          <c:tx>
            <c:strRef>
              <c:f>Hoja1!$E$3</c:f>
              <c:strCache>
                <c:ptCount val="1"/>
                <c:pt idx="0">
                  <c:v>Eliminación O(n)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Hoja1!$B$16:$B$20</c:f>
              <c:strCache>
                <c:ptCount val="5"/>
                <c:pt idx="0">
                  <c:v>10 mil</c:v>
                </c:pt>
                <c:pt idx="1">
                  <c:v>100 mil</c:v>
                </c:pt>
                <c:pt idx="2">
                  <c:v>500 mil</c:v>
                </c:pt>
                <c:pt idx="3">
                  <c:v>1 millón</c:v>
                </c:pt>
                <c:pt idx="4">
                  <c:v>10 millones</c:v>
                </c:pt>
              </c:strCache>
            </c:strRef>
          </c:cat>
          <c:val>
            <c:numRef>
              <c:f>Hoja1!$E$16:$E$20</c:f>
              <c:numCache>
                <c:formatCode>#,##0.0000</c:formatCode>
                <c:ptCount val="5"/>
                <c:pt idx="0">
                  <c:v>2.7629999999999998E-3</c:v>
                </c:pt>
                <c:pt idx="1">
                  <c:v>6.1669999999999997E-3</c:v>
                </c:pt>
                <c:pt idx="2">
                  <c:v>2.0916000000000001E-2</c:v>
                </c:pt>
                <c:pt idx="3">
                  <c:v>4.6556E-2</c:v>
                </c:pt>
                <c:pt idx="4">
                  <c:v>0.427811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9A-47DA-94BC-1A1152D999BB}"/>
            </c:ext>
          </c:extLst>
        </c:ser>
        <c:ser>
          <c:idx val="3"/>
          <c:order val="3"/>
          <c:tx>
            <c:strRef>
              <c:f>Hoja1!$F$3</c:f>
              <c:strCache>
                <c:ptCount val="1"/>
                <c:pt idx="0">
                  <c:v>Búsqueda Parcial O(n)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Hoja1!$B$16:$B$20</c:f>
              <c:strCache>
                <c:ptCount val="5"/>
                <c:pt idx="0">
                  <c:v>10 mil</c:v>
                </c:pt>
                <c:pt idx="1">
                  <c:v>100 mil</c:v>
                </c:pt>
                <c:pt idx="2">
                  <c:v>500 mil</c:v>
                </c:pt>
                <c:pt idx="3">
                  <c:v>1 millón</c:v>
                </c:pt>
                <c:pt idx="4">
                  <c:v>10 millones</c:v>
                </c:pt>
              </c:strCache>
            </c:strRef>
          </c:cat>
          <c:val>
            <c:numRef>
              <c:f>Hoja1!$F$16:$F$20</c:f>
              <c:numCache>
                <c:formatCode>#,##0.0000</c:formatCode>
                <c:ptCount val="5"/>
                <c:pt idx="0">
                  <c:v>3.715E-3</c:v>
                </c:pt>
                <c:pt idx="1">
                  <c:v>6.5399999999999998E-3</c:v>
                </c:pt>
                <c:pt idx="2">
                  <c:v>2.1840999999999999E-2</c:v>
                </c:pt>
                <c:pt idx="3">
                  <c:v>4.3942000000000002E-2</c:v>
                </c:pt>
                <c:pt idx="4">
                  <c:v>0.443519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9A-47DA-94BC-1A1152D999BB}"/>
            </c:ext>
          </c:extLst>
        </c:ser>
        <c:ser>
          <c:idx val="4"/>
          <c:order val="4"/>
          <c:tx>
            <c:strRef>
              <c:f>Hoja1!$G$3</c:f>
              <c:strCache>
                <c:ptCount val="1"/>
                <c:pt idx="0">
                  <c:v>Consulta O(1)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Hoja1!$B$16:$B$20</c:f>
              <c:strCache>
                <c:ptCount val="5"/>
                <c:pt idx="0">
                  <c:v>10 mil</c:v>
                </c:pt>
                <c:pt idx="1">
                  <c:v>100 mil</c:v>
                </c:pt>
                <c:pt idx="2">
                  <c:v>500 mil</c:v>
                </c:pt>
                <c:pt idx="3">
                  <c:v>1 millón</c:v>
                </c:pt>
                <c:pt idx="4">
                  <c:v>10 millones</c:v>
                </c:pt>
              </c:strCache>
            </c:strRef>
          </c:cat>
          <c:val>
            <c:numRef>
              <c:f>Hoja1!$G$16:$G$20</c:f>
              <c:numCache>
                <c:formatCode>#,##0.0000</c:formatCode>
                <c:ptCount val="5"/>
                <c:pt idx="0">
                  <c:v>1.1130000000000001E-3</c:v>
                </c:pt>
                <c:pt idx="1">
                  <c:v>5.2440000000000004E-3</c:v>
                </c:pt>
                <c:pt idx="2">
                  <c:v>1.9075000000000002E-2</c:v>
                </c:pt>
                <c:pt idx="3">
                  <c:v>4.5813E-2</c:v>
                </c:pt>
                <c:pt idx="4">
                  <c:v>0.32771899999999998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9A-47DA-94BC-1A1152D99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12402768"/>
        <c:axId val="1550942720"/>
        <c:axId val="0"/>
      </c:bar3DChart>
      <c:catAx>
        <c:axId val="1612402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1050"/>
                  <a:t>Cantidad de datos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50942720"/>
        <c:crosses val="autoZero"/>
        <c:auto val="1"/>
        <c:lblAlgn val="ctr"/>
        <c:lblOffset val="100"/>
        <c:noMultiLvlLbl val="0"/>
      </c:catAx>
      <c:valAx>
        <c:axId val="155094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1050"/>
                  <a:t>Tiempo en segundos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6124027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4531026423893274"/>
          <c:w val="0.99861866600501259"/>
          <c:h val="0.129190765758831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dirty="0" err="1">
                <a:solidFill>
                  <a:schemeClr val="tx1"/>
                </a:solidFill>
              </a:rPr>
              <a:t>Dinamic</a:t>
            </a:r>
            <a:r>
              <a:rPr lang="es-CO" dirty="0">
                <a:solidFill>
                  <a:schemeClr val="tx1"/>
                </a:solidFill>
              </a:rPr>
              <a:t> Array </a:t>
            </a:r>
            <a:r>
              <a:rPr lang="es-CO" dirty="0" err="1">
                <a:solidFill>
                  <a:schemeClr val="tx1"/>
                </a:solidFill>
              </a:rPr>
              <a:t>List</a:t>
            </a:r>
            <a:r>
              <a:rPr lang="es-CO" dirty="0">
                <a:solidFill>
                  <a:schemeClr val="tx1"/>
                </a:solidFill>
              </a:rPr>
              <a:t> Vs. </a:t>
            </a:r>
            <a:r>
              <a:rPr lang="es-CO" dirty="0" err="1">
                <a:solidFill>
                  <a:schemeClr val="tx1"/>
                </a:solidFill>
              </a:rPr>
              <a:t>Linked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list</a:t>
            </a:r>
            <a:br>
              <a:rPr lang="es-CO" dirty="0">
                <a:solidFill>
                  <a:schemeClr val="tx1"/>
                </a:solidFill>
              </a:rPr>
            </a:br>
            <a:r>
              <a:rPr lang="es-CO" dirty="0">
                <a:solidFill>
                  <a:schemeClr val="tx1"/>
                </a:solidFill>
              </a:rPr>
              <a:t>10 millones de datos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8523190213328001E-2"/>
          <c:y val="9.9973045822102424E-2"/>
          <c:w val="0.90234639609327039"/>
          <c:h val="0.5354287199922364"/>
        </c:manualLayout>
      </c:layout>
      <c:bar3DChart>
        <c:barDir val="col"/>
        <c:grouping val="clustered"/>
        <c:varyColors val="0"/>
        <c:ser>
          <c:idx val="1"/>
          <c:order val="0"/>
          <c:tx>
            <c:v>Dinamic Array List</c:v>
          </c:tx>
          <c:spPr>
            <a:solidFill>
              <a:srgbClr val="0070C0"/>
            </a:solidFill>
            <a:ln>
              <a:noFill/>
            </a:ln>
            <a:effectLst/>
            <a:sp3d/>
          </c:spPr>
          <c:invertIfNegative val="0"/>
          <c:cat>
            <c:strRef>
              <c:f>Hoja1!$C$3:$G$3</c:f>
              <c:strCache>
                <c:ptCount val="5"/>
                <c:pt idx="0">
                  <c:v>inserción O(1)</c:v>
                </c:pt>
                <c:pt idx="1">
                  <c:v>actualización O(1)</c:v>
                </c:pt>
                <c:pt idx="2">
                  <c:v>Eliminación O(n)</c:v>
                </c:pt>
                <c:pt idx="3">
                  <c:v>Búsqueda Parcial O(n)</c:v>
                </c:pt>
                <c:pt idx="4">
                  <c:v>Consulta O(1)</c:v>
                </c:pt>
              </c:strCache>
            </c:strRef>
          </c:cat>
          <c:val>
            <c:numRef>
              <c:f>Hoja1!$C$9:$G$9</c:f>
              <c:numCache>
                <c:formatCode>#,##0.0000</c:formatCode>
                <c:ptCount val="5"/>
                <c:pt idx="0">
                  <c:v>15.258443</c:v>
                </c:pt>
                <c:pt idx="1">
                  <c:v>2.8899999999999998E-4</c:v>
                </c:pt>
                <c:pt idx="2">
                  <c:v>2.7999999999999998E-4</c:v>
                </c:pt>
                <c:pt idx="3">
                  <c:v>0.24962000000000001</c:v>
                </c:pt>
                <c:pt idx="4">
                  <c:v>2.7500000000000002E-4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6-42ED-958C-009C51A77169}"/>
            </c:ext>
          </c:extLst>
        </c:ser>
        <c:ser>
          <c:idx val="2"/>
          <c:order val="1"/>
          <c:tx>
            <c:v>Linked List</c:v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Hoja1!$C$3:$G$3</c:f>
              <c:strCache>
                <c:ptCount val="5"/>
                <c:pt idx="0">
                  <c:v>inserción O(1)</c:v>
                </c:pt>
                <c:pt idx="1">
                  <c:v>actualización O(1)</c:v>
                </c:pt>
                <c:pt idx="2">
                  <c:v>Eliminación O(n)</c:v>
                </c:pt>
                <c:pt idx="3">
                  <c:v>Búsqueda Parcial O(n)</c:v>
                </c:pt>
                <c:pt idx="4">
                  <c:v>Consulta O(1)</c:v>
                </c:pt>
              </c:strCache>
            </c:strRef>
          </c:cat>
          <c:val>
            <c:numRef>
              <c:f>Hoja1!$C$20:$G$20</c:f>
              <c:numCache>
                <c:formatCode>#,##0.0000</c:formatCode>
                <c:ptCount val="5"/>
                <c:pt idx="0">
                  <c:v>9.768713</c:v>
                </c:pt>
                <c:pt idx="1">
                  <c:v>0.39795399999999997</c:v>
                </c:pt>
                <c:pt idx="2">
                  <c:v>0.427811</c:v>
                </c:pt>
                <c:pt idx="3">
                  <c:v>0.443519</c:v>
                </c:pt>
                <c:pt idx="4">
                  <c:v>0.32771899999999998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26-42ED-958C-009C51A77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04070815"/>
        <c:axId val="1164956047"/>
        <c:axId val="0"/>
        <c:extLst/>
      </c:bar3DChart>
      <c:catAx>
        <c:axId val="504070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1400"/>
                  <a:t>Función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12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64956047"/>
        <c:crosses val="autoZero"/>
        <c:auto val="1"/>
        <c:lblAlgn val="ctr"/>
        <c:lblOffset val="100"/>
        <c:noMultiLvlLbl val="0"/>
      </c:catAx>
      <c:valAx>
        <c:axId val="116495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1400"/>
                  <a:t>Tiempo en segundos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504070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8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9200" y="71438"/>
            <a:ext cx="9143999" cy="478632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92921" y="634470"/>
            <a:ext cx="79581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SlipChat</a:t>
            </a:r>
            <a:endParaRPr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371600" y="3558610"/>
            <a:ext cx="64008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None/>
            </a:pPr>
            <a:r>
              <a:rPr lang="es-CO" sz="2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Diego Alejandro Carvajal</a:t>
            </a:r>
            <a:endParaRPr sz="2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None/>
            </a:pPr>
            <a:r>
              <a:rPr lang="es-CO" sz="2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Mateo Herrera Muñoz</a:t>
            </a:r>
            <a:endParaRPr sz="2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None/>
            </a:pPr>
            <a:r>
              <a:rPr lang="es-CO" sz="2400" b="1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Juan David Santamaria</a:t>
            </a:r>
            <a:endParaRPr sz="24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600"/>
              <a:buNone/>
            </a:pPr>
            <a:endParaRPr sz="3600" b="1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r="9176"/>
          <a:stretch/>
        </p:blipFill>
        <p:spPr>
          <a:xfrm>
            <a:off x="0" y="6505575"/>
            <a:ext cx="91440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r="9091" b="16666"/>
          <a:stretch/>
        </p:blipFill>
        <p:spPr>
          <a:xfrm>
            <a:off x="0" y="4714884"/>
            <a:ext cx="9144000" cy="1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0112" y="5077319"/>
            <a:ext cx="3024032" cy="13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r="2517" b="-18422"/>
          <a:stretch/>
        </p:blipFill>
        <p:spPr>
          <a:xfrm>
            <a:off x="414338" y="1071563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357313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677737" y="139858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Problema a resolver</a:t>
            </a:r>
            <a:endParaRPr sz="2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1525" y="1785943"/>
            <a:ext cx="1728100" cy="17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255200" y="2972900"/>
            <a:ext cx="51756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>
                <a:latin typeface="Calibri"/>
                <a:ea typeface="Calibri"/>
                <a:cs typeface="Calibri"/>
                <a:sym typeface="Calibri"/>
              </a:rPr>
              <a:t>INSTANTÁNEO Y RÁPIDO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06150" y="1996125"/>
            <a:ext cx="4112700" cy="21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Tener la capacidad de conectar a miles de personas de forma simultánea, por medio de un videojuego.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258175" y="3928748"/>
            <a:ext cx="52704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Ofrecer a los usuarios la posibilidad de estar constantemente jugando y/o chateando en línea.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250" y="3975125"/>
            <a:ext cx="2518529" cy="239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3553350" y="5090800"/>
            <a:ext cx="50421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latin typeface="Calibri"/>
                <a:ea typeface="Calibri"/>
                <a:cs typeface="Calibri"/>
                <a:sym typeface="Calibri"/>
              </a:rPr>
              <a:t>Mantener un flujo constante en las salas de juego así como también, permitir el almacenamiento y la administración de los chats de los jugadores.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r="2517" b="-18422"/>
          <a:stretch/>
        </p:blipFill>
        <p:spPr>
          <a:xfrm>
            <a:off x="414338" y="1071563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357313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677737" y="139858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Requerimientos funcionales</a:t>
            </a:r>
            <a:endParaRPr sz="2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8600" y="4378950"/>
            <a:ext cx="1756451" cy="175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924875" y="4358825"/>
            <a:ext cx="39948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CO" sz="2400" dirty="0">
                <a:latin typeface="Calibri"/>
                <a:ea typeface="Calibri"/>
                <a:cs typeface="Calibri"/>
                <a:sym typeface="Calibri"/>
              </a:rPr>
              <a:t>Almacenamiento de la Información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767475" y="2286025"/>
            <a:ext cx="41127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Acceso al servidor de Juego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24875" y="6031625"/>
            <a:ext cx="164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Calibri"/>
                <a:ea typeface="Calibri"/>
                <a:cs typeface="Calibri"/>
                <a:sym typeface="Calibri"/>
              </a:rPr>
              <a:t>Personal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3189175" y="6031625"/>
            <a:ext cx="190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>
                <a:latin typeface="Calibri"/>
                <a:ea typeface="Calibri"/>
                <a:cs typeface="Calibri"/>
                <a:sym typeface="Calibri"/>
              </a:rPr>
              <a:t>Compartida</a:t>
            </a: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3"/>
          <p:cNvCxnSpPr>
            <a:stCxn id="119" idx="2"/>
            <a:endCxn id="121" idx="0"/>
          </p:cNvCxnSpPr>
          <p:nvPr/>
        </p:nvCxnSpPr>
        <p:spPr>
          <a:xfrm flipH="1">
            <a:off x="1746575" y="5342825"/>
            <a:ext cx="1175700" cy="68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3"/>
          <p:cNvCxnSpPr>
            <a:stCxn id="119" idx="2"/>
            <a:endCxn id="122" idx="0"/>
          </p:cNvCxnSpPr>
          <p:nvPr/>
        </p:nvCxnSpPr>
        <p:spPr>
          <a:xfrm>
            <a:off x="2922275" y="5342825"/>
            <a:ext cx="1220700" cy="68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5" name="Google Shape;12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5022" y="2894502"/>
            <a:ext cx="1534305" cy="15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7069600" y="3061775"/>
            <a:ext cx="944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392625" y="2705738"/>
            <a:ext cx="2393906" cy="3031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"/>
              </a:rPr>
              <a:t>Control de usuarios</a:t>
            </a:r>
          </a:p>
        </p:txBody>
      </p:sp>
      <p:pic>
        <p:nvPicPr>
          <p:cNvPr id="128" name="Google Shape;128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1550" y="4428764"/>
            <a:ext cx="844125" cy="8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4722725" y="4463488"/>
            <a:ext cx="774700" cy="7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r="2517" b="-18422"/>
          <a:stretch/>
        </p:blipFill>
        <p:spPr>
          <a:xfrm>
            <a:off x="414338" y="1071563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357313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677737" y="139858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Uso </a:t>
            </a:r>
            <a:r>
              <a:rPr lang="es-CO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estructuras de datos en la solución del problema a resolver</a:t>
            </a:r>
            <a:endParaRPr sz="2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1397350" y="4644150"/>
            <a:ext cx="3079800" cy="23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latin typeface="Calibri"/>
                <a:ea typeface="Calibri"/>
                <a:cs typeface="Calibri"/>
                <a:sym typeface="Calibri"/>
              </a:rPr>
              <a:t>Double Linked-List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750" y="5155801"/>
            <a:ext cx="4859000" cy="12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3017375" y="2499275"/>
            <a:ext cx="2768100" cy="1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 err="1">
                <a:latin typeface="Calibri"/>
                <a:ea typeface="Calibri"/>
                <a:cs typeface="Calibri"/>
                <a:sym typeface="Calibri"/>
              </a:rPr>
              <a:t>Queue</a:t>
            </a:r>
            <a:r>
              <a:rPr lang="es-CO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dirty="0" err="1">
                <a:latin typeface="Calibri"/>
                <a:ea typeface="Calibri"/>
                <a:cs typeface="Calibri"/>
                <a:sym typeface="Calibri"/>
              </a:rPr>
              <a:t>Implementation</a:t>
            </a:r>
            <a:r>
              <a:rPr lang="es-CO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dirty="0" err="1"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s-CO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dirty="0" err="1">
                <a:latin typeface="Calibri"/>
                <a:ea typeface="Calibri"/>
                <a:cs typeface="Calibri"/>
                <a:sym typeface="Calibri"/>
              </a:rPr>
              <a:t>Linked</a:t>
            </a:r>
            <a:r>
              <a:rPr lang="es-CO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400" dirty="0" err="1"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500" y="2450095"/>
            <a:ext cx="1697375" cy="169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4"/>
          <p:cNvCxnSpPr/>
          <p:nvPr/>
        </p:nvCxnSpPr>
        <p:spPr>
          <a:xfrm>
            <a:off x="5539525" y="3237125"/>
            <a:ext cx="158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4"/>
          <p:cNvSpPr txBox="1"/>
          <p:nvPr/>
        </p:nvSpPr>
        <p:spPr>
          <a:xfrm>
            <a:off x="7143350" y="2784525"/>
            <a:ext cx="18213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Servidores del Juego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7025150" y="5086925"/>
            <a:ext cx="19395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Almacenamiento de los Chats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4"/>
          <p:cNvCxnSpPr/>
          <p:nvPr/>
        </p:nvCxnSpPr>
        <p:spPr>
          <a:xfrm>
            <a:off x="5401975" y="5519925"/>
            <a:ext cx="1328100" cy="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r="2517" b="-18422"/>
          <a:stretch/>
        </p:blipFill>
        <p:spPr>
          <a:xfrm>
            <a:off x="414338" y="1071563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357313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/>
        </p:nvSpPr>
        <p:spPr>
          <a:xfrm>
            <a:off x="677737" y="139858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y análisis comparativo del uso de las estructuras de datos</a:t>
            </a:r>
            <a:endParaRPr sz="2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0DE193A9-1D6E-487E-950B-B0BA063B1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435043"/>
              </p:ext>
            </p:extLst>
          </p:nvPr>
        </p:nvGraphicFramePr>
        <p:xfrm>
          <a:off x="428626" y="2465742"/>
          <a:ext cx="4078666" cy="2993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Gráfico 28">
            <a:extLst>
              <a:ext uri="{FF2B5EF4-FFF2-40B4-BE49-F238E27FC236}">
                <a16:creationId xmlns:a16="http://schemas.microsoft.com/office/drawing/2014/main" id="{6C016FFB-E464-4553-A356-1796124D9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422374"/>
              </p:ext>
            </p:extLst>
          </p:nvPr>
        </p:nvGraphicFramePr>
        <p:xfrm>
          <a:off x="4636709" y="2471056"/>
          <a:ext cx="4078666" cy="298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r="2517" b="-18422"/>
          <a:stretch/>
        </p:blipFill>
        <p:spPr>
          <a:xfrm>
            <a:off x="414338" y="1071563"/>
            <a:ext cx="830103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5" y="1357313"/>
            <a:ext cx="3048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/>
        </p:nvSpPr>
        <p:spPr>
          <a:xfrm>
            <a:off x="677737" y="1398588"/>
            <a:ext cx="8286751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y análisis comparativo del uso de las estructuras de datos</a:t>
            </a:r>
            <a:endParaRPr sz="2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224" y="51848"/>
            <a:ext cx="1907456" cy="8441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811A73B-94E2-4751-94AE-675BE868C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80765"/>
              </p:ext>
            </p:extLst>
          </p:nvPr>
        </p:nvGraphicFramePr>
        <p:xfrm>
          <a:off x="714376" y="2214563"/>
          <a:ext cx="7781304" cy="4173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144761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190</Words>
  <Application>Microsoft Office PowerPoint</Application>
  <PresentationFormat>Presentación en pantalla (4:3)</PresentationFormat>
  <Paragraphs>36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Open Sans</vt:lpstr>
      <vt:lpstr>Arial</vt:lpstr>
      <vt:lpstr>Calibri</vt:lpstr>
      <vt:lpstr>Tema de Office</vt:lpstr>
      <vt:lpstr>SlipChat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SlipChat</dc:title>
  <dc:creator>Sistema de Calidad</dc:creator>
  <cp:lastModifiedBy>Mateo Herrera Muñoz</cp:lastModifiedBy>
  <cp:revision>13</cp:revision>
  <dcterms:created xsi:type="dcterms:W3CDTF">2015-02-19T15:34:11Z</dcterms:created>
  <dcterms:modified xsi:type="dcterms:W3CDTF">2020-04-29T23:51:56Z</dcterms:modified>
</cp:coreProperties>
</file>