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9" r:id="rId5"/>
    <p:sldId id="261" r:id="rId6"/>
    <p:sldId id="262" r:id="rId7"/>
    <p:sldId id="258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4" r:id="rId16"/>
    <p:sldId id="272" r:id="rId17"/>
    <p:sldId id="282" r:id="rId18"/>
    <p:sldId id="275" r:id="rId19"/>
    <p:sldId id="280" r:id="rId20"/>
    <p:sldId id="278" r:id="rId21"/>
    <p:sldId id="279" r:id="rId22"/>
    <p:sldId id="281" r:id="rId23"/>
    <p:sldId id="276" r:id="rId24"/>
    <p:sldId id="27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554"/>
    <a:srgbClr val="758AA7"/>
    <a:srgbClr val="0F1217"/>
    <a:srgbClr val="4E6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DF55D-EBB1-F74D-9443-2B687F74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883D6B-B893-B9A0-512B-FAB1F59E8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C9352-9F8C-9447-395D-14999F4D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3F35F-0853-2D50-7AE3-82BA3B5C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3425F-439E-8BF9-C53D-14577648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5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AA8C8-3A32-CAA2-B177-8D5D7016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832C9E-A4D1-4F9E-1C91-F81379E38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2A1EA-479E-5899-D162-0D8592AD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31F17-8FB0-AA60-85E3-6CD7DCEF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0A40C-96F1-3EDC-205A-5C52E880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7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98A0E-6178-15B5-0C19-95B205414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400C0F-68D2-69AE-54F4-179B2461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AE5C9-ACBF-EFF6-60C0-2FD1D73A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EF721-5A44-AE74-E613-03D2E85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6E8AE-C203-17A6-46BC-A729419E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39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D42C3-1AB0-3399-D1A2-07243F3F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65379-F33E-5EA5-AB58-8261627AC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A5C24-57FF-835B-8547-D5C778CF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985E6-0F79-0658-9100-3B1BE9A9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F1BDB-3BEF-1572-C005-AF5ED242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8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5546A-C187-687B-B9B4-903FC106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BAC7C9-0319-0605-E939-20E331504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CAF8-C0B4-A50B-C10E-E8D7531B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3E03D-F578-BD71-1EC7-A2FAD918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4869D-B661-8213-C80C-EAE8D469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6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22179-8B7C-A143-F336-50BE7CE6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0FA56-DF67-6768-BD32-A8A7E1110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F1783-D36F-716A-BDA8-116CFFBA0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82963B-94E5-1543-6646-0C284F9F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E2986-96E5-3842-DDC1-2DE5AB86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67D4D-3F25-8314-D3CE-4CEBA15F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2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17CDF-4D93-DA50-8CE8-1605D51A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94855-D2EB-C612-0434-0FBEC2F90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27BF6B-FB09-3308-BFB9-7881897BC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028E32-B3FC-A346-598C-49976385D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401F5F-706E-9A9F-09C1-80AF92F33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0A9EE8-16AA-07DE-A2C0-0115BA51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32AD7A-49DD-AE67-1F48-062C3B09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587DBC-743F-9112-2C09-C601628F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37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4EB6F-E4C8-E377-68C1-22292BF0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71501D-35D8-7320-DD4C-16AEE2E3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A057D-3B45-5665-F169-5A14C5CB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944F59-95AA-CD22-A3C9-8A247FFD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7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B12C75-F087-E1C1-26C2-2C4C97B1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625143-3869-8EBC-75C5-95A7E976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3E119-5138-0F14-F88B-129CF919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7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E0D7E-6635-4C1E-89C0-090E903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B631B-A4CA-69E7-BB40-E3F952E88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B146DA-90E0-8FD5-6FD7-25D94FEDB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8159D-9972-8621-DDFF-DB713ECC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ECC97-9C7C-FCA9-756D-BA56EC8B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E6726-E9A6-6EB9-DB80-547C10A8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0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1AD07-AA33-4872-52FC-FFAF4B73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2FC1EF-397A-4A17-36D4-1D2CD36EA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E1ABDF-6714-0873-767E-1727B5E53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CED4F4-5E4D-00B1-FC64-7F3343B4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3A8A8-4A69-DFD4-72F1-13CA76E7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2ADB8-6B9F-3052-0018-65D86029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5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F1217"/>
            </a:gs>
            <a:gs pos="24000">
              <a:srgbClr val="0F1217"/>
            </a:gs>
            <a:gs pos="65000">
              <a:srgbClr val="3A4554"/>
            </a:gs>
            <a:gs pos="100000">
              <a:srgbClr val="758AA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2C6EA8-03D8-65B4-7339-EAB78258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7E9209-56A4-E60F-DE02-2D92BABD8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E114F-9185-4144-836D-C879777BF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1F6F7-1B18-48E6-999C-5DBF81674FAB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B9512-75EE-68B2-A5F8-355EF4A9F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BFC71-F1DC-7929-C649-8CC21BB5D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AD2D9-FD00-878B-CDA8-A7E195CFD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>
                    <a:lumMod val="95000"/>
                  </a:schemeClr>
                </a:solidFill>
              </a:rPr>
              <a:t>개별연구</a:t>
            </a:r>
            <a:br>
              <a:rPr lang="en-US" altLang="ko-KR" sz="5400" b="1" dirty="0">
                <a:solidFill>
                  <a:schemeClr val="bg1">
                    <a:lumMod val="95000"/>
                  </a:schemeClr>
                </a:solidFill>
              </a:rPr>
            </a:br>
            <a:endParaRPr lang="ko-KR" altLang="en-US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B5F458-3F86-BDF1-14FA-944E83D6C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</a:rPr>
              <a:t>CS Privacy Enhancing Technology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</a:rPr>
              <a:t>응용 사례 연구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  <a:p>
            <a:endParaRPr lang="en-US" altLang="ko-KR" sz="28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동국대학교 컴퓨터공학전공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문정훈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8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E905A82C-7630-6965-6E04-EA74209D5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796911"/>
              </p:ext>
            </p:extLst>
          </p:nvPr>
        </p:nvGraphicFramePr>
        <p:xfrm>
          <a:off x="3121952" y="1825256"/>
          <a:ext cx="5760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224707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97424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108246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904141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18785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874414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065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94544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23492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2F5C9634-A240-7157-F319-84BF73632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78766"/>
              </p:ext>
            </p:extLst>
          </p:nvPr>
        </p:nvGraphicFramePr>
        <p:xfrm>
          <a:off x="2478906" y="2772226"/>
          <a:ext cx="2880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224707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97424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108246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9041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23492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3B6CB3B4-9B96-4323-1A49-B5E089DE8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06470"/>
              </p:ext>
            </p:extLst>
          </p:nvPr>
        </p:nvGraphicFramePr>
        <p:xfrm>
          <a:off x="6783857" y="2772226"/>
          <a:ext cx="2880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224707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97424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108246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9041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23492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EBE7B32B-63BF-35F3-6CCF-71EDFD13C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218271"/>
              </p:ext>
            </p:extLst>
          </p:nvPr>
        </p:nvGraphicFramePr>
        <p:xfrm>
          <a:off x="2203466" y="3719196"/>
          <a:ext cx="1440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224707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9742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23492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3E55E410-F7B7-3CF6-51D6-BC22FFFAA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73852"/>
              </p:ext>
            </p:extLst>
          </p:nvPr>
        </p:nvGraphicFramePr>
        <p:xfrm>
          <a:off x="4172083" y="3724440"/>
          <a:ext cx="1440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224707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9742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23492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DE844F2B-B2CA-026B-6496-8D868AACD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86145"/>
              </p:ext>
            </p:extLst>
          </p:nvPr>
        </p:nvGraphicFramePr>
        <p:xfrm>
          <a:off x="6583919" y="3696926"/>
          <a:ext cx="1440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224707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9742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23492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2F87BB05-D22F-186F-BA40-401EE3571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90247"/>
              </p:ext>
            </p:extLst>
          </p:nvPr>
        </p:nvGraphicFramePr>
        <p:xfrm>
          <a:off x="8535758" y="3702170"/>
          <a:ext cx="1440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224707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9742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23492"/>
                  </a:ext>
                </a:extLst>
              </a:tr>
            </a:tbl>
          </a:graphicData>
        </a:graphic>
      </p:graphicFrame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4642CCCC-7654-1E04-BFC4-3CD82AF15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572511"/>
              </p:ext>
            </p:extLst>
          </p:nvPr>
        </p:nvGraphicFramePr>
        <p:xfrm>
          <a:off x="2087418" y="4666166"/>
          <a:ext cx="720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2247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23492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A25FA9B6-CEB1-D164-E678-E85956D1D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24477"/>
              </p:ext>
            </p:extLst>
          </p:nvPr>
        </p:nvGraphicFramePr>
        <p:xfrm>
          <a:off x="3036772" y="4670672"/>
          <a:ext cx="720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2247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23492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B22F007F-BAA3-076B-9AEB-6496EEF36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528935"/>
              </p:ext>
            </p:extLst>
          </p:nvPr>
        </p:nvGraphicFramePr>
        <p:xfrm>
          <a:off x="4074719" y="4661660"/>
          <a:ext cx="720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2247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23492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A8E2771C-5CD0-7038-6A33-5EDAFC2B5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2470"/>
              </p:ext>
            </p:extLst>
          </p:nvPr>
        </p:nvGraphicFramePr>
        <p:xfrm>
          <a:off x="4998906" y="4666166"/>
          <a:ext cx="720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2247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23492"/>
                  </a:ext>
                </a:extLst>
              </a:tr>
            </a:tbl>
          </a:graphicData>
        </a:graphic>
      </p:graphicFrame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4BA2705B-73A5-436A-FA77-D0CABF9EB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8481"/>
              </p:ext>
            </p:extLst>
          </p:nvPr>
        </p:nvGraphicFramePr>
        <p:xfrm>
          <a:off x="6484317" y="4675178"/>
          <a:ext cx="720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2247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23492"/>
                  </a:ext>
                </a:extLst>
              </a:tr>
            </a:tbl>
          </a:graphicData>
        </a:graphic>
      </p:graphicFrame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960FE76E-FD90-7175-6EB3-F06B66A6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55422"/>
              </p:ext>
            </p:extLst>
          </p:nvPr>
        </p:nvGraphicFramePr>
        <p:xfrm>
          <a:off x="7425282" y="4679684"/>
          <a:ext cx="720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2247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23492"/>
                  </a:ext>
                </a:extLst>
              </a:tr>
            </a:tbl>
          </a:graphicData>
        </a:graphic>
      </p:graphicFrame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A33E05E3-E737-44F1-3F7F-D12B2E1C1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780586"/>
              </p:ext>
            </p:extLst>
          </p:nvPr>
        </p:nvGraphicFramePr>
        <p:xfrm>
          <a:off x="8480007" y="4670672"/>
          <a:ext cx="720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2247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23492"/>
                  </a:ext>
                </a:extLst>
              </a:tr>
            </a:tbl>
          </a:graphicData>
        </a:graphic>
      </p:graphicFrame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718CBD4C-92C8-FAEA-0F30-37445534A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800169"/>
              </p:ext>
            </p:extLst>
          </p:nvPr>
        </p:nvGraphicFramePr>
        <p:xfrm>
          <a:off x="9395805" y="4675178"/>
          <a:ext cx="720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2247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23492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34B1ED-BD40-5245-18AB-6DDE74A46257}"/>
              </a:ext>
            </a:extLst>
          </p:cNvPr>
          <p:cNvCxnSpPr>
            <a:endCxn id="9" idx="0"/>
          </p:cNvCxnSpPr>
          <p:nvPr/>
        </p:nvCxnSpPr>
        <p:spPr>
          <a:xfrm flipH="1">
            <a:off x="3918906" y="2196096"/>
            <a:ext cx="2083046" cy="5761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EDEAD8-DE2F-2012-4D8E-B26B0C8F834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001952" y="2196096"/>
            <a:ext cx="2221905" cy="5761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6FEC33C-E596-A488-0328-94F0BD5FFDC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2923466" y="3143066"/>
            <a:ext cx="995440" cy="5761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F5A04AC-ACA7-744A-A42F-CB5CEAC48A7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918906" y="3143066"/>
            <a:ext cx="973177" cy="5813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F9FE6A0-D930-3313-E3A8-13A58CDB9FFE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7303919" y="3143066"/>
            <a:ext cx="919938" cy="5538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011560E-16CA-1E24-7ACD-F3B81DC5BAA3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8223857" y="3143066"/>
            <a:ext cx="1031901" cy="5591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10F4E5D-7870-24DF-6D27-3986A4FAF840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2447418" y="4090036"/>
            <a:ext cx="476048" cy="5761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1357B60-BCE9-54FF-380B-10B1DF5EB39E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2923466" y="4090036"/>
            <a:ext cx="473306" cy="5806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1FB2479-02CB-C6E3-C185-546395075D56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4434719" y="4095280"/>
            <a:ext cx="457364" cy="5663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7E6219-97B5-7F5E-89EA-A4088CF28C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4892083" y="4095280"/>
            <a:ext cx="466823" cy="5708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F9308E-2952-88DC-0613-0AF29960E63C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6844317" y="4067766"/>
            <a:ext cx="459602" cy="6074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D9FEC65-B175-F920-69F8-B562D247127D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7303919" y="4067766"/>
            <a:ext cx="481363" cy="6119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71ED55-708F-D302-0967-F3789B202C66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8840007" y="4073010"/>
            <a:ext cx="415751" cy="5976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92D077B-07D7-8747-F164-19C56D4F40A4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9255758" y="4073010"/>
            <a:ext cx="500047" cy="6021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46295D1-9413-7634-11A6-7EA4D3494AB8}"/>
              </a:ext>
            </a:extLst>
          </p:cNvPr>
          <p:cNvSpPr/>
          <p:nvPr/>
        </p:nvSpPr>
        <p:spPr>
          <a:xfrm>
            <a:off x="1932379" y="4540883"/>
            <a:ext cx="8360296" cy="64361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0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DCDF24-F2FE-4814-CDB3-D73EDB213834}"/>
              </a:ext>
            </a:extLst>
          </p:cNvPr>
          <p:cNvSpPr/>
          <p:nvPr/>
        </p:nvSpPr>
        <p:spPr>
          <a:xfrm>
            <a:off x="3024169" y="1706632"/>
            <a:ext cx="5934656" cy="59247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BE2FD7FC-A856-CA07-1D8C-DB7572F07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449452"/>
              </p:ext>
            </p:extLst>
          </p:nvPr>
        </p:nvGraphicFramePr>
        <p:xfrm>
          <a:off x="275040" y="2009503"/>
          <a:ext cx="11520000" cy="741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80000">
                  <a:extLst>
                    <a:ext uri="{9D8B030D-6E8A-4147-A177-3AD203B41FA5}">
                      <a16:colId xmlns:a16="http://schemas.microsoft.com/office/drawing/2014/main" val="3499009112"/>
                    </a:ext>
                  </a:extLst>
                </a:gridCol>
                <a:gridCol w="1280000">
                  <a:extLst>
                    <a:ext uri="{9D8B030D-6E8A-4147-A177-3AD203B41FA5}">
                      <a16:colId xmlns:a16="http://schemas.microsoft.com/office/drawing/2014/main" val="2752247071"/>
                    </a:ext>
                  </a:extLst>
                </a:gridCol>
                <a:gridCol w="1280000">
                  <a:extLst>
                    <a:ext uri="{9D8B030D-6E8A-4147-A177-3AD203B41FA5}">
                      <a16:colId xmlns:a16="http://schemas.microsoft.com/office/drawing/2014/main" val="1109742494"/>
                    </a:ext>
                  </a:extLst>
                </a:gridCol>
                <a:gridCol w="1280000">
                  <a:extLst>
                    <a:ext uri="{9D8B030D-6E8A-4147-A177-3AD203B41FA5}">
                      <a16:colId xmlns:a16="http://schemas.microsoft.com/office/drawing/2014/main" val="2510824659"/>
                    </a:ext>
                  </a:extLst>
                </a:gridCol>
                <a:gridCol w="1280000">
                  <a:extLst>
                    <a:ext uri="{9D8B030D-6E8A-4147-A177-3AD203B41FA5}">
                      <a16:colId xmlns:a16="http://schemas.microsoft.com/office/drawing/2014/main" val="4290414156"/>
                    </a:ext>
                  </a:extLst>
                </a:gridCol>
                <a:gridCol w="1280000">
                  <a:extLst>
                    <a:ext uri="{9D8B030D-6E8A-4147-A177-3AD203B41FA5}">
                      <a16:colId xmlns:a16="http://schemas.microsoft.com/office/drawing/2014/main" val="1718785059"/>
                    </a:ext>
                  </a:extLst>
                </a:gridCol>
                <a:gridCol w="1280000">
                  <a:extLst>
                    <a:ext uri="{9D8B030D-6E8A-4147-A177-3AD203B41FA5}">
                      <a16:colId xmlns:a16="http://schemas.microsoft.com/office/drawing/2014/main" val="687441413"/>
                    </a:ext>
                  </a:extLst>
                </a:gridCol>
                <a:gridCol w="1280000">
                  <a:extLst>
                    <a:ext uri="{9D8B030D-6E8A-4147-A177-3AD203B41FA5}">
                      <a16:colId xmlns:a16="http://schemas.microsoft.com/office/drawing/2014/main" val="402306517"/>
                    </a:ext>
                  </a:extLst>
                </a:gridCol>
                <a:gridCol w="1280000">
                  <a:extLst>
                    <a:ext uri="{9D8B030D-6E8A-4147-A177-3AD203B41FA5}">
                      <a16:colId xmlns:a16="http://schemas.microsoft.com/office/drawing/2014/main" val="2694544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0(000)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1(001)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2(010)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3(011)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5(101)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6(110)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7(111)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2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19513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F25F1E2-98E9-8D74-0521-F560A7CE7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83610"/>
              </p:ext>
            </p:extLst>
          </p:nvPr>
        </p:nvGraphicFramePr>
        <p:xfrm>
          <a:off x="275040" y="3797936"/>
          <a:ext cx="11520000" cy="7416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80000">
                  <a:extLst>
                    <a:ext uri="{9D8B030D-6E8A-4147-A177-3AD203B41FA5}">
                      <a16:colId xmlns:a16="http://schemas.microsoft.com/office/drawing/2014/main" val="3253823540"/>
                    </a:ext>
                  </a:extLst>
                </a:gridCol>
                <a:gridCol w="1280000">
                  <a:extLst>
                    <a:ext uri="{9D8B030D-6E8A-4147-A177-3AD203B41FA5}">
                      <a16:colId xmlns:a16="http://schemas.microsoft.com/office/drawing/2014/main" val="2752247071"/>
                    </a:ext>
                  </a:extLst>
                </a:gridCol>
                <a:gridCol w="1280000">
                  <a:extLst>
                    <a:ext uri="{9D8B030D-6E8A-4147-A177-3AD203B41FA5}">
                      <a16:colId xmlns:a16="http://schemas.microsoft.com/office/drawing/2014/main" val="1109742494"/>
                    </a:ext>
                  </a:extLst>
                </a:gridCol>
                <a:gridCol w="1280000">
                  <a:extLst>
                    <a:ext uri="{9D8B030D-6E8A-4147-A177-3AD203B41FA5}">
                      <a16:colId xmlns:a16="http://schemas.microsoft.com/office/drawing/2014/main" val="2510824659"/>
                    </a:ext>
                  </a:extLst>
                </a:gridCol>
                <a:gridCol w="1280000">
                  <a:extLst>
                    <a:ext uri="{9D8B030D-6E8A-4147-A177-3AD203B41FA5}">
                      <a16:colId xmlns:a16="http://schemas.microsoft.com/office/drawing/2014/main" val="4290414156"/>
                    </a:ext>
                  </a:extLst>
                </a:gridCol>
                <a:gridCol w="1280000">
                  <a:extLst>
                    <a:ext uri="{9D8B030D-6E8A-4147-A177-3AD203B41FA5}">
                      <a16:colId xmlns:a16="http://schemas.microsoft.com/office/drawing/2014/main" val="1718785059"/>
                    </a:ext>
                  </a:extLst>
                </a:gridCol>
                <a:gridCol w="1280000">
                  <a:extLst>
                    <a:ext uri="{9D8B030D-6E8A-4147-A177-3AD203B41FA5}">
                      <a16:colId xmlns:a16="http://schemas.microsoft.com/office/drawing/2014/main" val="687441413"/>
                    </a:ext>
                  </a:extLst>
                </a:gridCol>
                <a:gridCol w="1280000">
                  <a:extLst>
                    <a:ext uri="{9D8B030D-6E8A-4147-A177-3AD203B41FA5}">
                      <a16:colId xmlns:a16="http://schemas.microsoft.com/office/drawing/2014/main" val="402306517"/>
                    </a:ext>
                  </a:extLst>
                </a:gridCol>
                <a:gridCol w="1280000">
                  <a:extLst>
                    <a:ext uri="{9D8B030D-6E8A-4147-A177-3AD203B41FA5}">
                      <a16:colId xmlns:a16="http://schemas.microsoft.com/office/drawing/2014/main" val="2694544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0(000)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1(001)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2(010)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3(011)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5(101)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6(110)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7(111)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2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039238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D25CDB0-6D26-31D9-A031-744AC49CE0BF}"/>
              </a:ext>
            </a:extLst>
          </p:cNvPr>
          <p:cNvCxnSpPr>
            <a:cxnSpLocks/>
          </p:cNvCxnSpPr>
          <p:nvPr/>
        </p:nvCxnSpPr>
        <p:spPr>
          <a:xfrm>
            <a:off x="3479195" y="2751183"/>
            <a:ext cx="3867325" cy="104675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4AFFB75-1A2B-2264-0BD4-0AB35592836B}"/>
              </a:ext>
            </a:extLst>
          </p:cNvPr>
          <p:cNvCxnSpPr>
            <a:cxnSpLocks/>
          </p:cNvCxnSpPr>
          <p:nvPr/>
        </p:nvCxnSpPr>
        <p:spPr>
          <a:xfrm>
            <a:off x="2178902" y="2751183"/>
            <a:ext cx="0" cy="104675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CE09889-78B5-5734-EA31-D33CA1EFCE93}"/>
              </a:ext>
            </a:extLst>
          </p:cNvPr>
          <p:cNvCxnSpPr>
            <a:cxnSpLocks/>
          </p:cNvCxnSpPr>
          <p:nvPr/>
        </p:nvCxnSpPr>
        <p:spPr>
          <a:xfrm flipH="1">
            <a:off x="4779489" y="2751183"/>
            <a:ext cx="1" cy="104675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D8B226-A0AC-D343-7C14-89B0B7E5F2F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35040" y="2751183"/>
            <a:ext cx="3856140" cy="104675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AC48446-6E47-55B9-FE2F-552E2111BDA8}"/>
              </a:ext>
            </a:extLst>
          </p:cNvPr>
          <p:cNvCxnSpPr>
            <a:cxnSpLocks/>
          </p:cNvCxnSpPr>
          <p:nvPr/>
        </p:nvCxnSpPr>
        <p:spPr>
          <a:xfrm flipH="1">
            <a:off x="3479195" y="2751183"/>
            <a:ext cx="3867325" cy="104675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E6A9C1-243B-DDF0-9DBC-28CF4B152A97}"/>
              </a:ext>
            </a:extLst>
          </p:cNvPr>
          <p:cNvCxnSpPr>
            <a:cxnSpLocks/>
          </p:cNvCxnSpPr>
          <p:nvPr/>
        </p:nvCxnSpPr>
        <p:spPr>
          <a:xfrm>
            <a:off x="8613258" y="2751183"/>
            <a:ext cx="0" cy="104675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7705C1C-9F2F-013A-D03B-015A74540C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6035040" y="2751183"/>
            <a:ext cx="3856140" cy="104675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E9DA2F-65BB-9CCB-8D70-4DF60ECAAA81}"/>
              </a:ext>
            </a:extLst>
          </p:cNvPr>
          <p:cNvCxnSpPr>
            <a:cxnSpLocks/>
          </p:cNvCxnSpPr>
          <p:nvPr/>
        </p:nvCxnSpPr>
        <p:spPr>
          <a:xfrm>
            <a:off x="11155122" y="2751183"/>
            <a:ext cx="0" cy="104675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48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8D2D5-85FF-7607-D96B-02FE84C1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1172"/>
            <a:ext cx="10515600" cy="795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chemeClr val="bg1"/>
                </a:solidFill>
              </a:rPr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1097445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도표, 라인, 평행이(가) 표시된 사진&#10;&#10;자동 생성된 설명">
            <a:extLst>
              <a:ext uri="{FF2B5EF4-FFF2-40B4-BE49-F238E27FC236}">
                <a16:creationId xmlns:a16="http://schemas.microsoft.com/office/drawing/2014/main" id="{5216235D-C91C-298D-D630-D9EAF6278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61" y="0"/>
            <a:ext cx="10278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4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9AD9A9-0DA5-ADC6-3A5E-15A5C24C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69" y="0"/>
            <a:ext cx="8064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18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8D2D5-85FF-7607-D96B-02FE84C1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1172"/>
            <a:ext cx="10515600" cy="795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chemeClr val="bg1"/>
                </a:solidFill>
              </a:rPr>
              <a:t>Code File</a:t>
            </a:r>
          </a:p>
        </p:txBody>
      </p:sp>
    </p:spTree>
    <p:extLst>
      <p:ext uri="{BB962C8B-B14F-4D97-AF65-F5344CB8AC3E}">
        <p14:creationId xmlns:p14="http://schemas.microsoft.com/office/powerpoint/2010/main" val="401726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51724DF7-6FB6-E5F0-0FC5-FF28BE034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62" y="653907"/>
            <a:ext cx="9698276" cy="55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6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45C81-9D6F-EFF2-A88C-B5F4A205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https://github.com/Dice15/PET-Applications-Research/blob/main/FHE/src/modules/fouriertransform/EncryptFastFourierTransform.cs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8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8D2D5-85FF-7607-D96B-02FE84C1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3815"/>
            <a:ext cx="10515600" cy="795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A852A32-2978-683E-6034-7459983EA482}"/>
              </a:ext>
            </a:extLst>
          </p:cNvPr>
          <p:cNvSpPr txBox="1">
            <a:spLocks/>
          </p:cNvSpPr>
          <p:nvPr/>
        </p:nvSpPr>
        <p:spPr>
          <a:xfrm>
            <a:off x="838200" y="3946357"/>
            <a:ext cx="10515600" cy="2230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큰 수의 곱셈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8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8D2D5-85FF-7607-D96B-02FE84C1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480"/>
            <a:ext cx="10515600" cy="3218046"/>
          </a:xfrm>
        </p:spPr>
        <p:txBody>
          <a:bodyPr/>
          <a:lstStyle/>
          <a:p>
            <a:pPr marL="0" indent="0" algn="ctr" fontAlgn="base">
              <a:buNone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se-nanumgothic"/>
              </a:rPr>
              <a:t>두 수를 시퀀스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(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e-nanumgothic"/>
              </a:rPr>
              <a:t>다항식의 항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)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e-nanumgothic"/>
              </a:rPr>
              <a:t>로 변환 후</a:t>
            </a:r>
            <a:r>
              <a:rPr lang="en-US" altLang="ko-KR" dirty="0">
                <a:solidFill>
                  <a:schemeClr val="bg1"/>
                </a:solidFill>
                <a:latin typeface="se-nanumgothic"/>
              </a:rPr>
              <a:t>  </a:t>
            </a:r>
          </a:p>
          <a:p>
            <a:pPr marL="0" indent="0" algn="ctr" fontAlgn="base">
              <a:buNone/>
            </a:pPr>
            <a:endParaRPr lang="en-US" altLang="ko-KR" b="0" i="0" dirty="0">
              <a:solidFill>
                <a:schemeClr val="bg1"/>
              </a:solidFill>
              <a:effectLst/>
              <a:latin typeface="se-nanumgothic"/>
            </a:endParaRPr>
          </a:p>
          <a:p>
            <a:pPr marL="0" indent="0" algn="ctr" fontAlgn="base">
              <a:buNone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se-nanumgothic"/>
              </a:rPr>
              <a:t>두 시퀀스의 </a:t>
            </a:r>
            <a:r>
              <a:rPr lang="ko-KR" altLang="en-US" b="0" i="0" dirty="0" err="1">
                <a:solidFill>
                  <a:schemeClr val="bg1"/>
                </a:solidFill>
                <a:effectLst/>
                <a:latin typeface="se-nanumgothic"/>
              </a:rPr>
              <a:t>합성곱을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e-nanumgothic"/>
              </a:rPr>
              <a:t> 계산</a:t>
            </a:r>
            <a:endParaRPr lang="en-US" altLang="ko-KR" b="0" i="0" dirty="0">
              <a:solidFill>
                <a:schemeClr val="bg1"/>
              </a:solidFill>
              <a:effectLst/>
              <a:latin typeface="se-nanumgothic"/>
            </a:endParaRPr>
          </a:p>
          <a:p>
            <a:pPr marL="0" indent="0" algn="ctr" fontAlgn="base">
              <a:buNone/>
            </a:pPr>
            <a:endParaRPr lang="en-US" altLang="ko-KR" dirty="0">
              <a:solidFill>
                <a:schemeClr val="bg1"/>
              </a:solidFill>
              <a:latin typeface="se-nanumgothic"/>
            </a:endParaRPr>
          </a:p>
          <a:p>
            <a:pPr marL="0" indent="0" algn="ctr" fontAlgn="base">
              <a:buNone/>
            </a:pPr>
            <a:endParaRPr lang="en-US" altLang="ko-KR" dirty="0">
              <a:solidFill>
                <a:schemeClr val="bg1"/>
              </a:solidFill>
              <a:latin typeface="se-nanumgothic"/>
            </a:endParaRPr>
          </a:p>
          <a:p>
            <a:pPr marL="0" indent="0" algn="ctr" fontAlgn="base">
              <a:buNone/>
            </a:pPr>
            <a:endParaRPr lang="ko-KR" altLang="en-US" b="0" i="0" dirty="0">
              <a:solidFill>
                <a:schemeClr val="bg1"/>
              </a:solidFill>
              <a:effectLst/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674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8D2D5-85FF-7607-D96B-02FE84C1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1172"/>
            <a:ext cx="10515600" cy="795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000" dirty="0">
                <a:solidFill>
                  <a:schemeClr val="bg1"/>
                </a:solidFill>
              </a:rPr>
              <a:t>푸리에 변환 암호화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4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8D2D5-85FF-7607-D96B-02FE84C1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473"/>
            <a:ext cx="10515600" cy="4211053"/>
          </a:xfrm>
        </p:spPr>
        <p:txBody>
          <a:bodyPr/>
          <a:lstStyle/>
          <a:p>
            <a:pPr marL="0" indent="0" algn="ctr" fontAlgn="base">
              <a:buNone/>
            </a:pPr>
            <a:r>
              <a:rPr lang="ko-KR" altLang="en-US" sz="2400" b="0" i="0" dirty="0">
                <a:solidFill>
                  <a:schemeClr val="bg1"/>
                </a:solidFill>
                <a:effectLst/>
                <a:latin typeface="se-nanumgothic"/>
              </a:rPr>
              <a:t>두 벡터 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se-nanumgothic"/>
              </a:rPr>
              <a:t>A, B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se-nanumgothic"/>
              </a:rPr>
              <a:t>가 있을 때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se-nanumgothic"/>
              </a:rPr>
              <a:t>, A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se-nanumgothic"/>
              </a:rPr>
              <a:t>와 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se-nanumgothic"/>
              </a:rPr>
              <a:t>B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se-nanumgothic"/>
              </a:rPr>
              <a:t>의 </a:t>
            </a:r>
            <a:r>
              <a:rPr lang="ko-KR" altLang="en-US" sz="2400" b="0" i="0" dirty="0" err="1">
                <a:solidFill>
                  <a:schemeClr val="bg1"/>
                </a:solidFill>
                <a:effectLst/>
                <a:latin typeface="se-nanumgothic"/>
              </a:rPr>
              <a:t>합성곱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se-nanumgothic"/>
              </a:rPr>
              <a:t> 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se-nanumgothic"/>
              </a:rPr>
              <a:t>C</a:t>
            </a:r>
            <a:endParaRPr lang="en-US" altLang="ko-KR" sz="2400" dirty="0">
              <a:solidFill>
                <a:schemeClr val="bg1"/>
              </a:solidFill>
              <a:latin typeface="se-nanumgothic"/>
            </a:endParaRPr>
          </a:p>
          <a:p>
            <a:pPr marL="0" indent="0" algn="ctr" fontAlgn="base">
              <a:buNone/>
            </a:pPr>
            <a:endParaRPr lang="ko-KR" altLang="en-US" b="0" i="0" dirty="0">
              <a:solidFill>
                <a:schemeClr val="bg1"/>
              </a:solidFill>
              <a:effectLst/>
              <a:latin typeface="se-nanumgothic"/>
            </a:endParaRPr>
          </a:p>
          <a:p>
            <a:pPr marL="0" indent="0" algn="ctr" fontAlgn="base">
              <a:buNone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C</a:t>
            </a:r>
            <a:r>
              <a:rPr lang="en-US" altLang="ko-KR" b="0" i="0" baseline="-25000" dirty="0">
                <a:solidFill>
                  <a:schemeClr val="bg1"/>
                </a:solidFill>
                <a:effectLst/>
                <a:latin typeface="se-nanumgothic"/>
              </a:rPr>
              <a:t>0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= A</a:t>
            </a:r>
            <a:r>
              <a:rPr lang="en-US" altLang="ko-KR" b="0" i="0" baseline="-25000" dirty="0">
                <a:solidFill>
                  <a:schemeClr val="bg1"/>
                </a:solidFill>
                <a:effectLst/>
                <a:latin typeface="se-nanumgothic"/>
              </a:rPr>
              <a:t>0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B</a:t>
            </a:r>
            <a:r>
              <a:rPr lang="en-US" altLang="ko-KR" b="0" i="0" baseline="-25000" dirty="0">
                <a:solidFill>
                  <a:schemeClr val="bg1"/>
                </a:solidFill>
                <a:effectLst/>
                <a:latin typeface="se-nanumgothic"/>
              </a:rPr>
              <a:t>0</a:t>
            </a:r>
            <a:endParaRPr lang="ko-KR" altLang="en-US" b="0" i="0" dirty="0">
              <a:solidFill>
                <a:schemeClr val="bg1"/>
              </a:solidFill>
              <a:effectLst/>
              <a:latin typeface="se-nanumgothic"/>
            </a:endParaRPr>
          </a:p>
          <a:p>
            <a:pPr marL="0" indent="0" algn="ctr" fontAlgn="base">
              <a:buNone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C</a:t>
            </a:r>
            <a:r>
              <a:rPr lang="en-US" altLang="ko-KR" b="0" i="0" baseline="-25000" dirty="0">
                <a:solidFill>
                  <a:schemeClr val="bg1"/>
                </a:solidFill>
                <a:effectLst/>
                <a:latin typeface="se-nanumgothic"/>
              </a:rPr>
              <a:t>1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= A</a:t>
            </a:r>
            <a:r>
              <a:rPr lang="en-US" altLang="ko-KR" b="0" i="0" baseline="-25000" dirty="0">
                <a:solidFill>
                  <a:schemeClr val="bg1"/>
                </a:solidFill>
                <a:effectLst/>
                <a:latin typeface="se-nanumgothic"/>
              </a:rPr>
              <a:t>0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B</a:t>
            </a:r>
            <a:r>
              <a:rPr lang="en-US" altLang="ko-KR" b="0" i="0" baseline="-25000" dirty="0">
                <a:solidFill>
                  <a:schemeClr val="bg1"/>
                </a:solidFill>
                <a:effectLst/>
                <a:latin typeface="se-nanumgothic"/>
              </a:rPr>
              <a:t>1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+ A</a:t>
            </a:r>
            <a:r>
              <a:rPr lang="en-US" altLang="ko-KR" b="0" i="0" baseline="-25000" dirty="0">
                <a:solidFill>
                  <a:schemeClr val="bg1"/>
                </a:solidFill>
                <a:effectLst/>
                <a:latin typeface="se-nanumgothic"/>
              </a:rPr>
              <a:t>1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B</a:t>
            </a:r>
            <a:r>
              <a:rPr lang="en-US" altLang="ko-KR" b="0" i="0" baseline="-25000" dirty="0">
                <a:solidFill>
                  <a:schemeClr val="bg1"/>
                </a:solidFill>
                <a:effectLst/>
                <a:latin typeface="se-nanumgothic"/>
              </a:rPr>
              <a:t>0</a:t>
            </a:r>
            <a:endParaRPr lang="ko-KR" altLang="en-US" b="0" i="0" dirty="0">
              <a:solidFill>
                <a:schemeClr val="bg1"/>
              </a:solidFill>
              <a:effectLst/>
              <a:latin typeface="se-nanumgothic"/>
            </a:endParaRPr>
          </a:p>
          <a:p>
            <a:pPr marL="0" indent="0" algn="ctr" fontAlgn="base">
              <a:buNone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C</a:t>
            </a:r>
            <a:r>
              <a:rPr lang="en-US" altLang="ko-KR" b="0" i="0" baseline="-25000" dirty="0">
                <a:solidFill>
                  <a:schemeClr val="bg1"/>
                </a:solidFill>
                <a:effectLst/>
                <a:latin typeface="se-nanumgothic"/>
              </a:rPr>
              <a:t>2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= A</a:t>
            </a:r>
            <a:r>
              <a:rPr lang="en-US" altLang="ko-KR" b="0" i="0" baseline="-25000" dirty="0">
                <a:solidFill>
                  <a:schemeClr val="bg1"/>
                </a:solidFill>
                <a:effectLst/>
                <a:latin typeface="se-nanumgothic"/>
              </a:rPr>
              <a:t>0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B</a:t>
            </a:r>
            <a:r>
              <a:rPr lang="en-US" altLang="ko-KR" b="0" i="0" baseline="-25000" dirty="0">
                <a:solidFill>
                  <a:schemeClr val="bg1"/>
                </a:solidFill>
                <a:effectLst/>
                <a:latin typeface="se-nanumgothic"/>
              </a:rPr>
              <a:t>2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+ A</a:t>
            </a:r>
            <a:r>
              <a:rPr lang="en-US" altLang="ko-KR" b="0" i="0" baseline="-25000" dirty="0">
                <a:solidFill>
                  <a:schemeClr val="bg1"/>
                </a:solidFill>
                <a:effectLst/>
                <a:latin typeface="se-nanumgothic"/>
              </a:rPr>
              <a:t>1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B</a:t>
            </a:r>
            <a:r>
              <a:rPr lang="en-US" altLang="ko-KR" b="0" i="0" baseline="-25000" dirty="0">
                <a:solidFill>
                  <a:schemeClr val="bg1"/>
                </a:solidFill>
                <a:effectLst/>
                <a:latin typeface="se-nanumgothic"/>
              </a:rPr>
              <a:t>1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+ A</a:t>
            </a:r>
            <a:r>
              <a:rPr lang="en-US" altLang="ko-KR" b="0" i="0" baseline="-25000" dirty="0">
                <a:solidFill>
                  <a:schemeClr val="bg1"/>
                </a:solidFill>
                <a:effectLst/>
                <a:latin typeface="se-nanumgothic"/>
              </a:rPr>
              <a:t>2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B</a:t>
            </a:r>
            <a:r>
              <a:rPr lang="en-US" altLang="ko-KR" b="0" i="0" baseline="-25000" dirty="0">
                <a:solidFill>
                  <a:schemeClr val="bg1"/>
                </a:solidFill>
                <a:effectLst/>
                <a:latin typeface="se-nanumgothic"/>
              </a:rPr>
              <a:t>0</a:t>
            </a:r>
            <a:endParaRPr lang="ko-KR" altLang="en-US" b="0" i="0" dirty="0">
              <a:solidFill>
                <a:schemeClr val="bg1"/>
              </a:solidFill>
              <a:effectLst/>
              <a:latin typeface="se-nanumgothic"/>
            </a:endParaRPr>
          </a:p>
          <a:p>
            <a:pPr marL="0" indent="0" algn="ctr" fontAlgn="base">
              <a:buNone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.</a:t>
            </a:r>
          </a:p>
          <a:p>
            <a:pPr marL="0" indent="0" algn="ctr" fontAlgn="base">
              <a:buNone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.</a:t>
            </a:r>
          </a:p>
          <a:p>
            <a:pPr marL="0" indent="0" algn="ctr" fontAlgn="base">
              <a:buNone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C</a:t>
            </a:r>
            <a:r>
              <a:rPr lang="en-US" altLang="ko-KR" b="0" i="0" baseline="-25000" dirty="0">
                <a:solidFill>
                  <a:schemeClr val="bg1"/>
                </a:solidFill>
                <a:effectLst/>
                <a:latin typeface="se-nanumgothic"/>
              </a:rPr>
              <a:t>2N-2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= A</a:t>
            </a:r>
            <a:r>
              <a:rPr lang="en-US" altLang="ko-KR" b="0" i="0" baseline="-25000" dirty="0">
                <a:solidFill>
                  <a:schemeClr val="bg1"/>
                </a:solidFill>
                <a:effectLst/>
                <a:latin typeface="se-nanumgothic"/>
              </a:rPr>
              <a:t>N-1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B</a:t>
            </a:r>
            <a:r>
              <a:rPr lang="en-US" altLang="ko-KR" b="0" i="0" baseline="-25000" dirty="0">
                <a:solidFill>
                  <a:schemeClr val="bg1"/>
                </a:solidFill>
                <a:effectLst/>
                <a:latin typeface="se-nanumgothic"/>
              </a:rPr>
              <a:t>N-1</a:t>
            </a:r>
            <a:endParaRPr lang="ko-KR" altLang="en-US" b="0" i="0" dirty="0">
              <a:solidFill>
                <a:schemeClr val="bg1"/>
              </a:solidFill>
              <a:effectLst/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776526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215525-DE5F-6298-D8E2-C90A45DF4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779" y="834942"/>
            <a:ext cx="3978442" cy="494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51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8D2D5-85FF-7607-D96B-02FE84C1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480"/>
            <a:ext cx="10515600" cy="3218046"/>
          </a:xfrm>
        </p:spPr>
        <p:txBody>
          <a:bodyPr/>
          <a:lstStyle/>
          <a:p>
            <a:pPr marL="0" indent="0" algn="ctr" fontAlgn="base">
              <a:buNone/>
            </a:pPr>
            <a:r>
              <a:rPr lang="ko-KR" altLang="en-US" dirty="0">
                <a:solidFill>
                  <a:schemeClr val="bg1"/>
                </a:solidFill>
                <a:latin typeface="se-nanumgothic"/>
              </a:rPr>
              <a:t>각 시퀀스를 </a:t>
            </a:r>
            <a:r>
              <a:rPr lang="en-US" altLang="ko-KR" dirty="0">
                <a:solidFill>
                  <a:schemeClr val="bg1"/>
                </a:solidFill>
                <a:latin typeface="se-nanumgothic"/>
              </a:rPr>
              <a:t>FFT</a:t>
            </a:r>
            <a:r>
              <a:rPr lang="ko-KR" altLang="en-US" dirty="0">
                <a:solidFill>
                  <a:schemeClr val="bg1"/>
                </a:solidFill>
                <a:latin typeface="se-nanumgothic"/>
              </a:rPr>
              <a:t>를 수행 후 변환된 시퀀스의 요소별로 곱한다</a:t>
            </a:r>
            <a:endParaRPr lang="en-US" altLang="ko-KR" dirty="0">
              <a:solidFill>
                <a:schemeClr val="bg1"/>
              </a:solidFill>
              <a:latin typeface="se-nanumgothic"/>
            </a:endParaRPr>
          </a:p>
          <a:p>
            <a:pPr marL="0" indent="0" algn="ctr" fontAlgn="base">
              <a:buNone/>
            </a:pPr>
            <a:endParaRPr lang="en-US" altLang="ko-KR" dirty="0">
              <a:solidFill>
                <a:schemeClr val="bg1"/>
              </a:solidFill>
              <a:latin typeface="se-nanumgothic"/>
            </a:endParaRPr>
          </a:p>
          <a:p>
            <a:pPr marL="0" indent="0" algn="ctr" fontAlgn="base">
              <a:buNone/>
            </a:pPr>
            <a:r>
              <a:rPr lang="ko-KR" altLang="en-US" dirty="0">
                <a:solidFill>
                  <a:schemeClr val="bg1"/>
                </a:solidFill>
                <a:latin typeface="se-nanumgothic"/>
              </a:rPr>
              <a:t>곱한 데이터에 </a:t>
            </a:r>
            <a:r>
              <a:rPr lang="en-US" altLang="ko-KR" dirty="0">
                <a:solidFill>
                  <a:schemeClr val="bg1"/>
                </a:solidFill>
                <a:latin typeface="se-nanumgothic"/>
              </a:rPr>
              <a:t>IFFT</a:t>
            </a:r>
            <a:r>
              <a:rPr lang="ko-KR" altLang="en-US" dirty="0">
                <a:solidFill>
                  <a:schemeClr val="bg1"/>
                </a:solidFill>
                <a:latin typeface="se-nanumgothic"/>
              </a:rPr>
              <a:t>를 하여 데이터 복원</a:t>
            </a:r>
            <a:endParaRPr lang="en-US" altLang="ko-KR" dirty="0">
              <a:solidFill>
                <a:schemeClr val="bg1"/>
              </a:solidFill>
              <a:latin typeface="se-nanumgothic"/>
            </a:endParaRPr>
          </a:p>
          <a:p>
            <a:pPr marL="0" indent="0" algn="ctr" fontAlgn="base">
              <a:buNone/>
            </a:pPr>
            <a:endParaRPr lang="en-US" altLang="ko-KR" b="0" i="0" dirty="0">
              <a:solidFill>
                <a:schemeClr val="bg1"/>
              </a:solidFill>
              <a:effectLst/>
              <a:latin typeface="se-nanumgothic"/>
            </a:endParaRPr>
          </a:p>
          <a:p>
            <a:pPr marL="0" indent="0" algn="ctr" fontAlgn="base">
              <a:buNone/>
            </a:pPr>
            <a:endParaRPr lang="ko-KR" altLang="en-US" b="0" i="0" dirty="0">
              <a:solidFill>
                <a:schemeClr val="bg1"/>
              </a:solidFill>
              <a:effectLst/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9557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081B6DDD-FC9F-19C5-6838-AD5BF6C28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9" y="575864"/>
            <a:ext cx="10326541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76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42FC5DB7-9804-1607-92FC-CB46A4E20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6" y="566338"/>
            <a:ext cx="10307488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1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46C09-9BBA-952A-60DA-CD3E5F8C5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374" y="1346655"/>
            <a:ext cx="9577251" cy="435133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Discrete Fourier Transform</a:t>
            </a: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UML Diagram</a:t>
            </a: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Code </a:t>
            </a:r>
            <a:r>
              <a:rPr lang="en-US" altLang="ko-KR" sz="3200" dirty="0">
                <a:solidFill>
                  <a:schemeClr val="bg1"/>
                </a:solidFill>
              </a:rPr>
              <a:t>File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Demo</a:t>
            </a: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4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8D2D5-85FF-7607-D96B-02FE84C1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1172"/>
            <a:ext cx="10515600" cy="795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Discrete Fourier Transform?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9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8D2D5-85FF-7607-D96B-02FE84C1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이산적인 입력 신호에 대한 푸리에 변환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1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B3B5AA-9626-14D9-50BE-27DE199F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62" y="342469"/>
            <a:ext cx="896427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6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4">
                <a:extLst>
                  <a:ext uri="{FF2B5EF4-FFF2-40B4-BE49-F238E27FC236}">
                    <a16:creationId xmlns:a16="http://schemas.microsoft.com/office/drawing/2014/main" id="{9AAC94AC-2310-6E58-0A30-EB19436750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5770"/>
                <a:ext cx="10515600" cy="343376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ko-KR" sz="2400" dirty="0">
                    <a:solidFill>
                      <a:schemeClr val="bg1"/>
                    </a:solidFill>
                  </a:rPr>
                  <a:t>N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개의 이산적인 데이터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ko-KR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들</m:t>
                    </m:r>
                  </m:oMath>
                </a14:m>
                <a:r>
                  <a:rPr lang="ko-KR" altLang="en-US" sz="2400" dirty="0">
                    <a:solidFill>
                      <a:schemeClr val="bg1"/>
                    </a:solidFill>
                  </a:rPr>
                  <a:t>을 </a:t>
                </a:r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2400" dirty="0">
                    <a:solidFill>
                      <a:schemeClr val="bg1"/>
                    </a:solidFill>
                  </a:rPr>
                  <a:t>로 변환하는 </a:t>
                </a:r>
                <a:r>
                  <a:rPr lang="en-US" altLang="ko-KR" sz="2400" b="1" dirty="0">
                    <a:solidFill>
                      <a:srgbClr val="FFC000"/>
                    </a:solidFill>
                  </a:rPr>
                  <a:t>DFT</a:t>
                </a:r>
                <a:r>
                  <a:rPr lang="ko-KR" altLang="en-US" sz="2400" b="1" dirty="0">
                    <a:solidFill>
                      <a:srgbClr val="FFC000"/>
                    </a:solidFill>
                  </a:rPr>
                  <a:t>식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은 다음과 같이 정의됩니다</a:t>
                </a:r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ko-KR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내용 개체 틀 4">
                <a:extLst>
                  <a:ext uri="{FF2B5EF4-FFF2-40B4-BE49-F238E27FC236}">
                    <a16:creationId xmlns:a16="http://schemas.microsoft.com/office/drawing/2014/main" id="{9AAC94AC-2310-6E58-0A30-EB19436750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5770"/>
                <a:ext cx="10515600" cy="34337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0C2299A-39E6-E84F-6F3F-BE462D68C851}"/>
                  </a:ext>
                </a:extLst>
              </p:cNvPr>
              <p:cNvSpPr/>
              <p:nvPr/>
            </p:nvSpPr>
            <p:spPr>
              <a:xfrm>
                <a:off x="4312300" y="3435401"/>
                <a:ext cx="3567400" cy="1525357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0C2299A-39E6-E84F-6F3F-BE462D68C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300" y="3435401"/>
                <a:ext cx="3567400" cy="1525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57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4">
                <a:extLst>
                  <a:ext uri="{FF2B5EF4-FFF2-40B4-BE49-F238E27FC236}">
                    <a16:creationId xmlns:a16="http://schemas.microsoft.com/office/drawing/2014/main" id="{9AAC94AC-2310-6E58-0A30-EB19436750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5770"/>
                <a:ext cx="10515600" cy="343376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ko-KR" sz="2400" dirty="0">
                    <a:solidFill>
                      <a:schemeClr val="bg1"/>
                    </a:solidFill>
                  </a:rPr>
                  <a:t>N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개의 변환된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들</m:t>
                    </m:r>
                  </m:oMath>
                </a14:m>
                <a:r>
                  <a:rPr lang="ko-KR" altLang="en-US" sz="2400" dirty="0">
                    <a:solidFill>
                      <a:schemeClr val="bg1"/>
                    </a:solidFill>
                  </a:rPr>
                  <a:t>을 </a:t>
                </a:r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>
                    <a:solidFill>
                      <a:schemeClr val="bg1"/>
                    </a:solidFill>
                  </a:rPr>
                  <a:t>로 복원하는 </a:t>
                </a:r>
                <a:r>
                  <a:rPr lang="en-US" altLang="ko-KR" sz="2400" b="1" dirty="0">
                    <a:solidFill>
                      <a:srgbClr val="FFC000"/>
                    </a:solidFill>
                  </a:rPr>
                  <a:t>IDFT</a:t>
                </a:r>
                <a:r>
                  <a:rPr lang="ko-KR" altLang="en-US" sz="2400" b="1" dirty="0">
                    <a:solidFill>
                      <a:srgbClr val="FFC000"/>
                    </a:solidFill>
                  </a:rPr>
                  <a:t>식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은 다음과 같이 정의됩니다</a:t>
                </a:r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ko-KR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내용 개체 틀 4">
                <a:extLst>
                  <a:ext uri="{FF2B5EF4-FFF2-40B4-BE49-F238E27FC236}">
                    <a16:creationId xmlns:a16="http://schemas.microsoft.com/office/drawing/2014/main" id="{9AAC94AC-2310-6E58-0A30-EB19436750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5770"/>
                <a:ext cx="10515600" cy="34337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401B867F-1038-55C7-E73B-63259F111BEC}"/>
                  </a:ext>
                </a:extLst>
              </p:cNvPr>
              <p:cNvSpPr/>
              <p:nvPr/>
            </p:nvSpPr>
            <p:spPr>
              <a:xfrm>
                <a:off x="4312300" y="3429000"/>
                <a:ext cx="3567400" cy="152413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ko-K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401B867F-1038-55C7-E73B-63259F111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300" y="3429000"/>
                <a:ext cx="3567400" cy="1524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42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6720E-95F4-DFB6-DF6E-FA247D4D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</a:rPr>
              <a:t>Fast Fourier Transform?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18D2D5-85FF-7607-D96B-02FE84C1B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ko-KR" altLang="en-US" sz="2400" dirty="0">
                    <a:solidFill>
                      <a:schemeClr val="bg1"/>
                    </a:solidFill>
                  </a:rPr>
                  <a:t>짝수 항 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ko-KR" altLang="en-US" sz="2400" dirty="0">
                    <a:solidFill>
                      <a:schemeClr val="bg1"/>
                    </a:solidFill>
                  </a:rPr>
                  <a:t>홀수 항 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ko-KR" altLang="en-US" sz="2400" dirty="0">
                    <a:solidFill>
                      <a:schemeClr val="bg1"/>
                    </a:solidFill>
                  </a:rPr>
                  <a:t>두 부분으로 나누어 각각의 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DFT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를 구하고 다시 합치는 분할정복 방식</a:t>
                </a:r>
                <a:endParaRPr lang="en-US" altLang="ko-KR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18D2D5-85FF-7607-D96B-02FE84C1B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72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326</Words>
  <Application>Microsoft Office PowerPoint</Application>
  <PresentationFormat>와이드스크린</PresentationFormat>
  <Paragraphs>115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se-nanumgothic</vt:lpstr>
      <vt:lpstr>맑은 고딕</vt:lpstr>
      <vt:lpstr>Arial</vt:lpstr>
      <vt:lpstr>Cambria Math</vt:lpstr>
      <vt:lpstr>Office 테마</vt:lpstr>
      <vt:lpstr>개별연구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Fast Fourier Transform?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개별연구 </dc:title>
  <dc:creator>정훈 문</dc:creator>
  <cp:lastModifiedBy>문정훈</cp:lastModifiedBy>
  <cp:revision>15</cp:revision>
  <dcterms:created xsi:type="dcterms:W3CDTF">2023-11-21T09:35:59Z</dcterms:created>
  <dcterms:modified xsi:type="dcterms:W3CDTF">2023-11-27T06:22:12Z</dcterms:modified>
</cp:coreProperties>
</file>