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3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1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F269AF-27C8-F258-9024-C606D23D9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C7310C-6669-A88B-9C3C-B164E0343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AA9BF5-A610-C906-3C7B-CD7846093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D60E9-2666-47EE-85D0-16F3E65789AB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AE7FC4-633A-0EB8-4563-118A0A142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DE3725-A216-AEEA-E622-0D2DF99AE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752C-6113-43EC-BB6B-81070F23E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955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40D434-3FF5-C4EE-452F-E5F332545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0853A6-1C21-9E33-81BF-73DBD115B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849092-14D2-3823-73E5-39668F0AC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D60E9-2666-47EE-85D0-16F3E65789AB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C0E75E-2588-94FB-5834-D4EEB5D5B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8916DC-C6DC-302B-A64F-54EF76CCC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752C-6113-43EC-BB6B-81070F23E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758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B4F670-A72A-5BFC-8EF0-C7842A5619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2E985E-6EEB-5612-FEED-517E5A4FF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C5E543-A064-8082-C2D1-8F09D2A13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D60E9-2666-47EE-85D0-16F3E65789AB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3DD5E7-595C-DA34-892F-BF1AF6044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CA3F81-1975-FFB1-8254-419B5AA3C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752C-6113-43EC-BB6B-81070F23E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806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44F990-54B9-645B-3F23-38083988C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E65783-9092-672E-58E7-30689B266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11CFA9-6952-CF9D-B6F1-6678D9873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D60E9-2666-47EE-85D0-16F3E65789AB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8B6EF5-A0B5-C365-1AE0-7EA6E3A47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3F202E-0EB5-830F-B821-53F6931EC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752C-6113-43EC-BB6B-81070F23E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477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23AE45-E721-7A3D-78DB-9982F80F3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D4E01D-974C-EFA9-6B01-C54B7B26E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B6659A-E7F4-F171-0658-DF8251F75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D60E9-2666-47EE-85D0-16F3E65789AB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CF1456-F631-6D3A-39E3-7190CA7D0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E29E44-3D50-1B29-0F33-576E4F356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752C-6113-43EC-BB6B-81070F23E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615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4C6F51-D148-DF89-81A5-C315CFD50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4BFE14-C927-1220-9A5D-AE46B3F385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3D4808-6A7F-36A8-CD38-8D11397679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5FDD84-1657-C9DD-3DAC-523C5D13E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D60E9-2666-47EE-85D0-16F3E65789AB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286145-B341-6CA3-B4F7-F66F8463D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D0D354-B624-9CE3-70C6-93C26DB96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752C-6113-43EC-BB6B-81070F23E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868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46CD4F-84E8-7421-9AF7-CEAD7B5AD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98857F-CCAE-E75D-3037-4BE8D3729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DD1A5A-6352-B507-B2E9-422826AAD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164276D-71C9-FD37-EF45-774AB20E16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F029E30-3324-3B05-821A-B5D6B86531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A4E7634-47BF-64B7-B4ED-F37F29AFC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D60E9-2666-47EE-85D0-16F3E65789AB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8AEA701-8421-B14A-9BB0-2249E7873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00956D8-03D1-6ACE-3628-6EC0CB995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752C-6113-43EC-BB6B-81070F23E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65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D8CE6F-DB1D-C2D5-1145-002D8F785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E856BE3-C4F0-FC1E-0DAA-50BEE7352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D60E9-2666-47EE-85D0-16F3E65789AB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62C9216-96DE-BA4D-9758-69E8AF0C1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64BABA-4DB9-C0A9-C6C7-D96400F8B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752C-6113-43EC-BB6B-81070F23E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497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03B74F6-05BB-B710-207B-9D83BE26C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D60E9-2666-47EE-85D0-16F3E65789AB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2D9926D-2426-6A43-98FA-5DC3C293A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3EEA5E-955C-9223-04AF-D69534749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752C-6113-43EC-BB6B-81070F23E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889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036DAF-D7ED-1F9F-781F-F8737EB7C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0FEA09-4A50-1640-7644-8D84A5153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300778-4F3B-15A8-B316-7D9894030E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F3048E-6FA2-AA51-4287-343028383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D60E9-2666-47EE-85D0-16F3E65789AB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B81BEE-01CE-96E4-B771-BBC2AE63E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4CCB59-6B75-7DEF-6BCD-6D582F7E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752C-6113-43EC-BB6B-81070F23E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203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2DD2E8-C03B-8E15-B7E7-7E8140E8D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075CA9D-6D76-9866-75F1-5C2C8B095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2A5075-5E47-F5F2-CC58-9C8BCA29F9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F4EC66-7252-4095-9C87-3F5D4EC3A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D60E9-2666-47EE-85D0-16F3E65789AB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2461AF-D382-0BE6-108A-AB5D3EF12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9A6F77-311A-8C2F-315F-497A18AF2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752C-6113-43EC-BB6B-81070F23E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527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0D1205-FE90-5159-8539-13AC74D7F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B447D1-BEF2-2192-7FB7-4099B1193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75025E-351E-18E6-0503-65CB7D9656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1D60E9-2666-47EE-85D0-16F3E65789AB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EE2BE5-B4D8-6EFE-D203-7D7AFD6F5F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92B8BC-146E-6FD2-4F1D-AFCAA038A5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C7752C-6113-43EC-BB6B-81070F23E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38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C1D14873-A734-7D8C-39E4-C5A55CFB9B71}"/>
              </a:ext>
            </a:extLst>
          </p:cNvPr>
          <p:cNvSpPr/>
          <p:nvPr/>
        </p:nvSpPr>
        <p:spPr>
          <a:xfrm>
            <a:off x="3364606" y="643940"/>
            <a:ext cx="1526146" cy="58598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투표 </a:t>
            </a:r>
            <a:endParaRPr lang="en-US" altLang="ko-KR" sz="1600" b="1" dirty="0"/>
          </a:p>
          <a:p>
            <a:pPr algn="ctr"/>
            <a:r>
              <a:rPr lang="ko-KR" altLang="en-US" sz="1600" b="1" dirty="0"/>
              <a:t>개최자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A170727-6EEE-8D3A-91EB-0D31ABD87D7B}"/>
              </a:ext>
            </a:extLst>
          </p:cNvPr>
          <p:cNvSpPr/>
          <p:nvPr/>
        </p:nvSpPr>
        <p:spPr>
          <a:xfrm>
            <a:off x="9770769" y="3960251"/>
            <a:ext cx="1526146" cy="585989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투표자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D7A6194-0B66-D9EB-3C08-085D6768DC9B}"/>
              </a:ext>
            </a:extLst>
          </p:cNvPr>
          <p:cNvSpPr/>
          <p:nvPr/>
        </p:nvSpPr>
        <p:spPr>
          <a:xfrm>
            <a:off x="1596980" y="2913844"/>
            <a:ext cx="4666445" cy="334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투표 시스템 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서버</a:t>
            </a:r>
            <a:r>
              <a:rPr lang="en-US" altLang="ko-KR" sz="1600" b="1" dirty="0"/>
              <a:t>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53EF029-4403-4D9E-A4BE-4FB93573F1DB}"/>
              </a:ext>
            </a:extLst>
          </p:cNvPr>
          <p:cNvSpPr/>
          <p:nvPr/>
        </p:nvSpPr>
        <p:spPr>
          <a:xfrm>
            <a:off x="1596980" y="3248693"/>
            <a:ext cx="4666445" cy="1883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400" dirty="0"/>
          </a:p>
          <a:p>
            <a:pPr algn="ctr">
              <a:lnSpc>
                <a:spcPct val="150000"/>
              </a:lnSpc>
            </a:pPr>
            <a:endParaRPr lang="ko-KR" altLang="en-US" sz="14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99D1BED-4D38-E51F-0EC2-E54FA266A1C6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588105" y="1144113"/>
            <a:ext cx="0" cy="17697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6B4C34-57ED-AF12-4C4A-83B91340A998}"/>
              </a:ext>
            </a:extLst>
          </p:cNvPr>
          <p:cNvSpPr/>
          <p:nvPr/>
        </p:nvSpPr>
        <p:spPr>
          <a:xfrm>
            <a:off x="463236" y="1534731"/>
            <a:ext cx="2975020" cy="7491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dirty="0"/>
              <a:t>개최자는 동형암호 </a:t>
            </a:r>
            <a:r>
              <a:rPr lang="en-US" altLang="ko-KR" sz="1400" dirty="0"/>
              <a:t>Key</a:t>
            </a:r>
            <a:r>
              <a:rPr lang="ko-KR" altLang="en-US" sz="1400" dirty="0"/>
              <a:t>를 생성하고</a:t>
            </a:r>
            <a:endParaRPr lang="en-US" altLang="ko-KR" sz="1400" dirty="0"/>
          </a:p>
          <a:p>
            <a:pPr algn="ctr">
              <a:lnSpc>
                <a:spcPct val="150000"/>
              </a:lnSpc>
            </a:pPr>
            <a:r>
              <a:rPr lang="en-US" altLang="ko-KR" sz="1400" dirty="0"/>
              <a:t>Public Key</a:t>
            </a:r>
            <a:r>
              <a:rPr lang="ko-KR" altLang="en-US" sz="1400" dirty="0"/>
              <a:t>를 서버에 전송</a:t>
            </a:r>
            <a:endParaRPr lang="en-US" altLang="ko-KR" sz="14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E46FB78-51F4-AB27-9FF0-5F82D202B835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263425" y="4046067"/>
            <a:ext cx="373084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4E01E7C-D741-5D29-F40A-C19E5F4E3C7E}"/>
              </a:ext>
            </a:extLst>
          </p:cNvPr>
          <p:cNvSpPr/>
          <p:nvPr/>
        </p:nvSpPr>
        <p:spPr>
          <a:xfrm>
            <a:off x="219745" y="1650638"/>
            <a:ext cx="243491" cy="25865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1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C6DE174-95F2-92E6-0E90-9FC07921D23E}"/>
              </a:ext>
            </a:extLst>
          </p:cNvPr>
          <p:cNvSpPr/>
          <p:nvPr/>
        </p:nvSpPr>
        <p:spPr>
          <a:xfrm>
            <a:off x="6713783" y="3211130"/>
            <a:ext cx="2975020" cy="7491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dirty="0"/>
              <a:t>투표 시스템은 투표자에게</a:t>
            </a:r>
            <a:endParaRPr lang="en-US" altLang="ko-KR" sz="1400" dirty="0"/>
          </a:p>
          <a:p>
            <a:pPr algn="ctr">
              <a:lnSpc>
                <a:spcPct val="150000"/>
              </a:lnSpc>
            </a:pPr>
            <a:r>
              <a:rPr lang="en-US" altLang="ko-KR" sz="1400" dirty="0"/>
              <a:t>RSA </a:t>
            </a:r>
            <a:r>
              <a:rPr lang="ko-KR" altLang="en-US" sz="1400" dirty="0"/>
              <a:t>공개키를 전달해줌</a:t>
            </a:r>
            <a:endParaRPr lang="en-US" altLang="ko-KR" sz="14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BF5E856-B7C8-A840-802B-3577F153D136}"/>
              </a:ext>
            </a:extLst>
          </p:cNvPr>
          <p:cNvSpPr/>
          <p:nvPr/>
        </p:nvSpPr>
        <p:spPr>
          <a:xfrm>
            <a:off x="6470292" y="3327037"/>
            <a:ext cx="243491" cy="25865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3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F6AB680-CA4B-BA59-FE1F-39FEE731EC38}"/>
              </a:ext>
            </a:extLst>
          </p:cNvPr>
          <p:cNvSpPr/>
          <p:nvPr/>
        </p:nvSpPr>
        <p:spPr>
          <a:xfrm>
            <a:off x="6713783" y="4546240"/>
            <a:ext cx="2975020" cy="7491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dirty="0"/>
              <a:t>투표 정보를 </a:t>
            </a:r>
            <a:r>
              <a:rPr lang="en-US" altLang="ko-KR" sz="1400" dirty="0"/>
              <a:t>RSA </a:t>
            </a:r>
            <a:r>
              <a:rPr lang="ko-KR" altLang="en-US" sz="1400" dirty="0"/>
              <a:t>공개키로 암호화 하여 제출</a:t>
            </a:r>
            <a:endParaRPr lang="en-US" altLang="ko-KR" sz="14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33BFB90-6373-3290-11F5-E368739058AE}"/>
              </a:ext>
            </a:extLst>
          </p:cNvPr>
          <p:cNvSpPr/>
          <p:nvPr/>
        </p:nvSpPr>
        <p:spPr>
          <a:xfrm>
            <a:off x="6470292" y="4662147"/>
            <a:ext cx="243491" cy="25865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4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26EFC4F-E013-76F7-04D1-8B3CA5FF8115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6263425" y="4460424"/>
            <a:ext cx="373084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C081D57-B343-B7CE-6127-681256C9EF0F}"/>
              </a:ext>
            </a:extLst>
          </p:cNvPr>
          <p:cNvSpPr/>
          <p:nvPr/>
        </p:nvSpPr>
        <p:spPr>
          <a:xfrm>
            <a:off x="1950746" y="3347976"/>
            <a:ext cx="4271492" cy="37291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dirty="0"/>
              <a:t>RSA </a:t>
            </a:r>
            <a:r>
              <a:rPr lang="ko-KR" altLang="en-US" sz="1400" dirty="0"/>
              <a:t>키를 위한 아주 큰 소수 생성</a:t>
            </a:r>
            <a:endParaRPr lang="en-US" altLang="ko-KR" sz="14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B9553CA-A7D5-C1F3-B0AE-D265F942A09F}"/>
              </a:ext>
            </a:extLst>
          </p:cNvPr>
          <p:cNvSpPr/>
          <p:nvPr/>
        </p:nvSpPr>
        <p:spPr>
          <a:xfrm>
            <a:off x="1707255" y="3419819"/>
            <a:ext cx="243491" cy="25865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2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BCA4059-D666-A864-3575-E83AF1CF9F88}"/>
              </a:ext>
            </a:extLst>
          </p:cNvPr>
          <p:cNvSpPr/>
          <p:nvPr/>
        </p:nvSpPr>
        <p:spPr>
          <a:xfrm>
            <a:off x="1950746" y="4150667"/>
            <a:ext cx="4271492" cy="64661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dirty="0"/>
              <a:t>투표자로부터 받은 데이터를 </a:t>
            </a:r>
            <a:r>
              <a:rPr lang="en-US" altLang="ko-KR" sz="1400" dirty="0"/>
              <a:t>RSA </a:t>
            </a:r>
            <a:r>
              <a:rPr lang="ko-KR" altLang="en-US" sz="1400" dirty="0"/>
              <a:t>키로 복호화하고</a:t>
            </a:r>
            <a:endParaRPr lang="en-US" altLang="ko-KR" sz="1400" dirty="0"/>
          </a:p>
          <a:p>
            <a:pPr algn="ctr">
              <a:lnSpc>
                <a:spcPct val="150000"/>
              </a:lnSpc>
            </a:pPr>
            <a:r>
              <a:rPr lang="ko-KR" altLang="en-US" sz="1400" dirty="0"/>
              <a:t>투표 결과를 동형암호로 암호화된 상태로 집계</a:t>
            </a:r>
            <a:endParaRPr lang="en-US" altLang="ko-KR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BB867AE-FCF2-AB5D-6CB6-7ED1CC9D248A}"/>
              </a:ext>
            </a:extLst>
          </p:cNvPr>
          <p:cNvSpPr/>
          <p:nvPr/>
        </p:nvSpPr>
        <p:spPr>
          <a:xfrm>
            <a:off x="1707255" y="4222510"/>
            <a:ext cx="243491" cy="25865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5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47A67D8-24DA-2F28-B644-09B4AD19D0D1}"/>
              </a:ext>
            </a:extLst>
          </p:cNvPr>
          <p:cNvCxnSpPr>
            <a:cxnSpLocks/>
            <a:endCxn id="4" idx="5"/>
          </p:cNvCxnSpPr>
          <p:nvPr/>
        </p:nvCxnSpPr>
        <p:spPr>
          <a:xfrm flipV="1">
            <a:off x="4667253" y="1144113"/>
            <a:ext cx="0" cy="17696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3E73923-A0BC-B7EF-01B2-460B44D6FA0E}"/>
              </a:ext>
            </a:extLst>
          </p:cNvPr>
          <p:cNvSpPr/>
          <p:nvPr/>
        </p:nvSpPr>
        <p:spPr>
          <a:xfrm>
            <a:off x="5065285" y="1534731"/>
            <a:ext cx="5823801" cy="7491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dirty="0"/>
              <a:t>투표가 종료되면 서버는 동형암호로 암호화된 투표 결과를 보내준다</a:t>
            </a:r>
            <a:endParaRPr lang="en-US" altLang="ko-KR" sz="1400" dirty="0"/>
          </a:p>
          <a:p>
            <a:pPr algn="ctr">
              <a:lnSpc>
                <a:spcPct val="150000"/>
              </a:lnSpc>
            </a:pPr>
            <a:r>
              <a:rPr lang="ko-KR" altLang="en-US" sz="1400" dirty="0"/>
              <a:t>개최자는 </a:t>
            </a:r>
            <a:r>
              <a:rPr lang="en-US" altLang="ko-KR" sz="1400" dirty="0"/>
              <a:t>Secret Key</a:t>
            </a:r>
            <a:r>
              <a:rPr lang="ko-KR" altLang="en-US" sz="1400" dirty="0"/>
              <a:t>로 복호화 하여 결과를 확인 </a:t>
            </a:r>
            <a:endParaRPr lang="en-US" altLang="ko-KR" sz="14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20FCAC2-55A0-5FFB-1C34-DD2A616F6715}"/>
              </a:ext>
            </a:extLst>
          </p:cNvPr>
          <p:cNvSpPr/>
          <p:nvPr/>
        </p:nvSpPr>
        <p:spPr>
          <a:xfrm>
            <a:off x="4821795" y="1650638"/>
            <a:ext cx="243491" cy="25865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614279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C7DAB7-6479-3CFF-671E-B99A722CF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/>
              <a:t>- </a:t>
            </a:r>
            <a:r>
              <a:rPr lang="ko-KR" altLang="en-US" sz="1400" dirty="0"/>
              <a:t>아주 큰 소수생성 모듈</a:t>
            </a: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확률적 소수 </a:t>
            </a:r>
            <a:r>
              <a:rPr lang="ko-KR" altLang="en-US" sz="1400" dirty="0" err="1"/>
              <a:t>판별법</a:t>
            </a:r>
            <a:r>
              <a:rPr lang="en-US" altLang="ko-KR" sz="1400" dirty="0"/>
              <a:t>(Miller-Rabin)</a:t>
            </a:r>
            <a:r>
              <a:rPr lang="ko-KR" altLang="en-US" sz="1400" dirty="0"/>
              <a:t>을 활용 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- RSA</a:t>
            </a:r>
            <a:r>
              <a:rPr lang="ko-KR" altLang="en-US" sz="1400" dirty="0"/>
              <a:t> 암호화</a:t>
            </a:r>
            <a:r>
              <a:rPr lang="en-US" altLang="ko-KR" sz="1400" dirty="0"/>
              <a:t>/</a:t>
            </a:r>
            <a:r>
              <a:rPr lang="ko-KR" altLang="en-US" sz="1400" dirty="0"/>
              <a:t>복호화 모듈</a:t>
            </a: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중국인의 나머지 정리</a:t>
            </a:r>
            <a:r>
              <a:rPr lang="en-US" altLang="ko-KR" sz="1400" dirty="0"/>
              <a:t>(CRT)</a:t>
            </a:r>
            <a:r>
              <a:rPr lang="ko-KR" altLang="en-US" sz="1400" dirty="0"/>
              <a:t>를 활용하여 빠르게 연산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- </a:t>
            </a:r>
            <a:r>
              <a:rPr lang="ko-KR" altLang="en-US" sz="1400" dirty="0"/>
              <a:t>투표 집계 모듈</a:t>
            </a: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동형암호 </a:t>
            </a:r>
            <a:r>
              <a:rPr lang="en-US" altLang="ko-KR" sz="1400" dirty="0"/>
              <a:t>CKKS</a:t>
            </a:r>
            <a:r>
              <a:rPr lang="ko-KR" altLang="en-US" sz="1400" dirty="0"/>
              <a:t>를 활용하여 사용자들의 </a:t>
            </a:r>
          </a:p>
        </p:txBody>
      </p:sp>
    </p:spTree>
    <p:extLst>
      <p:ext uri="{BB962C8B-B14F-4D97-AF65-F5344CB8AC3E}">
        <p14:creationId xmlns:p14="http://schemas.microsoft.com/office/powerpoint/2010/main" val="1693314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110</Words>
  <Application>Microsoft Office PowerPoint</Application>
  <PresentationFormat>와이드스크린</PresentationFormat>
  <Paragraphs>28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문정훈</dc:creator>
  <cp:lastModifiedBy>문정훈</cp:lastModifiedBy>
  <cp:revision>2</cp:revision>
  <dcterms:created xsi:type="dcterms:W3CDTF">2024-04-29T17:24:09Z</dcterms:created>
  <dcterms:modified xsi:type="dcterms:W3CDTF">2024-04-29T19:45:05Z</dcterms:modified>
</cp:coreProperties>
</file>