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423" r:id="rId4"/>
    <p:sldId id="2613" r:id="rId5"/>
    <p:sldId id="259" r:id="rId6"/>
    <p:sldId id="2614" r:id="rId7"/>
    <p:sldId id="2619" r:id="rId8"/>
    <p:sldId id="2612" r:id="rId9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ujie" id="{9BF3FFFD-C098-4740-BA83-AF7494E26753}">
          <p14:sldIdLst>
            <p14:sldId id="256"/>
            <p14:sldId id="2423"/>
            <p14:sldId id="2613"/>
          </p14:sldIdLst>
        </p14:section>
        <p14:section name="zewei" id="{B99D00F8-02AF-4F41-BE9D-BC0325344772}">
          <p14:sldIdLst>
            <p14:sldId id="259"/>
          </p14:sldIdLst>
        </p14:section>
        <p14:section name="haoxin" id="{7B96ACF6-F4D6-2540-9A63-20C92C252681}">
          <p14:sldIdLst>
            <p14:sldId id="2614"/>
            <p14:sldId id="2619"/>
            <p14:sldId id="26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5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402">
          <p15:clr>
            <a:srgbClr val="A4A3A4"/>
          </p15:clr>
        </p15:guide>
        <p15:guide id="4" pos="143">
          <p15:clr>
            <a:srgbClr val="A4A3A4"/>
          </p15:clr>
        </p15:guide>
        <p15:guide id="5" pos="41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9" autoAdjust="0"/>
    <p:restoredTop sz="89718"/>
  </p:normalViewPr>
  <p:slideViewPr>
    <p:cSldViewPr snapToGrid="0" snapToObjects="1" showGuides="1">
      <p:cViewPr varScale="1">
        <p:scale>
          <a:sx n="135" d="100"/>
          <a:sy n="135" d="100"/>
        </p:scale>
        <p:origin x="954" y="120"/>
      </p:cViewPr>
      <p:guideLst>
        <p:guide orient="horz" pos="165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5072" y="208"/>
      </p:cViewPr>
      <p:guideLst>
        <p:guide orient="horz" pos="2941"/>
        <p:guide pos="2160"/>
        <p:guide orient="horz" pos="402"/>
        <p:guide pos="143"/>
        <p:guide pos="41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>
                <a:latin typeface="Arial" panose="020B0604020202090204" pitchFamily="34" charset="0"/>
              </a:rPr>
              <a:t>NAME EVENT / NAME PRESENTATION</a:t>
            </a:r>
            <a:endParaRPr lang="fr-CH" dirty="0">
              <a:latin typeface="Arial" panose="020B060402020209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96A92-D786-8E43-B631-AC8CCE197032}" type="datetime1">
              <a:rPr lang="fr-CH" smtClean="0">
                <a:latin typeface="Arial" panose="020B0604020202090204" pitchFamily="34" charset="0"/>
              </a:rPr>
              <a:t>29.05.2022</a:t>
            </a:fld>
            <a:endParaRPr lang="fr-CH" dirty="0">
              <a:latin typeface="Arial" panose="020B060402020209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>
                <a:latin typeface="Arial" panose="020B0604020202090204" pitchFamily="34" charset="0"/>
              </a:rPr>
              <a:t>Speaker</a:t>
            </a:r>
            <a:endParaRPr lang="fr-CH" dirty="0">
              <a:latin typeface="Arial" panose="020B060402020209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90204" pitchFamily="34" charset="0"/>
              </a:rPr>
              <a:t>‹#›</a:t>
            </a:fld>
            <a:endParaRPr lang="fr-CH" dirty="0">
              <a:latin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fld id="{62D5A2E6-BF77-514A-A699-CC694C3BD51F}" type="datetime1">
              <a:rPr lang="fr-CH" smtClean="0"/>
              <a:t>29.05.2022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0518" y="619273"/>
            <a:ext cx="6436964" cy="36207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10518" y="4400549"/>
            <a:ext cx="6436964" cy="420100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fld id="{4CF50783-AAED-1941-8BCC-9F6140F0A6B1}" type="slidenum">
              <a:rPr lang="fr-FR" smtClean="0"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4551F9A-4701-CE42-97CC-9260CE132552}" type="datetime1">
              <a:rPr lang="fr-CH" smtClean="0"/>
              <a:t>29.05.2022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29.05.2022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t>3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29.05.2022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f8bc53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1138" y="619125"/>
            <a:ext cx="6435600" cy="362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12f8bc53365_0_0:notes"/>
          <p:cNvSpPr txBox="1">
            <a:spLocks noGrp="1"/>
          </p:cNvSpPr>
          <p:nvPr>
            <p:ph type="body" idx="1"/>
          </p:nvPr>
        </p:nvSpPr>
        <p:spPr>
          <a:xfrm>
            <a:off x="210518" y="4572000"/>
            <a:ext cx="6437100" cy="40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56" name="Google Shape;356;g12f8bc5336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  <p:sp>
        <p:nvSpPr>
          <p:cNvPr id="357" name="Google Shape;357;g12f8bc53365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12f8bc53365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Speaker</a:t>
            </a:r>
            <a:endParaRPr/>
          </a:p>
        </p:txBody>
      </p:sp>
      <p:sp>
        <p:nvSpPr>
          <p:cNvPr id="359" name="Google Shape;359;g12f8bc53365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NAME EVENT / NAME PRESENTATION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29.05.2022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99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29.05.2022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508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592138"/>
            <a:ext cx="6435725" cy="36210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87875"/>
            <a:ext cx="6436964" cy="40136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1CB072-4A5C-F443-84CC-466F6058502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A3106D-EA51-A442-936C-2F743E8ED59D}" type="datetime1">
              <a:rPr lang="fr-CH" smtClean="0"/>
              <a:t>29.05.2022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8310D-B91B-A743-896F-F9845CEF21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F563D77-70D3-894D-9BAC-6BBC60FA11C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71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Facu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GB" noProof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/>
              <a:t>Modifiez le style des sous-titres du masque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GB" noProof="0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 hasCustomPrompt="1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90204" pitchFamily="34" charset="0"/>
              </a:defRPr>
            </a:lvl4pPr>
            <a:lvl5pPr>
              <a:defRPr>
                <a:latin typeface="Arial" panose="020B060402020209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Content_Image1">
  <p:cSld name="1_Title_Content_Image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2"/>
          </p:nvPr>
        </p:nvSpPr>
        <p:spPr>
          <a:xfrm>
            <a:off x="5486400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904875" y="17955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42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en-GB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90204" pitchFamily="34" charset="0"/>
              </a:defRPr>
            </a:lvl1pPr>
          </a:lstStyle>
          <a:p>
            <a:r>
              <a:rPr lang="fr-CH" noProof="0"/>
              <a:t>WELCOME TO EPFL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90204" pitchFamily="34" charset="0"/>
              </a:defRPr>
            </a:lvl1pPr>
          </a:lstStyle>
          <a:p>
            <a:r>
              <a:rPr lang="en-GB" noProof="0"/>
              <a:t>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9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800" b="0" i="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600" b="0" i="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anose="05000000000000000000" pitchFamily="2" charset="2"/>
        <a:buChar char="§"/>
        <a:defRPr sz="1500" b="0" i="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675" b="7675"/>
          <a:stretch>
            <a:fillRect/>
          </a:stretch>
        </p:blipFill>
        <p:spPr/>
      </p:pic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282470" y="296029"/>
            <a:ext cx="3861530" cy="2828893"/>
          </a:xfrm>
        </p:spPr>
        <p:txBody>
          <a:bodyPr>
            <a:noAutofit/>
          </a:bodyPr>
          <a:lstStyle/>
          <a:p>
            <a:r>
              <a:rPr lang="en-US" altLang="fr-FR" sz="2000" dirty="0"/>
              <a:t>COM-500</a:t>
            </a:r>
            <a:br>
              <a:rPr lang="fr-FR" sz="2000" dirty="0"/>
            </a:br>
            <a:br>
              <a:rPr lang="fr-FR" dirty="0"/>
            </a:br>
            <a:r>
              <a:rPr lang="fr-FR" dirty="0"/>
              <a:t>T</a:t>
            </a:r>
            <a:r>
              <a:rPr lang="en-US" altLang="fr-FR" dirty="0" err="1"/>
              <a:t>hroughput</a:t>
            </a:r>
            <a:r>
              <a:rPr lang="en-US" altLang="fr-FR" dirty="0"/>
              <a:t> Optimization for 5G Network via Beamforming</a:t>
            </a:r>
            <a:endParaRPr lang="en-US" altLang="fr-FR" sz="3200" dirty="0"/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>
          <a:xfrm>
            <a:off x="3448627" y="3124922"/>
            <a:ext cx="1828800" cy="1568450"/>
          </a:xfrm>
        </p:spPr>
        <p:txBody>
          <a:bodyPr lIns="90000">
            <a:normAutofit/>
          </a:bodyPr>
          <a:lstStyle/>
          <a:p>
            <a:r>
              <a:rPr lang="en-US" altLang="fr-FR" sz="1400" b="1" dirty="0"/>
              <a:t>Haoxin Sun,</a:t>
            </a:r>
          </a:p>
          <a:p>
            <a:r>
              <a:rPr lang="en-US" altLang="fr-FR" sz="1400" b="1" dirty="0"/>
              <a:t>Zewei Xu,</a:t>
            </a:r>
          </a:p>
          <a:p>
            <a:r>
              <a:rPr lang="en-US" altLang="fr-FR" sz="1400" b="1" dirty="0"/>
              <a:t>Yujie Wu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277427" y="4717368"/>
            <a:ext cx="1828800" cy="260206"/>
          </a:xfrm>
        </p:spPr>
        <p:txBody>
          <a:bodyPr/>
          <a:lstStyle/>
          <a:p>
            <a:r>
              <a:rPr lang="en-US" altLang="fr-FR" b="1" dirty="0"/>
              <a:t>June</a:t>
            </a:r>
            <a:r>
              <a:rPr lang="fr-FR" b="1" dirty="0"/>
              <a:t> 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304165" y="797560"/>
            <a:ext cx="8327390" cy="755015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  <a:buClrTx/>
              <a:buSzTx/>
            </a:pPr>
            <a:r>
              <a:rPr lang="en-US" altLang="zh-CN" sz="2000" dirty="0">
                <a:latin typeface="Franklin Gothic Demi Cond" panose="020B0706030402020204" pitchFamily="34" charset="0"/>
                <a:sym typeface="+mn-ea"/>
              </a:rPr>
              <a:t>Reason: Loss of millimeter wavelength of signal &amp; high bandwidth demand of users.</a:t>
            </a:r>
            <a:endParaRPr lang="en-US" altLang="zh-CN" sz="2000" dirty="0">
              <a:latin typeface="Franklin Gothic Demi Cond" panose="020B0706030402020204" pitchFamily="34" charset="0"/>
            </a:endParaRPr>
          </a:p>
          <a:p>
            <a:pPr marL="342900" lvl="0" indent="-342900">
              <a:spcBef>
                <a:spcPts val="1200"/>
              </a:spcBef>
              <a:buClrTx/>
              <a:buSzTx/>
              <a:buAutoNum type="arabicParenR"/>
            </a:pPr>
            <a:endParaRPr lang="en-US" altLang="zh-CN" sz="2000" dirty="0">
              <a:latin typeface="Franklin Gothic Demi Cond" panose="020B0706030402020204" pitchFamily="34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ClrTx/>
              <a:buSzTx/>
              <a:buNone/>
            </a:pPr>
            <a:endParaRPr lang="en-US" altLang="zh-CN" sz="2000" dirty="0">
              <a:latin typeface="Franklin Gothic Demi Cond"/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741045" y="195580"/>
            <a:ext cx="6743065" cy="601980"/>
          </a:xfrm>
        </p:spPr>
        <p:txBody>
          <a:bodyPr>
            <a:normAutofit/>
          </a:bodyPr>
          <a:lstStyle/>
          <a:p>
            <a:r>
              <a:rPr lang="en-US" altLang="fr-FR" sz="2800" dirty="0">
                <a:sym typeface="+mn-ea"/>
              </a:rPr>
              <a:t>Beamforming in 5G Network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Final presentation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t>2</a:t>
            </a:fld>
            <a:endParaRPr lang="fr-FR" dirty="0"/>
          </a:p>
        </p:txBody>
      </p:sp>
      <p:sp>
        <p:nvSpPr>
          <p:cNvPr id="10" name="文本框 9"/>
          <p:cNvSpPr txBox="1"/>
          <p:nvPr/>
        </p:nvSpPr>
        <p:spPr>
          <a:xfrm>
            <a:off x="2061931" y="4221128"/>
            <a:ext cx="1962687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Radiation Pattern without Beamforming</a:t>
            </a:r>
          </a:p>
        </p:txBody>
      </p:sp>
      <p:pic>
        <p:nvPicPr>
          <p:cNvPr id="9" name="图片 8" descr="截屏2022-05-25 下午9.42.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305" y="1489075"/>
            <a:ext cx="2475865" cy="2662555"/>
          </a:xfrm>
          <a:prstGeom prst="rect">
            <a:avLst/>
          </a:prstGeom>
        </p:spPr>
      </p:pic>
      <p:pic>
        <p:nvPicPr>
          <p:cNvPr id="11" name="图片 10" descr="截屏2022-05-25 下午9.44.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680" y="1489075"/>
            <a:ext cx="2539365" cy="25996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475056" y="4189378"/>
            <a:ext cx="1962687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Radiation Pattern with Beamforming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953125" y="2087880"/>
            <a:ext cx="455930" cy="539115"/>
          </a:xfrm>
          <a:prstGeom prst="straightConnector1">
            <a:avLst/>
          </a:prstGeom>
          <a:ln w="349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953125" y="2626995"/>
            <a:ext cx="1301115" cy="13970"/>
          </a:xfrm>
          <a:prstGeom prst="straightConnector1">
            <a:avLst/>
          </a:prstGeom>
          <a:ln w="349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53125" y="2626995"/>
            <a:ext cx="699770" cy="880745"/>
          </a:xfrm>
          <a:prstGeom prst="straightConnector1">
            <a:avLst/>
          </a:prstGeom>
          <a:ln w="349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7"/>
          <p:cNvSpPr>
            <a:spLocks noGrp="1"/>
          </p:cNvSpPr>
          <p:nvPr/>
        </p:nvSpPr>
        <p:spPr>
          <a:xfrm>
            <a:off x="304165" y="799465"/>
            <a:ext cx="8327390" cy="755015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anose="05000000000000000000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buClrTx/>
              <a:buSzTx/>
            </a:pPr>
            <a:r>
              <a:rPr lang="en-US" altLang="zh-CN" sz="2000" dirty="0">
                <a:latin typeface="Franklin Gothic Demi Cond" panose="020B0706030402020204" pitchFamily="34" charset="0"/>
              </a:rPr>
              <a:t>Beamforming is used with phased array antenna systems to focus the wireless signal in a chosen direction.</a:t>
            </a:r>
          </a:p>
          <a:p>
            <a:pPr marL="342900" lvl="0" indent="-342900">
              <a:spcBef>
                <a:spcPts val="1200"/>
              </a:spcBef>
              <a:buClrTx/>
              <a:buSzTx/>
              <a:buAutoNum type="arabicParenR"/>
            </a:pPr>
            <a:endParaRPr lang="en-US" altLang="zh-CN" sz="2000" dirty="0">
              <a:latin typeface="Franklin Gothic Demi Cond" panose="020B0706030402020204" pitchFamily="34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ClrTx/>
              <a:buSzTx/>
              <a:buNone/>
            </a:pPr>
            <a:endParaRPr lang="en-US" altLang="zh-CN" sz="2000" dirty="0">
              <a:latin typeface="Franklin Gothic Demi Cond"/>
            </a:endParaRPr>
          </a:p>
        </p:txBody>
      </p:sp>
      <p:pic>
        <p:nvPicPr>
          <p:cNvPr id="25" name="图片 24" descr="sys_blo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825" y="1566545"/>
            <a:ext cx="3334385" cy="278066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816686" y="4338603"/>
            <a:ext cx="1962687" cy="29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System model</a:t>
            </a:r>
          </a:p>
        </p:txBody>
      </p:sp>
      <p:pic>
        <p:nvPicPr>
          <p:cNvPr id="27" name="图片 26" descr="截屏2022-05-25 下午10.01.55"/>
          <p:cNvPicPr>
            <a:picLocks noChangeAspect="1"/>
          </p:cNvPicPr>
          <p:nvPr/>
        </p:nvPicPr>
        <p:blipFill>
          <a:blip r:embed="rId6"/>
          <a:srcRect r="69635"/>
          <a:stretch>
            <a:fillRect/>
          </a:stretch>
        </p:blipFill>
        <p:spPr>
          <a:xfrm>
            <a:off x="1046480" y="2019935"/>
            <a:ext cx="1348740" cy="2162810"/>
          </a:xfrm>
          <a:prstGeom prst="rect">
            <a:avLst/>
          </a:prstGeom>
        </p:spPr>
      </p:pic>
      <p:pic>
        <p:nvPicPr>
          <p:cNvPr id="28" name="图片 27" descr="截屏2022-05-25 下午10.01.55"/>
          <p:cNvPicPr>
            <a:picLocks noChangeAspect="1"/>
          </p:cNvPicPr>
          <p:nvPr/>
        </p:nvPicPr>
        <p:blipFill>
          <a:blip r:embed="rId6"/>
          <a:srcRect l="62173"/>
          <a:stretch>
            <a:fillRect/>
          </a:stretch>
        </p:blipFill>
        <p:spPr>
          <a:xfrm>
            <a:off x="2381885" y="1616075"/>
            <a:ext cx="2093595" cy="269494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2584450" y="2065020"/>
            <a:ext cx="558800" cy="700405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588895" y="2760345"/>
            <a:ext cx="884555" cy="0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588895" y="2774315"/>
            <a:ext cx="558800" cy="721360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381885" y="2774315"/>
            <a:ext cx="207010" cy="793750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784350" y="2760345"/>
            <a:ext cx="804545" cy="376555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1779905" y="2432050"/>
            <a:ext cx="804545" cy="333375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2377440" y="1972310"/>
            <a:ext cx="207010" cy="793115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2381885" y="2728595"/>
            <a:ext cx="591820" cy="40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334E55B0-647D-440b-865C-3EC943EB4CBC-5" descr="/private/var/folders/tw/9_5wkbm90qnbwg35dvl8zgwr0000gn/T/com.kingsoft.wpsoffice.mac/wpsoffice.ybRsnLwpsoffi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40" y="1902778"/>
            <a:ext cx="2390775" cy="24892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704850" y="1901190"/>
            <a:ext cx="14185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Emitted Signal: 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98805" y="2558415"/>
            <a:ext cx="152463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Received Signal: </a:t>
            </a:r>
          </a:p>
        </p:txBody>
      </p:sp>
      <p:pic>
        <p:nvPicPr>
          <p:cNvPr id="35" name="334E55B0-647D-440b-865C-3EC943EB4CBC-3" descr="/private/var/folders/tw/9_5wkbm90qnbwg35dvl8zgwr0000gn/T/com.kingsoft.wpsoffice.mac/wpsoffice.qTikWIwpsoffi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3440" y="2422525"/>
            <a:ext cx="2729230" cy="53911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13105" y="3138170"/>
            <a:ext cx="41090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with DOA       the final equation of our system:</a:t>
            </a:r>
          </a:p>
        </p:txBody>
      </p:sp>
      <p:pic>
        <p:nvPicPr>
          <p:cNvPr id="37" name="334E55B0-647D-440b-865C-3EC943EB4CBC-2" descr="/private/var/folders/tw/9_5wkbm90qnbwg35dvl8zgwr0000gn/T/com.kingsoft.wpsoffice.mac/wpsoffice.Pwgyoywpsoffi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9695" y="3483610"/>
            <a:ext cx="3322320" cy="521970"/>
          </a:xfrm>
          <a:prstGeom prst="rect">
            <a:avLst/>
          </a:prstGeom>
        </p:spPr>
      </p:pic>
      <p:pic>
        <p:nvPicPr>
          <p:cNvPr id="38" name="334E55B0-647D-440b-865C-3EC943EB4CBC-1" descr="/private/var/folders/tw/9_5wkbm90qnbwg35dvl8zgwr0000gn/T/com.kingsoft.wpsoffice.mac/wpsoffice.ggALjowpsoffi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8930" y="3215640"/>
            <a:ext cx="243840" cy="18923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231390" y="3966210"/>
            <a:ext cx="1289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</a:rPr>
              <a:t>Beamforming </a:t>
            </a:r>
          </a:p>
          <a:p>
            <a:pPr algn="ctr"/>
            <a:r>
              <a:rPr lang="en-US" altLang="zh-CN" sz="1400">
                <a:solidFill>
                  <a:srgbClr val="FF0000"/>
                </a:solidFill>
              </a:rPr>
              <a:t>Weights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2584450" y="3577590"/>
            <a:ext cx="462280" cy="33401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334E55B0-647D-440b-865C-3EC943EB4CBC-8" descr="/private/var/folders/tw/9_5wkbm90qnbwg35dvl8zgwr0000gn/T/com.kingsoft.wpsoffice.mac/wpsoffice.yMxqQK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6120" y="4239895"/>
            <a:ext cx="147955" cy="197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3" grpId="0"/>
      <p:bldP spid="24" grpId="0"/>
      <p:bldP spid="26" grpId="0"/>
      <p:bldP spid="29" grpId="0" bldLvl="0" animBg="1"/>
      <p:bldP spid="29" grpId="1" animBg="1"/>
      <p:bldP spid="31" grpId="0"/>
      <p:bldP spid="34" grpId="0"/>
      <p:bldP spid="36" grpId="0"/>
      <p:bldP spid="41" grpId="0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3724" y="768917"/>
            <a:ext cx="7206207" cy="85409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1200"/>
              </a:spcBef>
              <a:buClrTx/>
              <a:buSzTx/>
              <a:buFont typeface="Wingdings" panose="05000000000000000000" charset="0"/>
              <a:buChar char=""/>
            </a:pPr>
            <a:r>
              <a:rPr lang="en-US" altLang="zh-CN" dirty="0">
                <a:latin typeface="Franklin Gothic Demi Cond"/>
              </a:rPr>
              <a:t>Matched Beamforming: the beamforming weights is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904875" y="179705"/>
            <a:ext cx="6738620" cy="45148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First Method: Matched Beamforming</a:t>
            </a:r>
            <a:endParaRPr lang="zh-CN" altLang="en-US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Final presentation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t>3</a:t>
            </a:fld>
            <a:endParaRPr lang="fr-FR" dirty="0"/>
          </a:p>
        </p:txBody>
      </p:sp>
      <p:pic>
        <p:nvPicPr>
          <p:cNvPr id="9" name="334E55B0-647D-440b-865C-3EC943EB4CBC-6" descr="/private/var/folders/tw/9_5wkbm90qnbwg35dvl8zgwr0000gn/T/com.kingsoft.wpsoffice.mac/wpsoffice.fckFXo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690" y="1235075"/>
            <a:ext cx="3911600" cy="592455"/>
          </a:xfrm>
          <a:prstGeom prst="rect">
            <a:avLst/>
          </a:prstGeom>
        </p:spPr>
      </p:pic>
      <p:pic>
        <p:nvPicPr>
          <p:cNvPr id="13" name="图片 12" descr="TDM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515" y="2769235"/>
            <a:ext cx="3911600" cy="1574165"/>
          </a:xfrm>
          <a:prstGeom prst="rect">
            <a:avLst/>
          </a:prstGeom>
        </p:spPr>
      </p:pic>
      <p:sp>
        <p:nvSpPr>
          <p:cNvPr id="14" name="Espace réservé du contenu 7"/>
          <p:cNvSpPr>
            <a:spLocks noGrp="1"/>
          </p:cNvSpPr>
          <p:nvPr/>
        </p:nvSpPr>
        <p:spPr>
          <a:xfrm>
            <a:off x="453724" y="2052997"/>
            <a:ext cx="8236251" cy="854098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9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anose="05000000000000000000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1200"/>
              </a:spcBef>
              <a:buClrTx/>
              <a:buSzTx/>
              <a:buFont typeface="Wingdings" panose="05000000000000000000" charset="0"/>
              <a:buChar char=""/>
            </a:pPr>
            <a:r>
              <a:rPr lang="en-US" altLang="zh-CN" dirty="0">
                <a:latin typeface="Franklin Gothic Demi Cond"/>
              </a:rPr>
              <a:t>Slot modelm based on TDMA</a:t>
            </a:r>
          </a:p>
        </p:txBody>
      </p:sp>
      <p:pic>
        <p:nvPicPr>
          <p:cNvPr id="15" name="图片 14" descr="matched"/>
          <p:cNvPicPr>
            <a:picLocks noChangeAspect="1"/>
          </p:cNvPicPr>
          <p:nvPr/>
        </p:nvPicPr>
        <p:blipFill>
          <a:blip r:embed="rId5"/>
          <a:srcRect l="14824" r="12681"/>
          <a:stretch>
            <a:fillRect/>
          </a:stretch>
        </p:blipFill>
        <p:spPr>
          <a:xfrm>
            <a:off x="5806440" y="1563370"/>
            <a:ext cx="3027680" cy="3341370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 flipV="1">
            <a:off x="7362825" y="2226945"/>
            <a:ext cx="956945" cy="9817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>
            <a:spLocks noGrp="1"/>
          </p:cNvSpPr>
          <p:nvPr>
            <p:ph type="title"/>
          </p:nvPr>
        </p:nvSpPr>
        <p:spPr>
          <a:xfrm>
            <a:off x="904875" y="179705"/>
            <a:ext cx="67386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</a:pPr>
            <a:r>
              <a:rPr lang="zh-CN" sz="2800"/>
              <a:t>Second Method: Flexibeam</a:t>
            </a:r>
            <a:endParaRPr sz="2800"/>
          </a:p>
        </p:txBody>
      </p:sp>
      <p:sp>
        <p:nvSpPr>
          <p:cNvPr id="362" name="Google Shape;362;p50"/>
          <p:cNvSpPr txBox="1">
            <a:spLocks noGrp="1"/>
          </p:cNvSpPr>
          <p:nvPr>
            <p:ph type="ftr" idx="11"/>
          </p:nvPr>
        </p:nvSpPr>
        <p:spPr>
          <a:xfrm rot="-5400000">
            <a:off x="7115938" y="1874075"/>
            <a:ext cx="3543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Final presentation</a:t>
            </a:r>
            <a:endParaRPr/>
          </a:p>
        </p:txBody>
      </p:sp>
      <p:sp>
        <p:nvSpPr>
          <p:cNvPr id="363" name="Google Shape;363;p50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00" cy="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  <p:sp>
        <p:nvSpPr>
          <p:cNvPr id="364" name="Google Shape;364;p50"/>
          <p:cNvSpPr/>
          <p:nvPr/>
        </p:nvSpPr>
        <p:spPr>
          <a:xfrm>
            <a:off x="453900" y="1266263"/>
            <a:ext cx="18456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17145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lang="zh-CN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Emitted signal:</a:t>
            </a:r>
            <a:endParaRPr sz="15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5" name="Google Shape;365;p50"/>
          <p:cNvSpPr/>
          <p:nvPr/>
        </p:nvSpPr>
        <p:spPr>
          <a:xfrm>
            <a:off x="453900" y="1754263"/>
            <a:ext cx="20364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17145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lang="zh-CN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Received signal:</a:t>
            </a:r>
            <a:endParaRPr sz="15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6" name="Google Shape;366;p50"/>
          <p:cNvSpPr/>
          <p:nvPr/>
        </p:nvSpPr>
        <p:spPr>
          <a:xfrm>
            <a:off x="453900" y="2536425"/>
            <a:ext cx="22557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17145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lang="zh-CN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Flexibeam weight:</a:t>
            </a:r>
            <a:endParaRPr sz="15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67" name="Google Shape;367;p50"/>
          <p:cNvPicPr preferRelativeResize="0"/>
          <p:nvPr/>
        </p:nvPicPr>
        <p:blipFill rotWithShape="1">
          <a:blip r:embed="rId3">
            <a:alphaModFix/>
          </a:blip>
          <a:srcRect l="-800" t="-11060" r="800" b="11059"/>
          <a:stretch/>
        </p:blipFill>
        <p:spPr>
          <a:xfrm>
            <a:off x="2216425" y="1166180"/>
            <a:ext cx="35433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8213" y="1674463"/>
            <a:ext cx="31146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8025" y="2404805"/>
            <a:ext cx="24098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3800" y="2342155"/>
            <a:ext cx="2804013" cy="264793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0"/>
          <p:cNvSpPr/>
          <p:nvPr/>
        </p:nvSpPr>
        <p:spPr>
          <a:xfrm>
            <a:off x="453900" y="778250"/>
            <a:ext cx="79866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17145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lang="zh-CN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Assumption: </a:t>
            </a:r>
            <a:r>
              <a:rPr lang="zh-CN" sz="1350">
                <a:highlight>
                  <a:srgbClr val="FFFFFF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There are infinite and continuous transmitting antennas in the 2D plane.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72" name="Google Shape;372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150" y="3571450"/>
            <a:ext cx="2409825" cy="86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04149" y="3663430"/>
            <a:ext cx="30861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0"/>
          <p:cNvSpPr/>
          <p:nvPr/>
        </p:nvSpPr>
        <p:spPr>
          <a:xfrm>
            <a:off x="453900" y="3204650"/>
            <a:ext cx="5941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17145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lang="zh-CN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Assume that users follow a  2D Gaussian distribution:</a:t>
            </a:r>
            <a:endParaRPr sz="15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351511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Data Rate Comparison</a:t>
            </a:r>
            <a:endParaRPr lang="fr-FR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492B5F-E3C1-0346-8964-64D4A6F3A0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Throught Optimization in 5G Network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3">
                <a:extLst>
                  <a:ext uri="{FF2B5EF4-FFF2-40B4-BE49-F238E27FC236}">
                    <a16:creationId xmlns:a16="http://schemas.microsoft.com/office/drawing/2014/main" id="{D2E54B5B-9504-7EF9-233A-F2F15D3BD30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6646" y="676872"/>
              <a:ext cx="7370708" cy="211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677">
                      <a:extLst>
                        <a:ext uri="{9D8B030D-6E8A-4147-A177-3AD203B41FA5}">
                          <a16:colId xmlns:a16="http://schemas.microsoft.com/office/drawing/2014/main" val="4184246142"/>
                        </a:ext>
                      </a:extLst>
                    </a:gridCol>
                    <a:gridCol w="1842677">
                      <a:extLst>
                        <a:ext uri="{9D8B030D-6E8A-4147-A177-3AD203B41FA5}">
                          <a16:colId xmlns:a16="http://schemas.microsoft.com/office/drawing/2014/main" val="1821888226"/>
                        </a:ext>
                      </a:extLst>
                    </a:gridCol>
                    <a:gridCol w="1842677">
                      <a:extLst>
                        <a:ext uri="{9D8B030D-6E8A-4147-A177-3AD203B41FA5}">
                          <a16:colId xmlns:a16="http://schemas.microsoft.com/office/drawing/2014/main" val="3828062322"/>
                        </a:ext>
                      </a:extLst>
                    </a:gridCol>
                    <a:gridCol w="1842677">
                      <a:extLst>
                        <a:ext uri="{9D8B030D-6E8A-4147-A177-3AD203B41FA5}">
                          <a16:colId xmlns:a16="http://schemas.microsoft.com/office/drawing/2014/main" val="16654315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Dataset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Average throughput among all users (bps)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i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46094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Dataset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Matched beamforming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err="1"/>
                            <a:t>Flexibeam</a:t>
                          </a:r>
                          <a:endParaRPr lang="zh-CN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0" dirty="0"/>
                            <a:t>Improvements</a:t>
                          </a:r>
                          <a:endParaRPr lang="zh-CN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76791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Simulated data </a:t>
                          </a:r>
                          <a:r>
                            <a:rPr lang="en-US" altLang="zh-CN"/>
                            <a:t>(von-Mises </a:t>
                          </a:r>
                          <a:r>
                            <a:rPr lang="en-US" altLang="zh-CN" dirty="0"/>
                            <a:t>distribution)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8.31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1.34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61.25%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299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Real dataset 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4.31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5.73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32.95%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2505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Real dataset 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4.35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5.91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35.86%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595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3">
                <a:extLst>
                  <a:ext uri="{FF2B5EF4-FFF2-40B4-BE49-F238E27FC236}">
                    <a16:creationId xmlns:a16="http://schemas.microsoft.com/office/drawing/2014/main" id="{D2E54B5B-9504-7EF9-233A-F2F15D3BD3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650050"/>
                  </p:ext>
                </p:extLst>
              </p:nvPr>
            </p:nvGraphicFramePr>
            <p:xfrm>
              <a:off x="886646" y="676872"/>
              <a:ext cx="7370708" cy="211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677">
                      <a:extLst>
                        <a:ext uri="{9D8B030D-6E8A-4147-A177-3AD203B41FA5}">
                          <a16:colId xmlns:a16="http://schemas.microsoft.com/office/drawing/2014/main" val="4184246142"/>
                        </a:ext>
                      </a:extLst>
                    </a:gridCol>
                    <a:gridCol w="1842677">
                      <a:extLst>
                        <a:ext uri="{9D8B030D-6E8A-4147-A177-3AD203B41FA5}">
                          <a16:colId xmlns:a16="http://schemas.microsoft.com/office/drawing/2014/main" val="1821888226"/>
                        </a:ext>
                      </a:extLst>
                    </a:gridCol>
                    <a:gridCol w="1842677">
                      <a:extLst>
                        <a:ext uri="{9D8B030D-6E8A-4147-A177-3AD203B41FA5}">
                          <a16:colId xmlns:a16="http://schemas.microsoft.com/office/drawing/2014/main" val="3828062322"/>
                        </a:ext>
                      </a:extLst>
                    </a:gridCol>
                    <a:gridCol w="1842677">
                      <a:extLst>
                        <a:ext uri="{9D8B030D-6E8A-4147-A177-3AD203B41FA5}">
                          <a16:colId xmlns:a16="http://schemas.microsoft.com/office/drawing/2014/main" val="16654315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Dataset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Average throughput among all users (bps)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i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4609405"/>
                      </a:ext>
                    </a:extLst>
                  </a:tr>
                  <a:tr h="502920">
                    <a:tc vMerge="1"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Dataset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Matched beamforming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err="1"/>
                            <a:t>Flexibeam</a:t>
                          </a:r>
                          <a:endParaRPr lang="zh-CN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0" dirty="0"/>
                            <a:t>Improvements</a:t>
                          </a:r>
                          <a:endParaRPr lang="zh-CN" altLang="en-US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7679143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Simulated data </a:t>
                          </a:r>
                          <a:r>
                            <a:rPr lang="en-US" altLang="zh-CN"/>
                            <a:t>(von-Mises </a:t>
                          </a:r>
                          <a:r>
                            <a:rPr lang="en-US" altLang="zh-CN" dirty="0"/>
                            <a:t>distribution)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62" t="-178049" r="-201656" b="-1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78049" r="-100990" b="-1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61.25%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299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Real dataset 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62" t="-373770" r="-201656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373770" r="-100990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32.95%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2505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Real dataset 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62" t="-473770" r="-201656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473770" r="-100990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35.86%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59552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9B385792-9FC8-371D-0313-0BB055E102BC}"/>
              </a:ext>
            </a:extLst>
          </p:cNvPr>
          <p:cNvGrpSpPr/>
          <p:nvPr/>
        </p:nvGrpSpPr>
        <p:grpSpPr>
          <a:xfrm>
            <a:off x="191391" y="2915732"/>
            <a:ext cx="2282033" cy="1951212"/>
            <a:chOff x="744279" y="2915732"/>
            <a:chExt cx="2282033" cy="195121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AD72D29-8C92-2B5D-FAB1-FFEB950FCBF2}"/>
                </a:ext>
              </a:extLst>
            </p:cNvPr>
            <p:cNvSpPr txBox="1"/>
            <p:nvPr/>
          </p:nvSpPr>
          <p:spPr>
            <a:xfrm>
              <a:off x="1120170" y="4359113"/>
              <a:ext cx="148147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Antenna array in simulated data</a:t>
              </a:r>
              <a:endParaRPr lang="zh-CN" altLang="en-US" dirty="0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4BD5C83-368B-5460-183B-44B747559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279" y="2915732"/>
              <a:ext cx="2282033" cy="1521355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EB21AD2-877E-17D8-149F-C9F32D9324D2}"/>
              </a:ext>
            </a:extLst>
          </p:cNvPr>
          <p:cNvGrpSpPr/>
          <p:nvPr/>
        </p:nvGrpSpPr>
        <p:grpSpPr>
          <a:xfrm>
            <a:off x="2271836" y="2915732"/>
            <a:ext cx="2282032" cy="1951214"/>
            <a:chOff x="3122427" y="2915732"/>
            <a:chExt cx="2282032" cy="195121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637D9F1-DE49-C06D-B74F-47C3C5B70FEB}"/>
                </a:ext>
              </a:extLst>
            </p:cNvPr>
            <p:cNvSpPr txBox="1"/>
            <p:nvPr/>
          </p:nvSpPr>
          <p:spPr>
            <a:xfrm>
              <a:off x="3566818" y="4359115"/>
              <a:ext cx="148147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Antenna array in real dataset 1</a:t>
              </a:r>
              <a:endParaRPr lang="zh-CN" altLang="en-US" dirty="0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A51BEB4-A8D4-AF92-B8FB-C334C81EE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3122427" y="2915732"/>
              <a:ext cx="2282032" cy="1521355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56D1AE2-51FE-D091-00CC-1EDB091003E3}"/>
              </a:ext>
            </a:extLst>
          </p:cNvPr>
          <p:cNvGrpSpPr/>
          <p:nvPr/>
        </p:nvGrpSpPr>
        <p:grpSpPr>
          <a:xfrm>
            <a:off x="4352280" y="2915732"/>
            <a:ext cx="2282032" cy="1951213"/>
            <a:chOff x="3122427" y="2915732"/>
            <a:chExt cx="2282032" cy="1951213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4A299A4-63E3-8768-F9B6-2DAC12E15E5E}"/>
                </a:ext>
              </a:extLst>
            </p:cNvPr>
            <p:cNvSpPr txBox="1"/>
            <p:nvPr/>
          </p:nvSpPr>
          <p:spPr>
            <a:xfrm>
              <a:off x="3568596" y="4359114"/>
              <a:ext cx="148147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Antenna array in real dataset 2</a:t>
              </a:r>
              <a:endParaRPr lang="zh-CN" altLang="en-US" dirty="0"/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23B5AED-152E-A874-1739-D269908AB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122427" y="2915732"/>
              <a:ext cx="2282032" cy="1521354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00EB17B-6FF3-E4E8-3BF1-8392C4D5F1A6}"/>
              </a:ext>
            </a:extLst>
          </p:cNvPr>
          <p:cNvGrpSpPr/>
          <p:nvPr/>
        </p:nvGrpSpPr>
        <p:grpSpPr>
          <a:xfrm>
            <a:off x="6532662" y="2915732"/>
            <a:ext cx="2282031" cy="1743465"/>
            <a:chOff x="3122427" y="2915732"/>
            <a:chExt cx="2282031" cy="1743465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AB75A99-F68E-2159-7E8B-71440B9AC185}"/>
                </a:ext>
              </a:extLst>
            </p:cNvPr>
            <p:cNvSpPr txBox="1"/>
            <p:nvPr/>
          </p:nvSpPr>
          <p:spPr>
            <a:xfrm>
              <a:off x="3391489" y="4359115"/>
              <a:ext cx="184876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Real user distribution</a:t>
              </a:r>
              <a:endParaRPr lang="zh-CN" altLang="en-US" dirty="0"/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086F5D47-BD42-8B7E-6BA9-403162007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122427" y="2915732"/>
              <a:ext cx="2282031" cy="1521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747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351511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Conclusions</a:t>
            </a:r>
            <a:endParaRPr lang="fr-FR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492B5F-E3C1-0346-8964-64D4A6F3A0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Throught Optimization in 5G Network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742C3DC-D953-1D5D-948A-264D7728F6E8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631901"/>
          <a:ext cx="609600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755298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41649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Matched beamforming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/>
                        <a:t>Flexibeam</a:t>
                      </a:r>
                      <a:endParaRPr lang="zh-CN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1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Only 1 main lobe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Multiple main lobes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 robust to DOA estimation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Robust to DOA estimation error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Performance degrades severely when users are scattered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Still works even if users are not so dense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8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No specific requirements on the system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Require specific antenna geometry (different distances from the origin)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Low complexity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High complexity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1038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980685B-9661-8F67-8C91-9C6EB0CE2620}"/>
              </a:ext>
            </a:extLst>
          </p:cNvPr>
          <p:cNvSpPr txBox="1"/>
          <p:nvPr/>
        </p:nvSpPr>
        <p:spPr>
          <a:xfrm>
            <a:off x="1523999" y="3254650"/>
            <a:ext cx="4950121" cy="145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/>
              <a:t>Future works:</a:t>
            </a:r>
            <a:r>
              <a:rPr lang="zh-CN" altLang="en-US" sz="1600" dirty="0"/>
              <a:t> </a:t>
            </a:r>
            <a:r>
              <a:rPr lang="en-US" altLang="zh-CN" sz="1600" dirty="0"/>
              <a:t>more</a:t>
            </a:r>
            <a:r>
              <a:rPr lang="zh-CN" altLang="en-US" sz="1600" dirty="0"/>
              <a:t> </a:t>
            </a:r>
            <a:r>
              <a:rPr lang="en-US" altLang="zh-CN" sz="1600" dirty="0"/>
              <a:t>complex</a:t>
            </a:r>
            <a:r>
              <a:rPr lang="zh-CN" altLang="en-US" sz="1600" dirty="0"/>
              <a:t> </a:t>
            </a:r>
            <a:r>
              <a:rPr lang="en-US" altLang="zh-CN" sz="1600" dirty="0"/>
              <a:t>system model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/>
              <a:t>MIMO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/>
              <a:t>Channel fading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/>
              <a:t>Channel estimation error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526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894" y="1423274"/>
            <a:ext cx="2149106" cy="1835150"/>
          </a:xfrm>
        </p:spPr>
        <p:txBody>
          <a:bodyPr>
            <a:normAutofit/>
          </a:bodyPr>
          <a:lstStyle/>
          <a:p>
            <a:r>
              <a:rPr lang="fr-FR" sz="4400" dirty="0"/>
              <a:t>T</a:t>
            </a:r>
            <a:r>
              <a:rPr lang="en-US" altLang="zh-CN" sz="4400" dirty="0"/>
              <a:t>hanks</a:t>
            </a:r>
            <a:endParaRPr lang="fr-FR" sz="4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AEDBBF2-B86F-3C5C-1598-164DAB4E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135" y="632182"/>
            <a:ext cx="2626242" cy="26262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1AEBC3-5BFD-853A-085E-32845D8C204F}"/>
              </a:ext>
            </a:extLst>
          </p:cNvPr>
          <p:cNvSpPr txBox="1"/>
          <p:nvPr/>
        </p:nvSpPr>
        <p:spPr>
          <a:xfrm>
            <a:off x="914401" y="3698333"/>
            <a:ext cx="8165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Reference</a:t>
            </a:r>
          </a:p>
          <a:p>
            <a:r>
              <a:rPr lang="en-US" altLang="zh-CN" sz="1100" dirty="0"/>
              <a:t>[1] P. Hurley and M. </a:t>
            </a:r>
            <a:r>
              <a:rPr lang="en-US" altLang="zh-CN" sz="1100" dirty="0" err="1"/>
              <a:t>Simeoni</a:t>
            </a:r>
            <a:r>
              <a:rPr lang="en-US" altLang="zh-CN" sz="1100" dirty="0"/>
              <a:t>, “</a:t>
            </a:r>
            <a:r>
              <a:rPr lang="en-US" altLang="zh-CN" sz="1100" dirty="0" err="1"/>
              <a:t>Flexibeam</a:t>
            </a:r>
            <a:r>
              <a:rPr lang="en-US" altLang="zh-CN" sz="1100" dirty="0"/>
              <a:t>: Analytic spatial filtering by beamforming,” in 2016 IEEE International Conference on Acoustics, Speech and Signal Processing (ICASSP), 2016, pp. 2877–2880.</a:t>
            </a:r>
          </a:p>
          <a:p>
            <a:pPr algn="l"/>
            <a:r>
              <a:rPr lang="en-US" altLang="zh-CN" sz="1100" dirty="0"/>
              <a:t>[2] P. Hurley and M. </a:t>
            </a:r>
            <a:r>
              <a:rPr lang="en-US" altLang="zh-CN" sz="1100" dirty="0" err="1"/>
              <a:t>Simeoni</a:t>
            </a:r>
            <a:r>
              <a:rPr lang="en-US" altLang="zh-CN" sz="1100" dirty="0"/>
              <a:t>, “Beamforming towards regions of interest for multi-site mobile networks,” in International Zurich Seminar on Communications-Proceedings. ETH Zurich, 2016, pp. 94–98.</a:t>
            </a:r>
            <a:br>
              <a:rPr lang="en-US" altLang="zh-CN" sz="1100" dirty="0"/>
            </a:br>
            <a:r>
              <a:rPr lang="en-US" altLang="zh-CN" sz="1100" dirty="0"/>
              <a:t>[3] H. </a:t>
            </a:r>
            <a:r>
              <a:rPr lang="en-US" altLang="zh-CN" sz="1100" dirty="0" err="1"/>
              <a:t>Krim</a:t>
            </a:r>
            <a:r>
              <a:rPr lang="en-US" altLang="zh-CN" sz="1100" dirty="0"/>
              <a:t> and M. </a:t>
            </a:r>
            <a:r>
              <a:rPr lang="en-US" altLang="zh-CN" sz="1100" dirty="0" err="1"/>
              <a:t>Viberg</a:t>
            </a:r>
            <a:r>
              <a:rPr lang="en-US" altLang="zh-CN" sz="1100" dirty="0"/>
              <a:t>, “Two decades of array signal processing research: the parametric approach,” IEEE Signal Processing Magazine, vol. 13, no. 4, pp. 67–94, 1996.</a:t>
            </a:r>
          </a:p>
        </p:txBody>
      </p:sp>
    </p:spTree>
    <p:extLst>
      <p:ext uri="{BB962C8B-B14F-4D97-AF65-F5344CB8AC3E}">
        <p14:creationId xmlns:p14="http://schemas.microsoft.com/office/powerpoint/2010/main" val="47678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hIUm9aWFJoWDIwZ1hGMD0iLAogICAiTGF0ZXhJbWdCYXNlNjQiIDogImlWQk9SdzBLR2dvQUFBQU5TVWhFVWdBQUFGMEFBQUJJQkFNQUFBQm1ST1RZQUFBQU1GQk1WRVgvLy84QUFBQUFBQUFBQUFBQUFBQUFBQUFBQUFBQUFBQUFBQUFBQUFBQUFBQUFBQUFBQUFBQUFBQUFBQUFBQUFBdjNhQjdBQUFBRDNSU1RsTUFWS3ZkNzgySlppSzdFRVIyTXBtaVZsZXhBQUFBQ1hCSVdYTUFBQTdFQUFBT3hBR1ZLdzRiQUFBRHUwbEVRVlJJRFkxV1BXNGFVUkFlWTR3eEdPTWJMRW9PZ09VTHJHUEpUWXFzcTBpcGxqSWQzSUF0MHR0S2lpaHBvSENUSmxqS0FhQk9BemNBS1hLTlkwTWMvOFNUNy8zTTdtS3o3RDRKWnQ3TXQ3UHorOTRTaFd2dDVleHR1RWxuTmoxMitWVTZ6aUtLN3F4RkRyZXlQdUR3VjZJeTMyZkViL090UXZxempQZ2h2MWJJZGthSE5wbEhDai9tQTBWU1Y1OGZOS2JLLzFLeEFKUTgzdE80UEQ5bXdXOHhuMnZjT2w5bndUdDhaV0FiekJud2NPZHZpTmR4cjM0b3gzd2E0bHVyc1VycjJHd1NyVE1QMHZHZUtTNkF3RGRTOFNpV3RFMlZlWktLejNOWTFSNXpMUlhmanB3WWg1R3ZlTXBsRHF3YWtkZFdJTFZxalhrdW1HWUcvNUVUMDJ4NHFCTzVKaWFlVWZnY05pVm55RDk4T0xCR2lzRHZQalA0Uk9CRk1hSVNabTZlUU9MYlNzem1Edmh1WExtRWoyUFF6cW45aitxRzZheXlETUlTdzFiVVovNGoyakh6amZCSkZPbVp2N0RMajZVMkNROU1mRjBtNFVRZUI0TS9GbmtDVmVrY1dGMFpmQ01CSitKNGlRckFCNkpJb0pqMThBaEI1NldtSDVndy9iMVlweWFZSjVRb1RIK2I1UnhLUWhPZFJNTk85ZlQwVUovNVRxeDVuSDc4TzFIM3E5UjI1ZGtrQ3A5UHJRNmRtbjZhRDZNU29WTkQxNUxNVXpQeUdhRk1FbkdpQVA3Yzh2WDA2aExCbjhEZ1N4bUdSZU90ZVhTUHZUV3NZQ2xCUHEwYzRVNHNXM0QzQTdDVkMrL292UktWZjNsSFB4V2pibHpCRDFrdTk1TDdUbVcyMHJuKzZDb2JaWC8reGJOZDN3dnhIc3N0c1BXQUs2ZEJ3OGN1RmRRQk1IM29VbzdOb1FrdjlIdG9PM0tuWDBNYjN1WG1BVFErbjI5ZGRjRjRKaSs0ZXRXT3FNY3p3K0RVRFNqUE4xTmQ5eWJYT2hPbHI1dlJnOWxBYmJHLzE1U29pSUdvOHV4V2I5djh4alRKbEd0S2dDTjJwQ2lhYmFBb1ZnR2VJaXo5d1VMb3IyTXRyVnZxbXg0K2kwNjJkWlFCdldISzNwVDMrN1l2SFVNN1ladFNiNC9RVnNZZHVHbnlnbmduK2owYmZBbTZFNW1uRHdPVkZyeEVMYzllRHVpV2dSWlV0SUdwaVY1TDFKL2NDUWl2b1lXNDVVYWFnYXN0K3ZIa1N4TFI3eTdDTUV3R1RtVjM1dkpqMSs0TVFaYU5JSVRsSlNDaXpVL1hueGZodENVSDE3ckF4aXRQK3FwTWNrL1MwMXc1cXlmODJ6am15RjNyUmZrMm1vWC90bGliNm16cjhyY1dFSXVidXYxZVJCMU90UVp4ZDRrdUZsSFJUb3FKT2pTMFZLZW5tSFI2bzBvbS9iaEJ6alcrcndJcW1FNk56QXFIU3lUUVBNNEFJOU54NUcyUENDeWtPUm5sRGJrY2ZOWDlEbjVMVjE2NnJ5cVhRd2ZkVnZLQ3BXZzFMVGI5WXhtNkp2QTRCaEtXSStrZjJ2VFRHVTlLZmkwQmppRThOaXBNdTJIS2ZPcy9Kc0VwZDlnMXVtK0hndm51NzQvQS93ZGdLUjVXSVBSNlZ3QUFBQUJKUlU1RXJrSmdnZz09Igp9Cg=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2VTaDBLVDF6WDI4b2RDa2dYSE4xYlNCZmUyazlNWDFlZTB4OVhHZGhiVzFoWDJsbFhudHFYSEJvYVY5cGZXVmVleTFxTWx4d2FWeG1jbUZqZTF4MFpYaDBiR1Z6Y3lCd1gya3NLRnhqYjNNZ1hIUm9aWFJoWDIwc1hITnBibHgwYUdWMFlWOXRLU0JjZEdWNGRHZHlaV0YwWlhKOWUxeHNZVzFpWkdGOWZWeGQiLAogICAiTGF0ZXhJbWdCYXNlNjQiIDogImlWQk9SdzBLR2dvQUFBQU5TVWhFVWdBQUJna0FBQUR6QkFNQUFBQk9BK3NmQUFBQU1GQk1WRVgvLy84QUFBQUFBQUFBQUFBQUFBQUFBQUFBQUFBQUFBQUFBQUFBQUFBQUFBQUFBQUFBQUFBQUFBQUFBQUFBQUFBdjNhQjdBQUFBRDNSU1RsTUFacnZ2cTBReXpkMTJtU0tKVkJCaHpNcjdBQUFBQ1hCSVdYTUFBQTdFQUFBT3hBR1ZLdzRiQUFBZ0FFbEVRVlI0QWUxOWU1Q2tWM1hmTjYrZVI4LzBqTUVwNUVEU0U2dVNLSTVOTDFwQWk2WHdqYTBLRDVPa0Z6Q2xKTVRWWFliWU9DV25wNnhLYkJLS0hpUmlGcEdvcDVES1pUc3VlaEtTSXNpWUhudWRra3d3UFFYWXhzU21KL3dSVkhMRjNaRlVzRUtnV2JaRlpxUmQ2ZWJjOStONzkvUThldnA4TlRYZmZaeDc3cjIvdnVmZWMrN3I4eng4RUFGRVlNd1FtQ0RrL0tWTDk1MG5wRHBtTmNmcUlnSVNBWkFDL2h4c3l5QjhJd0pqaDhBekhVS2UvNWRqVjIyc01DSmdJbEFoWk5mMG94c1JHRDhFbW9TTVg2V3h4b2lBaFVDSlhMUDg2RUVFeGc4Qk1BdkdyOUpZWTBUQVJDQkh5UDh6L2VoR0JNWVBnWGxDcm81ZnJiSEdpSUNKd0NRaHE2WWYzWWpBK0NHd1RNam0rTlVhYTR3SW1BalVjUE9FQ1FlNnh4SUJYQzRZeTU4ZEsyMGhnTXNGRmh6b0dVc0VjTGxnTEg5MnJMU0pBQzRYbUdpZ2V6d1J3T1dDOGZ6ZHNkWW1BcmhjWUtLQjd2RkVBSmNMeHZOM3gxcWJDTUJ5d1VYVGoyNUVZUHdRd09XQzhmdk5zY1l1QWlXeTd3YWhIeEVZTXdSOGNtUE1hb3pWUlFRY0JQS0VmTjhKUWk4aU1HWUl3RTBzeHVtQ2Q0OVo3Ykc2aUFCRllKcVFkWVZFSGswRWhRVTZ4Z2lCS1VKMlZIVVg4QUN5d2dJZFk0UkEyMXd1V0g1cGpHcU9WVVVFSkFKRjh6S2k1cW9NeGpjaU1FWUlsTTNsZ3NidUdOVWNxNG9JU0FUTTVZSUp2S05Pd29MdmNVTEFXaTZZZW1HY3FvNTFSUVFFQXRaeVFSbHY1OEtHTVk0SW1Nc0Y4K1RjT0VLQWRSNTdCTXpsZ3FheGNqRDJ3Q0FBWTRTQXNWendGQ0hiWTFSenJDb2lJQkhvRU5MajdxZUpPV2NxNC9HTkNKeDFCSjY1bXhEeWhXZWZmZmFaWC93VGNIM3ZyTmNYNjRjSUJCQ29ROHMzSDl3L0VZQUlBODQ4QW5WVEJBanBiNTc1R21NRkVRRkVBQkZBQkJBQlJBQVJRQVFRQVVRQUVVQUVFQUZFQUJGQUJCQUJSQUFSUUFTR2pzQmpGNGZPOHVnWnp1NGNmUjZZdy9nZ01EbVNKektXK3RYeCtZbXdwa2VOUUtHeGN0UlpIQW4vOTd4NEpHeVI2VmdpY0dYQW0ydCtzUEh2ZTRNQjl1QnJFdEpOdk9YZ2F3a2tucGNqdTRrMFNJQUlwRUtnME5oS1JlY1N2ZnpnTS9YWHU0R3AvRE5KWCtXZDhPLy9reFQ2VGhkdjVVeUZOeElsSXpBNTJGViswMlRGbSt4dkovTVBVaXdTU0J2M2xHRmZjT24yT0FvV3Q0aEhTUkl4R2xlQzkyNWxxM2x4b0hQYWhUcDB4QVd5bWkwdlRyMlVNQlo4aTM2UlplOWFNdXZHdXFBcC9OUkE0cGljQTFLTUpnTGZJTm0ybHVmSjFpQVZuV1hkZWYzNklHbTlUcndsVXFkSFJHWlRkUFExeVdlR1hBUEJ3UWNSNEFqY1JBNTJNMkV4S1kvcFpVcmxsWitqOU9XaitHckVORmtEMXRNcHpvL3JzajlJOXJOVm01WWVuN09KUU9GTG1WdERlNkRGZ2drKzRuU1lMQXdaeXlLVHkwVW1DL0dzYzFwU2JzS0RKZkZZalU5c3ZrV2VxMmFzYm5rZ3BlWkozdjQ2ZzFuV3NVVXMrR3lBV1RUdTRvK2tyMnZ0N3k1Q2tpZFhJeGxoeEpsQklGY2lMMlMxRXZOa1k1RDZsN2tlVmU0UGtqZyt6VFFmWnFiVDNDdlZORFN5OXhMeXRuak9HRHNHQ0N6VnlSdDZXZXM1b1pXS0RFbnpoS3RDcFNPNEU3Yk5WYUZKOCt0RVVVWGJNOGVpenhQeU42TUlNWHhNRUpqM3lZZk1xajdsdjkvemxtN3AvdzB6TU9DZUpGVVZsbi9aZmVUZ3JUM3UvNFZieUcxL0xLS1dQdVVmdlArYi8wRVJlZ3ZpTTNMa1FJY2x1RFNQM0gvNTIvZXRVT3JIZi9LZTY5N0VtL3YzV29adGkzKzVlam5OSURWbm1mWlArOFFvWTBKNU1Qb3NJdkFkcHljc25IK1lQRERqZitBaDhxdHgxVjNXdlRrb1ZEL3laMS8yK1hyd1hlUkhmK0RMb2xITitPLy9LMi8vSkhsZTg5bmo2a28rL2VWUEJnKzRWWmF2bXJVSXVUN2gvNE5YTmZwVnpicEF1SmJWVG1NWExOakxiMHVOQVVaRG5UVzZSaDJCM3lma1RWWWRKcTk3cFd1dHYrdDVsMk1uM2l1Nk4yK1NUZURnczRBRjhsbHd6NU5YVTU2Vmo5SC9aVU1LaWx4cm1SQ0tFWTFPZUF3ZWhmL1Y0STMzRDI4aTF6dWY4THhKOGthZFd2SVVXZWlJTU5lRU01RTBVeUkzZW1HRUdEWU9DTHdqTUVOUzIvU2FyUHVlMEoxcUxnaEZVYzExTGhDNmlBeDdmQ2hSaVRmNTdrRVBQUFZ0R2pSclNFR1o5TS9ENDZlL0FzM2lVUkZkK0F4NTRYYmduRGVIR2JoNW1iSStuN1RMZ2hZSlNydk8zdXBmdnB4OWxrd2xSc2RvSS9CWWNMYTgxUE5hckxIbDFhZWc4NzdSNTRvS2Q5UXNTNU50MFN3d0pXZWFyTEw0QmRiS3VQSTliMGlCejF1cVQ2Nm54YzNpMFJaU0FOK2QyS1VNaUxGYllvb0xHRWdCazcxNC92bkFSQktzbU9BeWNqeG9aelUyWk9XMEFBMnJ3V2RRaUd6b3MrVEZBQUl0R1ZrUWx1N25RVVh4S3R4Q2hWNmFibWJnZWxGZUo4NEplNkNXeG9MbFdWbzh0QlJ3ZmF6Qlg0eXl4cnYzWENyRHV4QXlrUVNyNXlzOHp6UDdQKy9iTjlHbDhGWFBMQml5WXAyUTdxL3dKdGpyeG5ydnZPcHBwL2hNdkV6RzNrTDE4YnhGVXkxUk02RE1TaWlUbjZoYWlVQ1RZZjRPc3lTc3FDaVB4VU5MQWRmSFRDbW84SDFOVm5HaW1JS0F2aFNNK3dicG4zRXhBTFUxNjdNV3hPbHNoY3lRZmpXc1JrdE0wZmVXbEFtN2RPbGlnSTd0WEtPaGM4WkFJZWRwd0NTZ0U2bVRBUG10ZjI0a25SRDJRSVByT1VaTXBOUGlvYVdBajBTbUZCUzV0alFYMXI2RDNFTlZzbTY2dEVGdW94SUNtM0t6UGlHOXhhalVObVU1UytTT1hnanBBbGNYRnBWR0ZFSWp6V0RQV3pZYWxGWkhTa3h4LzJrZlFIOWhXNldmNS9LVkYwTkM0WlA3bTNEMDYxUCsvYnV3Mi9xTGpYdFhGS1YybUR6aXBLQko1Yzd6Mm1LcjY3ZnBxb2YzTCs0NStCMTRmZWVXQTJmMUk2eTlmNDZJdEpUUG1YeHlXV1dBbUFQOTBVQXlrM1IrOEdpeTFWeHpaYk9KcXZBNWJ1Sk9LdXRZeFJnT1pSZVlVakNqbFBJUzc1bHpyN3FaR0dQRlBHOThDNklOUG5sSDY2Q1hyOS8vV3cwd1JscXYvWTFTNk9FYmcwZThGUFJvOFZwOG1DbWMveXA1d0h2azROTmZnY29zOU4vNmNVSW5sZFFUWmhmOExDRy9yUWpPcUFNKzJFR2Z0WWpxRlo3NUh6L3pRMSs5aFJQeC8wZXcxY1hPZklGYWtDZjZGTUlzQTIrUHQyQ3h3aFZSd0E3WDhLbEdwRS9iNU1YS0ZkV0lMbnJlRjJqYTc1YjFwTTBTSDJYMmhGbFEzNFk1cFM0c3pzMlNuVWNCalBrUW85bmlFU2NGWFRaVEsyd2FiL2E2Vjc2MmRGQ0ZrdHpJMDFzQ21vWWhUZWRZejduMUFxdmdFMjdZbWZQUDhxYWQwUEFLdi9oRlgwbkM3bkJCdU9rT2g5L2NkU2ZnY0Y3Ti81L2VRejd5UjZtWUZSNE1PVmJRNWMyMnlZVWhnbzlhTDFnd0IwMmw4TlBWQXpyZEJNK012OFhlOEMvSHBhREZXK1RNODlEdW42ZDI3Z1M1Zm1HYkhrSFRBaVdTMkR6aXBLREdwR0JCQ0ZLRnJubzAxNEJMa1Z5bWkzZDdYR0VTYkFQckJkN0x6LzRNRWRTOUlGbzNnQjMvRkI1dkNEbFlqeWZNR0R0UHhDeWlTcmQzVGptSDRORDhYODdLZjBjdkZkT1FGWU1XSHdWOWM4ZFpnRmRGOXExNXFRVk43MEtQSzY1M3lGSE52eUFHZ2VhcVNzMmtJQ2UwazhtWFBGanFXb1BJQ2RKL2dOSUVGOU5zSG5GU3dMZDAxSVJTQmFzZXNBNUdlUmJKaFI2OGxpMlpubmVVZ3ZCQmtTWS9ZMCtYdCsyTjVHb1ZmcDJUQmpxbTVLUXhGRlBFK2gyQXNyc1dRNTQ1U3ZGL2xIejAzZi85SzZtL1VCVmNQVzR3S1ZpUW12VG56SXRUSHRudjhaTHhSa2ZkSFZHdjFncFZiVFpZOUNUVk9BcWlxWFczV0JqOVY2S1lYaEhkd2Q0cXFGTk0xT0JZZlJVaWNvWUprYTkvRUVJY0huRlN3TGIzRlJyOGVnbTI2c0VYRURwOGdLa0orYVJNNllFMEtLeCt4bWZsZUlFM2Jhbk9hZ2hDWEhmN2xGanRFUWloeUI2MEhGalVwTTFtZUkva24rTzc0SnJSTnBDVHA3dVRxTURGdGRpdk1zS2wvbWVNN1RwMTBjeGhGcFJIMHhiMUlpV2NvZTI1ME9ENE5tbVhYQkNOdXJSTDQ5bFRvZEVsUnU5NVQxVkJUM21KaGsveVFXREMwSWhtK1JCajg0aVRnaG15UlJueHZOaXFCN2VUaFoxZVZPV2xHZHA3U3NkcEY1RlFkUFJQUXVHSWVPYVpHUFFpWWdjS1hqQTZPczZnVVIySVVVUWl5Zi95dFI2bGdFbXh0RkxzN0NwZEluMW9wZ3VFOWNVd1lyM2FhMmxPUkRaVTQzeEJpKzJnYTk1T3MzMkN3RDQ4NzNQazM4Si9FS2ROZUQybFU0UEViSHVQOUtzUXlwOHV0NU9YZWJmTlJoQVJBMEpkQmFmTm8wdGJPanhMZkVFUEludk16LzdCNGJlOGNkSFJrckJYeEhKMXlacnMySlA2SEUxSmQ1UnFObWZjMVlidUhaN3JxYW9KWXpRaE82bEkweEw5VE0rbUxEQnp6ZzQ3akUvd3I2OXpKcFdBQmhiSkhHVGVPR0VBcWxEajd6d2tHMGJoQXN3KzZoWlVsN1p3bmpkY3luT21Uajc4WnlVdWZONWo0SDR6VDF3Z0QvVS8vVVAvMllLeGZNZkh5VC9TQldseERHcGNRVmtXalp6R3cyd0dGU0dUeC94OThQVTVXdEJmOXdtNXNPNjlEL3ExQTczOWU3ci9wNlhuZWhETkg3SHFrUk8yQmpWVTlGTzhvZDFQajlYcEFybzlIWjVZbTA5ajgyMGdQYWU5UitCYU1yYUNEWS85a3V3ZXdmQmsya1lhMXRacHN5bXlObkhQd1Q4VTZhWkJrNmZUK2VKNVpQOE80VExPSGVjKzd2Yy9VQlhoZDk5RGJoTVRWSytCVmF2K3ZaOFFFZXkxZFBPK09Ta3ZPSGQ0b1l2Ry9FRytmczhPVFdId1dPaWZ2M1QrZVFocjlTL2M1MS8xS3ZURjdRQks2WDNkL3pmYnpNSCtpVldQUlk3Q2hMMzRVZGZRd0ZyWldKMDBLek1wc0xvbURWckE5VTV6dVNjUU80U0FSZnFERHYxUjkwakR2c3YwR1lCbS9JSnNRVkw1NWtWYlhvZHR5RUtSWnlHU2FkdnFYQWVyaDV6ZHIzTUZSYndFcjJVNkZneitpRVVKWWE5THM1M3pNKzVTZXUrNG5UcWU0MUpnOUI1eEdCZnFhWWVOT0M0eGNiUERuWU1TT2UwUjJWblh1WDBaVXdJanlyaUZ3cllqd1lRMTFYV3ZJRmRjOUowK0JwdU1UckZqeWVQcVNvNks3U3NVaTcwVjVSekUwV1YyQmN5UWJ0SFVOZEN2SnRZbG4yazVZSHAza2Y3WFpPaDR2TVV1aW40dlhYVkJwYWltb3h5TWF2bnFZT25pVTlXNFBnMUVIY3QyakU4RkN2aVhwQUpWZHUyVk5qZGhPWWNsYVZjWi9Xa1M3OGg0Y1YrRUdHell4b3J6aXJpN3JaeURPTXJjbUtud1dhTVd0UHVwYzVKUDdZWnd3Y2FuRlJrNEx1OG1Id3hXVTlhM1E5WlNVZzVFVmxrZktGbENvZ3FSWm1zeE1EVWJuL1FtVVI1Zld3RThBVzFCNnBsVnBTNGVmaXdERTRReUZycjdIUGdtcE1MbGViK3M4aHpJNGZPcEtXRnlOTUJYM0pTTVNySVNoWS9zeXJDeGVkTmR1dkJvb09OckxpNjRpU2NhUExhek0zamE2SlJ0UWxaNWJEZXdXQjJkeW9peGpqR3ljR3ZLdFZLVnRKTmNtWmZlUWQ3Q0JKbmxna3VYZDUvY2tIeG1EaWRrL0p5UDU5WDViQWpNRk5IWkx2N01pMFZ0NmMvOFh2cDNJVWt1cjRRRUhrUFFZeGVEbWVSZkV3eVRJWElYUlZVR0pMeExjdUJNb0Jzc3VoNVMrc0U0bWFuQStCSGRXM0V3alU2dU95aW1ZanMwOStkZnE4SUxqVFhsSHRCUjVNMXhtZXhRQm5Oa0phL1hVQzZ2MGJDQkg5aWF4TklTL2hzMnZ1Yzlxc1NxbHRJMGpNeThkWHRJMUp3N2hvYlFIRUhRUXVoRzNNWnFkRllWd3A0M1JsTllNWE42bnR3S3orNTUrcDdiUG11bHluMFpKaFIvWXRzS080Ukg4OCtYNU5SL002Tkd4TE8vQ1JDNnNHTVdaUTU2NnZ6YlJNamxCM1RVb04reTBSekVRa1NOejVEbXlFZkxyNU9SK1FzOTZSem92Y0RudVhOaWhyUjI4RkJmOWpwNVgvUVRBekdHUk5Pa0dwSzAwUGhnU09pUkI1V1ZjSnRaWGRudm1WN0x6ZGJDMGkrcTV2bGlqc1ZpSU04OHViVnU4WUtqSXhmNkRiSXZmNWlCdU9wRUFmNDBxaVMzT2MrOGhRcy8rOTlmMWNuQ1hLM3psKzR6cldGNmxualhtNVkyOFN0Nk9sR2hzYU05QTduZXg5ZThKdS9ncVgvZjJMRTBjY2dtbGJ0VVpVeHYzbUd2dlBHcHA4dm14QytMemZpdkZENldYRDdvWldRMEJQSkpZNDNGWUpmM2plN0tDR2ZPT204UEsyNTRoTCt6RVJHUk1iajBPckFBRGVqdUlzLzlKU3dYM08xZjYyWGtGRTd1OG1kVWNNcUx2UXNsUXdnR1dBU2hIWFo3TlN4anRUWVJGbmxxdzJiT1Z3OVhOdjRKaGlDUEhKenJPZmFuTG1ldW5aeHJNU0xaNWcxQzlteE95b0IzS25TMENaQWxCY3hDWTljSFVEenZFWEtqNTlIbGdpZkk2NVBTcG9sMytiTTBzTk9hVi9OUlN3aFM3aUF4c3EzRDlFcDkyd2pRenNlcTJqMHlydG1kUXhhMUhHVXVkbFB1U3poay9tYnl5SzgxTE1tcFFwTmF1TVh4NDdTekcvTjh0aTJFVWFhZzhpcmJGaVpiMGhJNUFDZGJMaWlIbWphWm1BT3h3NThuaDUzV1c5VGwzTDV4c011ajAvOXZYZk9tSXpxYzlFek9FT1VpV1kyb1RacFBKMFFrSFRTNEUybVN4MzBpb3NVN3hxMlV1YjRySlYwczJRd2RuR0JEdzBWQjFXS3o1SlZWOEU2UkRSRjRpSmZMbjdNcUNyUGdDdm5RdHBlbmRuNzczRUNaWENHLzVXOE9sUEpzSnFxWXl5ZDJGUnRwSitIdFpJUDdadVJTWjVERm5HM2RXUVJpRjhWaDdTT0xaNUxuU2FwWHdTaTB6UWtYK1B4N2g3YXNpZFNMRnpHWk9QdzVKVWpkN2N4VnAxUEhiRkRycnNjd2lZNHFmS1V2WjRpaWljWW5wdUJIRDR6dDBNbWpJOFRtU1d2T3hjb29ML2ZBVzZIY0E0MkRQYUpGaGxBTVA2aXpCanpoa0kvZzNPRWphdjBpK09YRmJ1QU11UXRVSkVoNk9mdzVPZXhNcmxMWFBOTzVadWt2MTFxakFmZ2NEZ0d4eEJmS0pPejZnRkRDWVFXS05jRlFkczBZdmIvSXBXQ3diakUwdDhSQW40cWNPRnRJTDRybEl5b1hpb2JzUGNMdUFrM2t6QWxzL2lKUlM4eEo3VEVUbWYydmI2WmtpR1F4Q0lpVlBrWHgxQUh0enNUalJ4bk9rbUM0YjdrMEtMa1d5c2FpOWhSZmk1UngxaHYyeU5Ibk9FdjcxMmdCOW1TV1UvellCenVnU0NmMVYzanh3dTRDdFFvZTdiSDVjN3A1MHE4eTErK3gzNmg0RGp4eVVabFQ0UCtCRUNpSStXZVZ1RUd1S2pjYzlhOXF6OUc3OXZnRWlNb0k5SDNsQm0wN2VvYXo0RE1wVUthcVRuVzBycTVjTCtqd1JjMUZMb2NsS2JCaGQ0R2FKWUpqZ2U1RFo1clVvL2p6a0tJOWQxMWZvNE1RRXdpUll0bmxobjZCZ05Hb0ZicmE0VzR1QTN2dkpSMUwxOW1QOFNrN2huclgya1lzTGwwT0xVK05WL2FOb1pGSEY5aVNYWWJQYmZkSnZvaFdsNVo4MkYyZ1ptbkVHR2ExMVUyRFFQRm5ZUlBxcGwzbXpkTmhZTjdxcDFBS0xDZ05UN3dVMUp6dUYzWm9idWlmWWNrNmtLVERqOGJGN3JzeFdaZUlhUXQwWXdaL1dFMmlUK1E4cThsMWlPNkc2Q1dnNytoUnR1SjBnUjlUVWl2MzNDMlgzT2ZEakpHZ2t2eTV0eWlIR081ZHBIa3VvQlR3bno3aGY3d1VsSnp1RjNxVExRNHkrOThZMnRZemcybVVjOUljaGlpUjNDN0FFOHh4clNNOGRaMmpZSGFrNFlURERCVjNLZEMyeUJjWWErdVVQVXhaVlllU2plTFB1RG1uYkwwcDJrWE1EaW1yb1pSM1ZKa0V1bDlRTFhhTnlqVGwyRzZFSFpuVEhaZmdHSm01QkFBWC8wVm4vU1NYZ21qVElUcnA0REV3QkZSWjZrbGhKVGQzcUJlTVdCWjY2SCtLUCtOVXRFd0d1RTNsQlFpZXN1eUNRK2M0bmd3bVhaT3phYW5pTUFseTd2aUFLVG45R3FnNWhvMEMwL0F4alV0OHlvQjJqOGYzZ0ZyUE01dmpVMFJlNlNMMXp3bVpPSFJCRkgvS1NYeGN6L3VyMjRKdm5YWVJ5MWFuSldMd2xRMkJQZE1Lb0VsdFZSdzJYWnU5Y1RiZVdhbU54U2FlMUxaUllHZE4zQy9lNG9QQld0WmNEME0vSlEyUktRRVRWeThyMlRlM2haZEM4YWZSVGJIOXFTR2tJTWU2Q0hsVGREZ0RERTJGUU5NMnVGeFZIQ2Jpam05SDNiemJoVG8yQ3V5Slg0K3VGQ3lyMGlkNklUdzY2Y0F4YmFtamlYV0JIQitLNmdKVTZ5N1FRVEpSL0NIeHZQeWw1T1R4Tk92QTJwWVpOMGdtbU1acnlIMHdBZ3RIRmFkU0lRZmdJMGRyenUxQ0hSc0ZSbisyWkJwZWtKUFlSVkdVK3FTNDZIeWVhdXJRWHJrdzJIZUJocGM2UGxUeEI3S21rTytjN0piNDRrcXF6MkhINTNJVXNSUGt0djk1Rkh5UGhLZjhQS0ZpN3FqaVZFUGFVWkZIN0JEZk05UzVORzBiQmE3UXVhRWpBNjRpSFFxc2VkNEF5YkFEeW5LNVlJYnZwWnRrNm1OYnlJWjlGK2dnZVN2K1ZMUXVjZzZMY2w5NGgrbUhiVm1FUWZnZlhackNLK3habHFQTGFRaWNGOXgyNWFyaXNIcThNWVI4VXJGb3VRTG4yQ2l3ZWh4bi9Jb1ZLTllkcDhydjhFUSszMElIakJwTVQ1bWl4bnplNTBhK2N4Zm9JTGxwL2g2L05oZDI2bFdlRjV4OFpvVHNIYVBobHFrS0hXdG1JMVBTNHlaZWxqc0FaTWJ5RklmMGU3SmpVd0ZINTlCNzlVVWV2ck83STJFZXZzRUhnOTJqSzZIREdjcXpLWUlxVElMYkcrQzlMSVlDNXk1UUoyMGFyOEVmSmwvRk4rRGxMemJCTGJabFBncWxZWGU4TkxQT2ozZTh1V2ZLcmVLT3A2NHFEck4rc3UvSnhIZ0FZcGpydEZNRmJCVG9jV1dyc3ltNUQ4cE9uK1BiUlFFM0JWZEZRZmdCNU9JV1BWeXd2ODBDQTNlQkN0TDBMNE4vaDllTi9oZTIwUlFmeG1HclZTODl4Mk9rQkJIbU9CeGpuZ05tMVhGblhab3VxTk55TW5EQUhOSW5XM1Nub3dJMkNreVZyc2J3RTdzb3BQVVlRem1rS0hNNnYwTzNrWlozdlZ4SlNxcDdGMmoyVERWL2NjMEdFNFdybkZHUml3T2NjTmpNenZrNFVwVEoybkZra3ltUGwvbXZ2UmhNSU9mMFZJeXJpa1BYNXZUUWlqU2o0Ly8rWkVOZkJCNldkamJSUmdFalJUU0JzUFRVa21mUFRuaHNUQ2hjUlg1L0NEcHVpajk0czMvaHZ4cUI1blQra3IvL1NzL3YvVzdEL0xCb082eUZ1bHdNaG81VDh4ZkRIS3ZlQnFlcTh3NE1SdEJWSjlrcDhlN0pDYlJUVWg0b3hzK1RDNFlDK2FEY2RXWWE4bmZ5TnNUKzYwc1VRQzJwRHFNYVB3dmZabWdROCt5Q3kzWFpzUE9tZlYyWXZzNi9GZytzMkVYQjkzVzY3R1A4MzZDWkNUMkdrdDBYU2x2NENsU0JFT1BFZ3ptZDczM0hKN2NSdUZINmEwWmk2eTVRSGg3a1l0QTdUczIvcStHUVBXeERUQm8xNUZrR0ovR0pleGVPVFl0SVc5VVo2S0dLYW4wRnh0ZE5saEk2a3FwaVlRQXRMVEFhUjRhQzhpSzU5cGVlOTd1Tkd5cTdnS05pTlBGbHN6QzZsMTZPWHhTRDZ0Q24zd3Z3amczNEZrK21Gc25ENzZnb3RNaTFWM3I1cGdHSE9aMFBPLzIvMkNDMy9xZHRNeXVqNHhIQklWek1CTGJiNW0vSGVlOThBdzk0ajNnNzBTZnZoYTJBK3BjNytlSkFDV3J3RXkrclZxWW1na0FjZFBGZTlmREREMzhLZG5IQzZ6TzdPcmdoT3g4ZGxOMVZxQjlVYWFyNU1CVkJzT3NZNnM3RVY2RVVkVUxnLzhOL0x1TGhOUmRzVmpvU1hNS0dYTFVDa3p3elBwY0N0VDFqU3RpZmRzSU8yYTlDU0tHaE4reVZuVTFXN3RVbTFsMmduRnNJRnpzYjArZnlOK05Hd0Iwd09rKzR6QVVmbXZXY0dxSGFzbitmZENmZ0E4c0ZkUFBPdWNPWGZsWitWYTc0VWlTekV0bXc0d0kyQ3V4cWl0bFBCNGxuZVh2T05xdlZGVUtnT2dsMjd0MHVpdWZCZ0xISndtcmEraVpxZE9YVXJ2aFlkNEV5a2pBdWJrN2E3L0xYTVNQaGtwdXJUa3RocCtsUzBySnFRa1dwQ0duelM1UVVOSkV0cDlEMmNTY25NcTIzTExXVTJlZ1dhaXdSY2JiMjZRSWFwcTk4Q004WVp1ZllVdzJQRGcwVmFoU2tFMHR5OHBQVUZqVU1HRUpqb2g5MDVBL3NlNzVvRWJXZC9xSUN3NHU2QzVSU2huR3hPRmllQUg4cjl2Ujc1RTZTMDFMU0d1MkIyMm9TdEN3Vm9XVkN4Y040YXFhNXpNT2Jjb0xhSVBPKythNm81OTBtbVhUUHlFV0hSVi9hNVRKS3YxMEJEQzRYZ0VLbG1xQk9aN3E2VEFqY1FjV2tDTGloeXMrOXNwZC8zSmNENUdKWUVTc0ttSG1xT1QxR3R6RUVSdExpbXMwOWNCZW93OFdtTm4zaC9FMktVWEQ3aGcxMUNzcGIyb0ZDd0U4Z2l1SkwzVWhQUW9pWXBwSVVFUUJuT1V4VFdZVEt3KzRrNU5sVUtiVmpWcTZtbDl3MUFVMWpMSlR5d09CeUFiMEV5KzU5ZFhMdWdzR0NQclNOcG4wYTVEV01GS2FFTjVoakwyU09DU1JTMnZWTElBVlFqaFg2VlMySEVwWUxyS2NPNWFodjZ5Q0hpNDV3WFJIOFhiTFQ3dThPUTVrZVdpVnpyQWR0U1kwSTJwdlFTeXJ1bkV0UUZZZmZPcmhaV1dzUnZOV1ovMWREaWwwVERRelNSVFpRaUlPV1pUd2hOZ28wSTV2R0lPZk9CaTlLQXBXUmJFRU5oMWVFenRQY01LS0Y4N0w2b2hMYjFnYjJ4eWJkTzdSbFUvbzkyKy9lQmVwd3NZbE5Yd1IvazJRVTNGT3luWjJLd2k2d01WNk5BTkRyaVhtT290dWJCVlZ4VUtSa0wyalU1VTZ6M1Z2dWc0c0dtWFMyeE1vT3pFa0ZSVW9RUWFuc3BNdXVpc1FPOU81SW51SHZOaS9NOWZEWWtOQ0trcXRDbmR1OWRDYkJmWHhwU1ZFOWlKcFkwSy9BNUs5TmxoZUdoUXAxN3dKMXVDaTZnQ09jZjREc2xBZkE1Zkx4a3huSFcvNWxhdGhCWDZ2c096a24yWkhpSU1vVG9vckRMeDdaZmFldWhieEtBVWI2amFoRUlDRlZLNjZtVkhFZFRNaWE5b1M1UUpibzQ3YkhNRkllVnRkaStTUWJNaWZVTC9mejEzb2lIWlJOZ2RBRzF5enQ1SXBDdEJYdkNjZkk4cHk3UUYwdUttSEFFYzQvUUhiS0E5NnozeUE3cDZlTXRhdFFGbENaNlF1ZUtTSi92NVpqK1lhbzRpQUZlbXFRcDgvK1gyMEIrOUtQOTZKU1EvbTJyYmhtMEVhQkpieDFpeWJvS1RNcGNIV1ZJSjBJbVRFb0o5aGM2SnljeFFMRmNVMVF0VlVGUU5HSGNYUVI3c3o5ZG1DTVhCQzlURlJtTHBjb3VpaiswZlNuTW1hQ3JGYWtQWGdhQ3RqWmdsSkEyMS9qaFlGZlk1Tzd5azRwUTFUeElVbEJzaVRCMXJFZUw1WDRIMktqcEpDQ0o3a1VPSGFyeGRqMFdKOTBiRkFScTF3VjhTQ1dxOEpaMHRMM0JCT2JFdmxoY20xYnhNclgzRXZTRmY0T2NBa25vNkdoL0tQSlQyVk0rVG5RSHQzaDhRUkwrZzc2ZTFXVTNsMVV1b2NyQlNBcFcyNDVsek9vRjI1YTZmY0plVU5QZWlMZUFTbHdUeGZRZERFYWxXQUxTaDE5K2ozaFQzanRhWVVJcHNOb002N3ZpQ1RRSmF4d0orVzV5WjB6ZktwMzZaYitCMXdoOEtiV1JNcndWNUJMT0IwTkRlVWZUWDRhWXg2RnBnUlZEcUIwc21VdEsxTUZsQVpSbEpJekZ0UkNWUEVwbFc3dzh0ZWhHZTMvVVh4NmFIUTlrd0lRREdvWWZ2TGNXeFB5Z21mZDVCWHRMcDR6NHFaQUdjcXJVc3lvamd3RVZJUStmUWhOZHpoY2pPS2VhdWNNVXhoUDNlNXFQZU90Sm91OHVqUVZCS0JOK1dzYkFBOURDb0F2UFB0L2JMQU5PR0YyMEFvTHMxRzhGRklBMGtTZmxDcFJjZFBJbE02bExTZ3oyUHREMlk4dFE5bGhCOUUzMy83ZkNQbGJCbjAyNTNDNFpNdno1S2c3YlBSc080Ym55WldINXd6VE0ySjZWQzhYQktRZ1RCV2ZjMXJuSUJVUnlqcjVWekdKWFNrSXMxRmdpdjVxREFzV0pWYjBndU5JVWtLWVJvUHBvV1c5V1U0bHFEQzVvdit1L1VjVm1Oa3hIQzZac3oyWkJFL3dnZnkwN2E2RzhYaURBNktYQ3dKU0VLYUtEMk1zZ0ZsYS9wZzlyL1B6dUZJUVpxT2tHUXVvQVFUUG1zTStsUmYwbnVKcWtMSUZVNitYTHYzU1QzMzZMNEp4NlVPR3d5VjlmaWRKbWZQNTRnL3NycTZlWkRuY3ZHRTgzdUZoSUEreVEzWHNBaGdsZ2wzbzFCQ3NZKytkckdWcXBjd3RIZmhkdTZBZFlxT0FGR3lFSkxXRFlGcWVhVEIyYUNwZmZkZUR2OEJUMTRnRjR0SUhESWRMK3Z4T2tsS2RqRGhsdTZ1N1NpcWhrMTBWQ0RselJEQkswRmtTK3htS0ZIZ1BRc3VrejBXYnVlRUQ0ZXdaWGxpVXN2MHNMbzBVd0FoSDdLOWRtR3hqM2EyZG5Gb3pNd2o5MU1hMmtTamdIQTZYQU52VEdLQyt1UVB6ODhGKzlRUkxyRmV6MjJyYUQ4NE9XSzBlR3VKR29JakRXRFVEcG84M29HMkc4WmNadWxKUURodURValZIcU9DQUh4d3VyaTJFYkJlQitkbmdCTElzZGhoNTlGOEFBQTdTU1VSQlZQcjNjTGlreis4RUtlZkl4MFR1SUErOUV5eUltN1hlSWRSVm80TG5yQjJIcXVMTDduWVpsM05LZitHZitkQU9vcWR1M0xYak1Cc0YydU5xY25hZ1cwVm5FNXU4c3I1OFBVZ0F5cTFjT1FoR3BnNFpEcGZVMlowbzRmeCtUK2Ivb0Z4cGtRRW4rVFptMzhGS2t5WHAyTTJsSGFhSzcra3RORElaZk1BMDZuakJ1OTZ0aVZ6WFRFbUxvaHRIZHcxWTZsS29qUUl0YVMyWTBnM3BETnhvYXh2RlZaY2IyOE0zQkJzUEtqUUVMc0hTWVVoNkJJelo5NGJ1M0x1MjFsWU1XK29MMjFPYTlYeUJLQ2NVd3RpR1dmakJlOHlyV1dBcTF6Uk13VVlKZHN2UWtuWVM2d3lNd3RTYXhIUkFVTHZha0dWNHgvbjN5eFMwL1VyMzRPL2hjQms4ZjB6cHdZbGR1ZW9LL1Nrc2tmTEhPVHVnbHBkL1V4TEFPM0FHQWNMVXpDZTBEL2RaTmRKeVo2NHFnOHJHemp5NHZ1cTJXOGcxRlFlajFZcWtnN2NxOFB5V0RvVjhUUm9kWWJwcXFRWU1NNFZ5dDc4dmplTW55QzhyM1JZUWs4R0tNcnRqT0Z5eTU0c3BOQUt3OXJYR2ZYcjV6UGhjTDQveWhmSmpUWlIwYmEySlU5N3B0bjNsUDdqSUtmVC9DZEt2Q2w5Tmp3V0ZNbm1UNS8yZVBtOEFyV1JISjlLYi8ycm5kQ2lVUGNCZXgzSlgzamRFelkxTThPOWRFNk5Jb2JIbTFkVU93Q3c3dGFOekdBNlhhUDRZazRnQUdMNmJuRWp2c0thblJWNHdVc0tZemZlV1Rab2FSVE5FTXpFU0pUdWJlbUpuV2VzcVhmSTZtcFJmUDg2WTJCTXhiZG50czlPaUloZFFxYmFGTS9KMTVSQTNsYW9QSkZBRVdrcERhd3d1VjBZeGg4UEZZSWpPckFnc3kwWUZGN0xvZVpZNTYrZUZucGFyNG0xVEl6L3NIUlJVSDc0cWlxdXZ5SjRuK3owYWFIeTVReDdGNGJSZDBlRHpacnNIQ2VheE1mL3JLU1FsS3ZreTJlQlJSWGpyTHplMHJFbmJmTncra0NqT0VENGNMakVaWUZRU0FpQUZ1NXhtVDQwS2RMM1dWSGloaloxak5PVXRnMTNnbWlBakxvMlRudjdhRUlSdGFaekFHUEJHRm1aOHlMcWtJbWxNU3hTTlhTSWpra041RDZRejZnMzJ4SURUcE1CeFdRNlk5TnRodmxva0tGckNkMFdaVlZGbENBOGZEcGR3M2hpYUNnSFFpQzV5d3FZeFlRY2FSazhuaDNuMk5lckxtWUZHWTlDVVdWd2dXN0p0ZVYzcEF0R0FkZ1lQakJUYzRYbE5hd212Skd3VWRvbU16Ry9LMHVCa3FQV0c2cTFZQVZrOGU2TG1FekNWQlNXVGpLRGo2Q2syaGNhR2NtZHlESWRMcGl5UjJFWUE5cXJ0c2hBNnlhbWlZRjZtcWp6MFpyY2Q2ck51emdLamxTZlVkTmxjMERrck03TXVGeEpyYXA1S3R6WDdLdDY2TUNIcW0wWjJ5Ujl1QWEzT05HcU10R21jYlZIU09WajJoL1dMYlpFR0JQbWlTdjZ0QWRlbDZaSFhJWEJSNVVCSGRnVGdOK1hOQ1RwOFk4NWV0MEZnQ2UyVjBYVFdEZjRnS051R043dHprUnp3bk9FRWxWcWVhQ2p0UjgxZGdUcGludnNxY3psWlZCSkVjNjRsV3VvMXcrckpYdGFhS01IZU9YcENWZUVFdzhLYVpKWnIzQzZkR2QvRDRaSXhVeVEzRVlER3ZNcjhIV081Z0ZxQWE1b0s5Q1BhWHBlc3pnN21PVFhGSUM1K0dSSkwyWmFhTmloRVVqSmt1YWlSb2crNFVQMklxZDlkcTgwVmxmQkVsT1F3MDZUQXN2SVM1L3NvbEs2aVJOWlMxb3I3dllpOEU0TU5sZThRWEJLelFZSm9CTVFtYW1qcDhyUU5wZTJZelFvNnF4MElxMWpXNWJUVk5tbWFyRS9wZ3lKRnpwZnpzbUNsOUhnZzVMa3VvaGN0ZWVOTDFqT0dFZ0ZraVFmNERqTk5Ddnc3NTBSWldGNVhsV2RXZ1hDWEZHUVZsOTR4SEM3cDgwUEtBQUtYMlE5WktGL1E4NVpBVTdGVWpESnRrZXdlVHAxOHl0SlRkSGg2MTVXRGk0d1lydTdmRWFtNnlsUUFQWDVWQk1MQzhMWnd3bXVha1RSQlFUY2VYeG1zUnFEcExGbUdqaG1UeWwxZlUyUmdEeG1ldWlqNjE4bXZLb3JNanNKUXVHVE9GaE5vQk9EMHo5dTgvSmNPNEpiQVZSMXFmai9HOCtnZGhkK3R2MTVIZzZ0R2hKWmdoV2J4RkVyN3Z3YjAzeTJUZnkyVGxiaTZBMTZ3Vjdaa3FHV0hGeHBrdC9DTmZsVkcwamVvZFQzVEgzQ0RBV29OWkFHQ2hBQ2xwOUdQOUpuRDBDVFpCMUgraFR2Smh4STR4RVlQaDB0c0ZoZ1pqOEJUQkQ3cVJEYmJXaVVIZWx2ZmdTdjF6cE1YZWhhZnB0SllyT0FzbnFVNjZWK0NxYWtmVTRuazhodzdZYllwZzIxOTV3blM5OGxuWlJ4N3cxS2I1UTk0bXBhMUg0aE9DakQxcjFsTFAvTWVBL1NnQ244L2lVVjgvSEM0eE9lQnNiRUlmUDVtY3U5ZnAwZTRxcHBzeHY2dForNGs5eHRhQ2FVckpTa2htbG1rSy8vUWZlUzJIOWxWOFdBTVhCV2VaVU1OcXBoR2l1Zjl0SC93MnlvSmMwd21hR2VnWGtuTHcwNlkwcmRncUdUY0x0RUo3LzRWOHBHM1ZyVi9NTmR3dUF5V042YlNDT2d6Wnl6TU44ZDlUYVZjb0I3M2xHZFlEckFBMWdXdml0RzlUeVdwTTNzSjJ0bmhwa25wZGc1ZHc0NWxNZWx3ZEowRkJKeFZwWTVoQTRaVmIvNXd2V3NZUzZaemI0bVlscklRcUkxZ1RwV0dKRzFxR3lJazFvTUZ3WU93OE5SaGU0YkM1WnZtVTJvT1NEZ1NDSURTWUYyNHM2ZDBrL0RpejluazRVUlpRNkVRT3p3TkREWG5WR3J3S0hlb28yRXFjMEVLMkNmNHhtQm9ocENpbGtJWXJrQ0RlMnc3UTJva1BlMElGSDVPbEJDV2psZk53azdEdEZEYzAxYTZTeHhWeGppWTYxbmhTV0NLQ0JxYmZNcW1Sd2JxZDk3UW5uU29kaDF5bWhTV0kvVGlOZitPSU4xVWg4K1pRYUFsdnpFSnFuUFZyRlZTeTJvbDJBMG1yL1J1TlU5bEgrMVBFTG1GZUxzQnBrbmpKVHF4ZlA1MVJiSkhOY0hjNFJRc3hRd2Rwd0lCMkNFa0prL0tlbmNNTDFuTGxncW51QVdYM0lrZjBGdVNDbjVaYmJxbW5CYmkxYTg5ZXhoejg0WnAwazAzTEpNL1oyaG5YVm9VOS92Rm1iZ2g4V2xEb0N2M2RZSXU0cWpPOFUxck1iNWREbHJQaW1qOHptMDFDVExYaVJWWTBPU0ZwQTlhcW5sRHl0aldFcnFwRHA4emcwQlpiaVJWRzZ4VjFlTGIrVjdDRkpKaWs4MHhLWFNib2pyaHp0UEh0dk5DL0JUU1lhZEo2WGVhOUZqQ0ZndExLOW1xaGRTbkdvRzZWSm1id2Y2eW9TZEdnblhvSE1GcUFlUlNhUFI3OEFyY2FEd1hKM1NMc2FzRmRKcVU4anpFczJ5TU5UVVlGK2FOaWRORHNNV2twd1NCQnVHS09DaEVhMjZSS2pIMmJ6NWhzZGJsbGRyL0xmTDNZTitlMzNjNjI1azQrN2N0SjVaQ2M0RnBVbXNUZGlnUkR5ejhhWGhrelppb25RUWJvZlZBT0IyR2ppWUNaZkpSVm5DK3NkU3V3NEpoRTlveFZFZFlkNE9HNU8rUVc5OUMrbG9ERVd6cDErS2pubnBzMTF4eUpyK2l1RUQ0WXNUbzExVEhhdWhvdFYvYTc4VXd3YWlSUTZCN2poVjV4cGVyVldZTkd0RkdaWkVwTGlieHNOeUZselVPZnJRYTREWW5KNDhDTWJESjA3SHJMWklzMDZSaEg3ZW56TXJQR3l6bmI3NTExL0NpYy9RUm1MM1dvNVhvOER1QW5QcTBEWFhZamlyRUtTZzI2WkI4K2VnNXFiMFl6YzJqbXdRREEwdFVtVG9iNFRIR2NrRTRBWWFPTkFLRnh2UGJYcTdqN3BybWRWcUt2T3gvTW4zTEdoWTgzVWdUdDJUMjFHNTJNRTBhb2VhNGxQUnlpUWg1c2RZdWd1a3daTlFSK0RicDMwZklqL2RDNjlHTVVyaGIwYnBTS0tNaEJNNUhXU0lMMGJvU1pOdld1MVFUQ3pFWE1lK1ZpNUtPUkk1SU1DSUkvQUVjTG9qNjFPcGljT0tJMWNwY1JUcTJhbllpK25UVGRBMFVKdE0wYWNzd2drMU94alVCWmpDNnh3U0J6bzNRaW5ZakdtUW84YkFDRjhNTWVIcUp5MXBNRHJBWW1IYWFGTTVWdnhqQjZYY2l3akY0TEJDWUQ1Mkp6OFhxSUVjR1RGTnY3RFR5cU1VcVo3QTJYaldJWTUzRmhMM2tzWWt4OGd3ajBMWE9ISWlLN3NXWm8wY0h4bEpZZ3k3RTZ1eXdQenVxZncrVUU2NmkyUW9FWWdBaUFOTW16Z0ZmaHNsVDJ5Y0R6ZWRDOGkyOExhNHNNRTI2RXhkdnhtVVpOc3gwNkVZRVRqVUNXYVpKMzRmZjBqalZ2eVVXYmxBRU1reVRndTVrSEhRZU5FTk1od2ljTmdUZy9xN0lwVGFuckV1d3JUQjJaNnBEajE1RVlFUVFTRDlOeW9UQU9Fb3pJaFhFWWlJQ2lRaUF2WHN4a1lnU1BPM0RTR0FkOTArVkRJa1FnVk9QQUtqNm9Tc01ic0VMTDJNeVlGL0c1eEtoSHhFWVNRU0txYVpKODQ5VGs0QStzY3R2STRrQUZucnNFVWd6VGZyTmYvSXBMZ0gwZjlnQzRkaWppQUNNTmdKd0UvM3JmeTdxZWRmLytZSGYrT3FiZlMwQzROb1k3ZnBpNlJHQkFBSXdUWnJ4aVRoY0VPQ01BWWpBcUNBQTA2UVpuOTZvVkEzTGlRaWtSQUNtU2JNOUo3RmJQR1Zka0F3UkdBZ0J1aU1pMjNPb0x6NE5WRVpNaEFnY0xRTGRiQ0lBMU9lT3RrRElIUkU0YmdUZ2l3ZFpuNTNqTGlQbWh3Z2NMUUo1UDZzUUdGOHVPOXFpSVhkRUFCRkFCQkFCUkFBUlFBUVFBVVFBRVVBRUVBRkVBQkZBQkJBQlJBQVJRQVFRQVVRQUVVQUVFQUZFQUJGQUJCQUJSQUFSUUFRUUFVUUFFVUFFRUFGRUFCRkFCQkFCUkFBUlFBUVFBVVFBRVVBRUVBRkVBQkZBQkJBQlJBQVJRQVFRQVVRQUVVQUVFQUZFQUJGQUJCQ0JZMFlnVjM5MWlod0w5WFJmKzBqQkNra1FnVk9IUUp1a3VYanhIOGQrTlBuVVZRb0xoQWhrUXFCRnJpWFRmNTJnRkNTamhCUWppMEFwOGFOT3o3ejlrM0NCRjk3YVBySS9NUlk4RVlFSzJZcW5tUVlSK0RCS1FUeElHRHZhQ09UL0lxSDgwK2MvL0dzNWxJSUVsREQ2N0NPQVVuRDJmMk9zWVJJQ0tBVkpDR0g4MlVjQXBlRHMvOFpZd3lRRVVBcVNFTUw0czQ4QVNzSFovNDJ4aGtrSW9CUWtJWVR4Wng4QmxJS3oveHVQYncxbmJyNHQxWm93U3NINHRwRXpYL05DYWI5K3NKMmltaWdGS1VCQ2t0RkU0TXB6M2l4WlQxRjJsSUlVSUNISmFDSlEydkVXeUlzcHlvNVNrQUlrSkJsSkJDWU9QRytTM0dCbGZ6RGt1Ni85WFZrdGxBS0pCTDdQR2dKejF6MXZpcnpBcXRVSWtRS3lLbXVNVWlDUndQZFpRNkM0Nm5sdGNiemdGWmVDejcwWFpZMVJDaVFTK0Q1ckNEUkE0K2tRR0JBU0g1U0NSSWlRWURRUktQU2gzTDVXZTJKcWdWSVFBdzVHalRJQytZOTYzZ3doeWdTT3FRdEtRUXc0R0RYcUNNQnh5alJWUUNsSWd4TFNqQ2dDZTZudVlmRlFDa2IwOThWaXAwR2dTTDZmaGd5bElBMUtTRE9pQ05USnVUUWxSeWxJZ3hMU2pDWUNlVUoyMHBRY3BTQU5Ta2d6bWdnc0VyS2RwdVFvQldsUVFwclJSR0JLWGMvNDllRFM4U1ZjT3g3Tlh4VkxuUTJCQ3QxUnV2UXhTSVQ3aUxJaGg5Um5CNEV5Tlk3cHBqb3ZkRS9waXF3cGFrUVNDWHlmT1FRS2hGNVNXdHRJckJoS1FTSkVTRENxQ0N3UlV2VzhzdXJ5SSt1QlVoQUpEVWFNT2dLTEJEYlVzVTExQ1RXQjdVYWJDU1FZalFpTUpnTHpaQjlPbTMwdnVmRHpoS3dsVXlFRklqQ0NDT1RvUkdselBhSGt6ejd6enp1RVBQZS92L0JzQWlGR0l3S2ppRUNwN3kwYzlPSkxEdHFRZkZBcmlvY0tZMGNTZ1N2a2w4Z0hFMG8rUS9ybkwzM2tWeTZkOTlFMlNJQUtvMGNUZ1krZi83SFJMRGlXK2hnUitQODBTT1pYcnNpS1ZnQUFBQUJKUlU1RXJrSmdnZz09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2VTaDBLVDF6WHpBb2RDa2dYSE4xYlNCZmUyazlNWDFlZTB4OVhHZGhiVzFoWDJsbFhudHFYSEJvYVY5cGZXVmVleTFxTWx4d2FWeG1jbUZqZTF4MFpYaDBiR1Z6Y3lCd1gya3NjbDl0SUZ4MFpYaDBaM0psWVhSbGNuMTdjbDl0WEd4aGJXSmtZWDE5WEYwPSIsCiAgICJMYXRleEltZ0Jhc2U2NCIgOiAiaVZCT1J3MEtHZ29BQUFBTlNVaEVVZ0FBQk04QUFBRHpCQU1BQUFCanppdzRBQUFBTUZCTVZFWC8vLzhBQUFBQUFBQUFBQUFBQUFBQUFBQUFBQUFBQUFBQUFBQUFBQUFBQUFBQUFBQUFBQUFBQUFBQUFBQUFBQUF2M2FCN0FBQUFEM1JTVGxNQVpydnZxMFF5emQxMm1TS0pWQkJoek1yN0FBQUFDWEJJV1hNQUFBN0VBQUFPeEFHVkt3NGJBQUFnQUVsRVFWUjRBZTE5Zll3a3gzVmY3OGZNZnN4dXo4SU9JTVpLUEJzVEZoZ2wwWngwbEhVU0ZjNG1oQzNMZ2pJYnlZYUNTTVlNNUE4NWpvRzVoSEZrSVlwbVpTcldTYkk1aTVBd1lFWElMR0lIcHVtUFdmdjBRU3NTWmhIQ2dlSWdtYlg5aHdqSHlJeEpRcUlFU1hPNm9iUkxIc25LcTY3djZ1cWU3cG51NWQzdEt5eTI2K1BWcStwZnY2NzM2bFZOdGVkaFFBUVFnUndRcUpESnBTdFhMdGJJZDNOZ2ppd1JBWUZBaGZEd0NaR0RWMFFnRHdUOEw0Q2svZm9vRDliSUV4SFFFQ2dROHFLV3hDZ2lrQThDYTRSY3k0Y3pja1VFTkFRV0NkbldraGhGQlBKQm9FeklmajZja1NzaW9DSFFJcVNwSlRHS0NPU0RRSmVRZkJnalYwUkFSNkJLcnV0SmpDTUMrU0JBeUhQNU1FYXVpSUNHUUpIZzZwTUdCMGJ6UWdEZGFIa2hpM3dOQk5DTlpzQ0JpYndRUURkYVhzZ2lYd01CZEtNWmNHQWlMd1RRalpZWHNzalhRQURkYUFZY21NZ0xBWFNqNVlVczh0VVJBRGZhZC9RMHhoR0JYQkJBTjFvdXNDSlRHd0Z3bzEyMjh6Q05DR1NPd0JJaFI1a3pSWWFJZ0kxQW41QmRPdy9UaUVEbUNGVDAzV2lGdzh6NUkwTkVJRUNnVGs0VUVuMDAxeFFZR01zVWdScDVRZkhyN2FzNHhoQ0JEQkVvR1c0ME1zcVFOYkpDQkJRQ0MvcVBPdGR3VDdkQ0JtT1pJckNzdTlGVzhSZnJtWUtMekJRQ2hodXRjazBWWUF3UnlCSUJ3NDFXTzhpU05mSkNCQlFDdWh0dEdYOUlySURCV0xZSTZHNjA3aVJiM3NnTkVaQUlhRzYwTmQyakpna3dnZ2hrZ0lEbVJ2UHI1RVlHSEpFRkl1QkFZSU9RbDFpMjM5VWRIUTVTekVJRVprWEEvK3lBa0J2Zmd2RFp2Mm9UUXJabVpZVDFFSUVZQkZaQXRvd3dpaUhHSWtSZ1ZnUnNRWHZqckl5d0hpS0FDQ0FDaUFBaWdBZ2dBb2dBSW9BSUlBS0lBQ0tBQ0NBQ2lBQWlnQWdnQW9nQUlvQUlJQUszSEFJL2ZaQkxsLzBmTzh5Rkx6SzlSUkg0c3RqSWtuSC9DK1Q2YnNZc2tkMHRqTUFkNVBRNG4rNC9SRTV5NHB4UGY1RnJqZ2o0aitjb0RYZVF5WDZPZlVmV3R3NENwUjU1dHBsZmQ5OUZ5UC9Kanp0eXZtVVFLRmJKODRkNTl2YW5DWGxibnZ5Ujl5MkJ3R2FidkhHVWIwKy9RTWdQNXRzQ2NyL3BFVmlya1Evcm5YeTY5Z0hQMjd4cjhuZjB6RkNjVWQxSlBySVZLbkpsZksxR2ZzMlZqM25uQm9GdldJT05mL0ZSOG1DaDlzR0h5YS9FWU9CZi9GUHlZTEh6OTMvamtVa3poa3dWYlhaeUh6WlZZeGk3K1JENE5DRS9ZdlJxOFlaWHZkNzdlNTUzbGNUWWJaVHEyY2FyUEcrQjdCblZJeE9GS25saEZGbUtCYmM1QXU4SVRRaGIrMTQzK0ZidWdqcXZ2QmhDQWFnR3dhZWJXK1JhcU5DZFVhcm5PclYxTjRxNU53Y0NUNFJkWE5XUjF3dCtlVmlTbi9vbzFlNjF1d3RVOVVBUWgyVEhMb3RLZzdNT0Z3bWl3TG05OHgxT2V4OU9JK3l3YzMzbEdSRXJ4RDQ1amxMVkF0VzZjbjJVSENOWWZrZzJkMGpPRWlsdkFRUkErZTNhM2ZSL3hQUFpWK1pMZ1dxazVVdWhaVkQvVlVEMXZGMTNldnJMWklLU05oMm0yNHlpUUNaTjF5MXRzcS9NYjVKbmVlbm1sWkE4Z2dOa3BtL1JEME15NitvQjV0MWVDRlRKbTBlT08xcG45djJHVkowT0dzL2pWS3pzNjlUMzV2MzgvYWUvRDVkdjNIVWE1WVA3UENFSHJNWnQrLytxY2ZwQmtzUjNiMXNzeEkwVjY4NmxwMVd5VFNrVzVXUkEwQnRYVGhYa0JWNDE3M09udi9NbHFMbytlZXQvSlBjWXRDTHhYa0orVjhSdjEyc2ppV3daTkVKeDNLNkl3SDM1TGl2Tkc3UGpic2JrUXR5dGo4bStMRjY1NGRXdmI1NDJQYS85UXFtejVYbmRVMW1tUmNCQys4OWE4dmFNRGcwaFNwUVkzVnBJM1BGbTBkOS9mai81NkorSVJPelZmOGl4RFczSVBMWGQrT09WS3RwSnJBM3FlK3Z1UUZNVmN2VVRjQmxyaGJJRDMzc3U1cHl0UkxKbEVLazNWbUtWYmVTZDhPNW5GdURMbzd1TTJmY0dkK0UwdjhLdE9UeHBQWGJHYWszN2VGRzRubGZYVG1JTnZHcUJCcWlRU3lNZ0xvZUYxRDE2T2hqZjRsbHc1aDROa2Zyd1cvL3RNMy8ycWYvU1lWVHMvNFc4YjdtWHBhREJTZmFNM1dQa1krLyt6SmNJK1hheTdvZlhCanFCQ0swTE8rdnpuVjhkU1ZhZk94SHhtb0l5OEwyeGRZUUJtNHUyeUxHc3dpTG5aMTJnemFSbnlyUDl5bC9kS1dYTjlsSmEwS1ZOS3RVbWFuWU9SU3lEYTVrd2pWZGtpK0Zka3RSbGI2OTIra3hpSzVObTBLdk55ZThSdFREUUpudXNyeVZOa0FQZkcvdStVWlZKdTY1WEEvcHp0Tkw1RkJPZ0d3eW5tUC9mZklTTFdyenFpT0hnTEZLcVRSVDdtdklSZWJOZjE3bjcvaXB6MWNQSDR0V1FFOC9WMnIreFNTYndpcTJURDdGYXc5ZDRQY1dKQ08vWmd1a1EyMlJPWG85L0xMQnEzUnJkdXhIZmlkdW5kSk9KajNNNlpOM2wxN2dHYlZyNWN5V2xhcE5jTnRYemszbHpSSDV5RkZSdVgyWThHa0tWVG1lNVp1eElBNTNaK2JzUEM4SHdMM2tlTjlvb296WVhLQkJFM2c1ano3MXFSVDdPV2FzR1h6dFh1OUY2VE5JT0dES3gvNHVQQjdRN3NVUXBDOHRjdGFscTZ3bXRLRlVqUVd5VHFURFBnODljdlpTQVBpQXg5dGd1a1oyRiswL2Z6dXN1Z3p1eG83N0c5cmtUUHJjdFhESDBQdmVxYmJBMkYwd1hITGhwejlQKzJsVW1hTWtzcjRjb2NlSUhsZVNCQ3RXbWFGZnpjQWt2aWhWSU9OcitPZFhXbEJpWVVNOEx3ZWtiTThieVphOWdyS203bVhLdjJnb3o0ZmlGTjNyZWZqRUF5QWRCQUJxUC9RQm9YNGduU1ZuS1ZadXFOYjZtNHBuRnhvUVBPYURsa3BnSnZHSHRkMUNtSWY5MEU1WUlMcWp1K2U1aGVNZ2NaMlcyd3RRQ1orN0NaVjdwWFdSeXpuNERWV0dDSmdCUTRMbGlQbWhheTZKMWtjMlROOXllcDNaRTNSWVJIbnQ0VlVZUlJJNXMyQ3pHQi9BNnNZcjdnaVBOMzNUUHByaFhyY0hjR2oxb2VZbExaL0ZjdUdrTnlNQnFvU0hoT0ZXb2taQXp5R0EzZDJLd1B6ZUxNSU9HL0RCSEpXUVVocW4xbkR2NEcxaFRGaGtycG1Janc0cjdQZVZldFFFajdjQTBwOEx2enYvb3NheDhYaUlkRURNSXU4bnU5NnZ5a1NXalQwM1ZicWF1TXIxQ241QnRSalZNZktjRzExTEl0RFA4SkkybVFjMFR3cXZXNWxzbXYrM1IyZXE1RGFCV2FMZzNJUUIxNFROS1NKK1d6RlpSYWVzNzZXSEt3MGVRQ21GMms1TXNPak0wYVZuVFlTamQ3YXk1d0Qra3hkVkY1OXZlWTNuTWRKeHQzNFNaNERPbHdWWU5VVDNkTUY3bEtLcVo4d3NaT29TL2R2OGIvb0IxcEZRVlA5THNwbFNkclA0ZEFOQ2xJLzJtVnNGalZub2J6N242b0Y0azQrdHN2bERrYm8zVzZjT1RoSHBEc3JpdElsVXFaOUphbm5wcmRkMDRtVXFkbG1Bam9iR1lnTzhhZVYzYmNFclFPbFV4bVNuOEtMdnQ0UDlrTzU1ZjcrS1ZCM1RqMy9Pb2diOHNwZ0N2R0RtckY2ODBnL3c3ajRKTDZVZFA1NTFvYnY2SGdKUDU3K3FXbVQ2cjFCT090NmIwMnBqVytUSlUwbEY5a1J6Rk1KdTNhT1U3ODNLUTlhdXY5elpNSHlrVUVlNmU5L25yeGFVdG1SOVJzbWJyQXYxdExlTk1vcjE3SE0yc0psVkdqcnB6WksxUERoMjFPOXVPVEo1VllHQlBSdEVrUmtubmdwR2NQYUZVbStEeEMyK3BUZjdOSzBWcXZpdjlKVkpKakYrQ0ZkZ0piQmg2VEJ2UElDckdKa0UzOWRxR0tXVGJoZlRVbW5NUXVMODc3bmMrTkFmUG1hdlduU1BUTXllamFJNERCdnBPTklWUjBuZDdKdzJhSkltUWFpdmNSeWFkUzRUOFlwTGFVMm5xMjdCWjFyYklZRzMxZ05ZczFReEJTMy9jWHUrNnQ1d1JEclEveVVMVlBkeGZQUjBscTU4bDFhTGJUMUdxdWUzVm9HbitSYnVrdUcyY1p0TmhXN1VWMnVUdG84RStMS20rSm9NR0NoUjlXUGZZTlhoVitCRDNEUG53b1ZlaXZ1ZitiT1B6TStSVHRYMkRkZjZKbFpERnlkb3NrcGlIbTFlMzJoSGkwb3FSK25UTFVQQWoyV1lXdmJkVlc2bE5ENlpyTnoyL09zbWdnYWZveUE2YlV3NzF2c0tkTWl1bi9WcklYZ1AxNXcwdjZ3U0o0LzZYSm1MT21iak92SVQxcUluU01NT3Blc0pPTGtkWjZwdm1CaGFUM1pEcGtUMHpOekxWM1lrc1NsRlEzelpWMjVCOEFtcFROOXF5Mk1hYWdsdUlkTEFEV2V1RThsTUJ4dTRtVGEwRmh1d0tmU2w3T3pUalZnZ2JaRHVpbXh0a0o2SWt0K3hCNUF4a1FGL2ZpQURQZ3dheHhTR0NTbVlYZG1WMDlvaXQydFlELzF3aDZIOHRBK1ZjbzBQWkt0OXlLTHJaNDdQUWNXRDhCLy9iKzZMd1pyODJvdjFLSGZmdWtmenVxQ0RXZ01OTnJKcCtJSk9nd3lUdDJNek5OV1dydGw3d1ZtNEVpRlhpK3Bxd1YzK2IwbzNOTmR3MThTdjBQd3BlbGNvRklCRkxCZ25adm54a2ZpM0NLb0l1OWRsQWZYYWRleXJDWElRZWxQUTFFN3RIZlNab3FTZjVOcDhVYVV1MWJiQ2xDZVpHRzVNOXdha3BJczRyYklhMncrbWhSamswL1dnVjAycHU3M2l3clN5UU9WNm5iSE03eS9RMXJlT082RXFNOGJPbUFIUFV6Q0dMTDk4Nk9YZGo5TkVDQS9Rc2JVcEx0VFhZV0Z3TzBGNlZMOFhWZU84ZTMzcGlpTU8rZHZjOWRvNEJ6MWt3MTlsS2REQmJNOGFDbTFuUUt1YTh4bnY2ZEZmZGFTMXFucUJJc295SlZWekIwNjlyU3haTFVmTUVTbDFueitwSTFNei9hcW0yR2h1TEc1ZHB5NHQ4a3oxTVF1TTFXL0d1SzNiNHlFanJlOGNZQlNvbUFodlU1bG0vVlFRdGRFNVJSMytKS3NadGFBamtFeDB6YjZSa0Rwc1daQnlPdTNTNmNoa0JYNFp5T3dRVmo2eGpVclZ0Y1AvVzRJZzJzU2hOcTFxMEFaeWdMK0N2MWNZM2E4Kyt0MFNIK0pXemZVSUpPaDFCc215WjMrQzVlVW1SMGpYK013ejJldmVRNk0rSm55VG43QS84RG8yR2VFWGxyRGxYcGxSdFMzeS9WelZRQnl0eTk5Y1QycENjdmlWNEdFMVZxMktZYitCQm83UHNKY05HVThRM1hheGxEU0tMUkxmTE5vMWZNT1RkK2FMdG9LZ1MrdEtLTUl4VFE5MUEwQ0k5TllKSHhsZXAyb2I4OVdRajhGSkdzSUVKcHpxOHhoY2N2dStRNTdWZmhFZzVEaFJWK2VXUFZmVXhJK2k0SVhuc2gvUm4xTTFGZlRDbGJacXVzVlcyUGNyZEdiNE1kYmIrR0tYYWVtem9MN0xwU0Q5T3k3djc3OHhkMHEzL0xuY2tpbC9DRndPMDlPTi9uRHh1a3N6UUlOS1Nlem1ESG5aMUl5SHZQdHVqSytoRCt0S0tzQ1lWa3NqUnJuNk5EV2xOTFMvM3FGSnRWV2FucjcwUXRObU5leVZTOUtxdjNmR2FtQW1JUVc0NVVEMTlZMXhJd2Z1TVNSZnRkdzlVMEVqcnc1VGp0RFRLREtKVjNTSUJmckFuUnJNWFlTdEQzQStZR2t6UTlqTG9SMklXU3JWMTJLUnprYzFHT2tJb0VuTnlFMWEwcDlQbDdrNCthRkpuN2dIVTZ1ZHBSUytRTi93dmQ4OVM1MnF1UlZiWE5JdGcyVTRmVTFLelQxWEJOeXd5cUdyYWk5U0hjUnpOa0M5RHhTeFVSZGVkdFVTcHRocnJXamw0TVdDRG5MQ2padVhNNnRXVkIyQk5HUDBiNGc0SFFaTjlSVEpmVzY3YS9pdE0vZWFpU1pqWHRkODkweXdDeC9QWk9VSFhwRk9BZHg3Y2p3ZjZmVFJpMzk0Mkc5SzI5Qm81eDVWcWF6TkJhKzNSRmxmNGpaUWVtWFB2YzAxTmJycjNzSHZ4RzgreENCelVQb0xZT04rUllHRG9GTjd5TEplTzllNVpaaEcxeDdONU9STjBidFhlSjJyWml6RER1aEhEcHM4RUxZNGtwdlpNUlVxMTlaZ3QyejJnZkxxQjlRVCtoemNONXZLM3dLYWdmZDR2V09XOFNBUGNJL2NWTHJBaG9CeXM1WE9xN0M4cnRpTmd4aWFLOW9CbG1VWDB4eEJITS9KT1hhMWxEMWhkMDE3VS9LQXUzbndaU25lSXVNaXl6Rk9xclVGMktPUHFNZndEK1dqU3hPYjEwVHJMcHFrWkF0eFJrMWNic0xlSS91ZHYwaEliTnNHblBacUJkZElxY0MrWkREVHJmSkNYN2RwbWtWZmhiNmVreUMvU3MyWGFzaGRoYlNCV2l1cnNZUnprMTBPYnMxSnRxOHhVcW8yQTVDbzM0Wi9hZ3dXaUMzYWRGR2sxMStBbld3WTNlSTF4cURDSkE5TjBQd1hMMUtUMXVWNFYyVnhaRE1RaVIreEpGMm1ZMWNRcy9FaXFUQ0wydG1Xd1FwNDNHSXVod3NoVUNYaTVhVGk3Mll1bTJnckJHMXVpTDBLcHhzZWhlaFAyazIyci9xV09xYmtHR0JFeTdERStiVGIrdzhSak96WGpGQlhHMlR6L2hqMW5zYzBpZ0VvWW55bDZOeE1wUUdiV0M5bUxYaWYyN1FWNkd1WXlpOHdlVEVscHFnMitDcmNMWHgra0wwYUYvRHRXRDZaUmpiaDU4aFR1MUhVaHNCOEdkOGIrN2JCNkhUNE41WTZWcWN4bUpGalhmY1l6OG9CcWcybG1FZmczSXZlOHp0NnNzK2JHVkhzUi9CdmJ6cW84czh1ZXhPVTRtaXpMbEdyejRCZVk0T2RhaHRIMHZVSTY0QXhZeno2TU0xM3JhcTdocVBmT043TE1uK0pYQjBrV1diRDRBVzlRaXZBOXRic2RGZHJreU9SaG0wVmdGMW5qakVtZlBQWFgvN2d6K1dBemhsNDRCU1JKeUY2RXdlS2FMSFZFb0FJTkx6aUs0ck4rL3Y3Snh4M28ySlgrK0MyMVMvOVZ5MVNxRFRML2d2eXJ3NldYU25lb3MrL290RUFNU1ZvdG00dFdaRVhyYzFsNEZyTlprNkd4S0o3Uis4Z2xiUjc4a0JpbGRIL2NmZXd4QmY5L1NISURmZFNVaVRraTd5WGt0RU5PWXg1bldiT3VsbXVxTXhQVmZpdmVZQkRMVURHTk9PL2d5N1N4azBOWjlvQ002UkgvUzNBTGhHamJNWlJxQXpvNGltelNQaUhrVjBlcTBucllDeFhtb3NqdG1PVkd0SXRuVFB2M25leDczcC9YVHY5UklnYnBOZ2dVNEdzOUZlbjloRGtNTkFVQnpLSm1FS0gvMUtPVnZocVd2U1ZKWm8vQVR1Zi81M2wvMklrWmJScWFGSlgxenV6S1pzdHlRNkhNTWlJTlZ1MWVJM05xNHF1c2xweEVCTDlpQzlXQ00veXV2OUlyZGJYTjVwWnFlODlkWlBMcVYrb1Z5NkVwbTRPTFhzR0l3MHFxdW5XalpLN0VVMi91blk1Kzd2ci8vR1JIRFNjeEROZmlwL3BXelJhZ1dKWVBVazR0UWVJVTRkOTY5TkZIZnhzV0J1RHllOGNxdXhNQ1M1VWxqdm50MHlZbFhvdXg1Z2VhWGx6NFUraEZteEQ0LytqL1ZxMnNhcU95eWxVeDdnVVE0N1VxaUlzVmFrelFwTjIrZE1ORlBpQW5UY2ozTzJvV0hsSnRkZXVkN0dydk1lUHA0T0pxN0FtNnpyU1k2aEc3MkRqenFvZUw1SWV2TjJIV0V1c3Nrblg1M21HWmpvdjROWkNjVlduVzl3bC9MVU8zRWphTHdBQy9FTWM2V2RtS09OKys4bEpraFNyWk04dEM5aUxNVE9LVzFhRTJ5Q1lOK3lhaitOUXdxQUwvaEFRRlB6dXg2OEN3eDdpMjFKcGNTTFhWRHMxcWRLdm1wL1U4RnhlelNwQ0NzV3pMODFxMjc4bEJtVDZyK0J4TVhPaWtDb3lpUkxXSEtRUmdtVTY3eS9JcFZZVEdOS3haMmlxb3JBTjYxWUxjUktybHBZN1doYzloeFdFZGMyNDFldmQ2c0paZG9jaitQYTFPSGNUN1RHaUV5SVRLSFJsZ1B2REFYM0RmNVF1SFlZK3IxbVZaSEZKdHdSRUZXaFBCd2RkMVRkQmNYRFI2R1YwSnBMb1RlaGFTWUk3STRrdnd2dEtYUlgwaU5wNmIyRHdjVDhWS1czUWM2Uk15WXNtNmtPVXlvUktvaFpBYmpTN2NPVFRKVjM0aUtyeGI0eWFqQlRINzJxaEZxelZieHNOdU5McHZTSHRza3IyS3dMT25JWmxPWU5YZ2xwOTk1YWowbHpVeHpHKzR1dGlRMDZZMXFtTGRxbTJCS2p3dDBIV0JrczdONHFLUm1sRjQzdzloM05Hcm1nUnpwTWJic1AwN2VLVHQxeVJoQStkalRWRWpHcGZxRVNUZ0xubFdUZHlDTVcyaWhWMHBqSndVVm9ZZEE3aVkzaEZIMkpjMVZXUkZ6TDZxdHE5TTBXaHVkcFlaV25ZTmpxTFlWVFZjc1I3cjBZNnJ6SjNYSWE4TkNzQ1BzeGRFeG81ZnVJRFFpMm5NSmdoYWhHcWpialE5cklCNUN4KzlsTUhpSXZORGtlQTNCeFY3aEErUnpaVHhaSlB2WkV0WSs2ZE9rdSt1S3dialFFOUlKanhTcnNBYTlpd3ViQmFCcGNCMzNHa2RVK29tTEduYkdwMkl0dmd6aEhyV1N5OG9naG53bGtwQnpHRXZ3cE15YVl3S05MSEtPaFR1Y29pU1o2ekxRZjBacmh5N2UyRmErTkx4Wlo1TE40WkZxTFlscWppMHNBNmlvczhQTEM0YXBSWGRnTU03dmk1RjJ5cWNQemtNelZHaWVTNlFiZjZUMVdnYVdiSWVqTUZ5SElOM2x4c3hGWHUwQ3B0Rm9ISEZ1eXo1ZWQ1OVlRSGpPYWV1SWFmSFgwNndRaU5GQUhwbFZnWDljYUExU2FQd2loeFpXVllTS0lKd2FPVkhKaHRTZFAwMk0vUHB4TWtPTlNLZnpTTG9oUWpWMXQ4ejYvbWQ1eDdYYlZLTGkwbHNwS3JrQjhqMXhQZGdWRTJRNkFuVmxvQzIvaXk4OFphQkZWbXRUSWQwR0Uya09Tc2NDUU1oY2J5cXd5d0NVQ01Ib2NnRzdZSU9IdzlBNWV6eE12OXZQSEQ2YWwyeVFBaWJScjJXTkl0VU5nRmxGQjhxZ1p6Slp1S0pvYlN0SlArcFlPQmZrQmJKKzY2UGVIWG9td1NoRDdFSTFWWTU0UFRpOG8zTzNacTAyRndFbGVPNmVkZmtnMXBOQjhVOFdkcFhvRHovTjZuN3R2amJ0WThmZysvbXYzZCtlY3ZnL0JpODdDQVZDZnZTdWdhVlljWkdMeENXZ3RrdGpmVXNROTloRm9HZ3FmazhyVE5Ma0p1b0huL1RpTlVIeCtVYjNrSW0rNG9iOU0rOG5XN1lYZ1NuOG1WVnd4bUQ5VWNha3I2REJRQlNoSVhBZ2JFcXhpQVlISGQ0VVYvZUFFZ21hSU1JMWRZN0ZxeWNWNXVMaytnTU1uMWhPZEcyQXZkdHFmM3hUMUhwNjkzOUcxWGpaRmUyS2FVdWdaalN1OEVCRUlCNDdUQTZ1R0grZ092Q1NHY0ZMck1vSTBHemhmV2Q1TitEYmQ4NVZiSUZFakxpM1dBWGg3MllRTkRFUEdYWDRCV1pXTlFucUozTFFOZTR4b2xCOHJkNXRLb0UvTWxBTXQycXJUUGk5TzVMaUl1YkxQZGM0eWYvN2NObHNqMzhGVHBLSHowR283dDUzTW9na0pTK05SNUY5dkFkOUhFMnBBMVVrVXJLRmpRUXhnT2JTem1WczhDdXpkSTFRdDQ0MG92WW13SU9IZVh4Q2dsYXpURXNLZFdyY3pQaW9IRnB1TmZJakV5TWxlYUVDZlpMUU5jKzRzUXdHZGxpVWRBZDR0VXNNUCtNVzdYZHpXdTZMMkV1YnJyY2M1YzFEMnpoT1JDdDU2aGRBT2VlWEFJNThiVkg0ajNKcksxMFc0WHFZdEpKRDBUaE4xTzFSalI0U01mMmZTN0plblpKOG5RYm50VEpuMmowZlM3UWRUVlF3M01kYVJUVU1uaFJUd2Z4bW9aUnFKQmxnUHFud1I1Q0k2Z3JGN1NDSmRDYUpkbUxnaFIwcW81SEFSMThYUFpJcTVBcW1nMlhWRTI2aWVIVG5iSWdjTjhHNlFVeWVaQm1hOU8xWW8zTnoyQ3JVRlBXbUJwUm5pQTUvZlRhd216anRic0NVSTFiRm9JR2ZDR2MvQS9KdGowWkJmR3hzcm5BWlNDTGFjUmxMM29KQkExKzVSQ0VYWU5iVktLeXI1WFEyZms2ZmJ0WitPSWhqNVFEdWZXLzhrOGZJZVJWb2pUMU5Sc3VxWnNOVitpTGtScUt3SDNMVDVYa2s3R2k5bnJMVFFOcHRnckJoSStyS2VWR0N3bWF5eXdDejFTNHJ5bHpubUxQWHA2THpqVW50YXFsZDlRV05JY2JEYjZhYTcwWnJuN3d4bzVkWmZGNUJaaHdscFV5bDhRTjNuMzREdEIva3BtcEk5bHdTZDFzdUVKRkR0cWVCeC91SERPMXhvL2EwZ3c0ZWI0azJQZGg1UkxteTNKZzRONWpNZVZHQ3dtYXl5ektZa1FEMXdvTGZQeFlFZGFsOWlzc1c5QmM5bUtpRVkwMXBnYW1LRVFjK2ZBRUt0dmgvQjRzYWwyNThxOS83SGYrYjdnc2VVNDJYSkszRjBuWk04MktJYk0veTB5NWFOK0xYUTFPZjZac1FPUkdrZXlzQWhpNGoxZ1dpTncxWG1qWmFERFdoU1YzaVp4YXJHWkl2cE1MR3ZmOU5tUVA1QXlGem5oSE91ZSt3MTRFUWR2VGFkenhBVzNzc3Jzc1ByZDk3TUZmS0xRVllxR3k1Qm5aY0VuZVhpVGxQNk9uaDZ2QTNiY3RwbERMYWpxNGRqSVNWQStKeVpESWlMNE9wVUVIUThVMnA3Tm1uVERXMFhtWEdUSVJOTzhoZVBZMDdBYk1lMUlPMnZLK1FQNUhlc3NWS3gyVUpSSTBHQnZKcWNGTDV4c1g3eDBWcGJ0V282dk5LTGNhQzRobXc4WGttVVdLdTIvNTExOHIvQkhOekZtdHdmZmxYQjNtbjRaZ0tmV3FOWk9Gd3hiWS9XVUhIcjlRMzJvelpWME9VYmFnMVYwamFhSW5UcGVoN3RIdUlIbTBzclBPeDF5akR2QTdNREptU21URFphYW00eW9KOTIyYktTNStpYXNSWDZhYzVVTTV0dGtyQTA2enFDeTJlc1R6bjFycXY2Y0dVQWUyUDBqQ0VhZFhheFAyeW9ETFhnU0g3ZmJVaHVpdjYyZDhMUnVYeXpmQy9HRjJyODNUd3VYSmNyTGhrcXl0TkZTYmZKTEluRGxGdW1yd2lqVDFMZHFpTXI5NmFobzVVSk0rU3Q5M21VVmp0Y3luZUJhanRxUDl4THNWa1IwcmdBQThUek5oQnJ6UEM3dlNLb1RwTmRPcnJNUnBMOExEMnVFVll5N0FTWGZEeGxEYVJhMjl5cmFkRnl6bHAvRWpoUmtFT1hTY2JVYVV2WnpaM0gwYmJOS2tDNVdnNHk3TzBSL05LOVZSUTlSUVB1YUFkY1ZlYnFTNXJ0MGJZcDBIc0FzRklVS096a0luZ24wa0lBbGJ2TGdyMTkxQStvNjFPbUF2aGdjWGJTalVTTzNvVUEyWWR0R1VkT3RhUi9UaEhSYy9JSWlwaUlqNDdOZHN1TXplZmxSTjdyN2RZRmJVS3J6SkN6Q296UnpBQXJyQUtzT29JQmxaZTgzazRzRW50WFpDZTlhZ1RMb3JRbUxtMG0zRnBtQlhadzU3Nkl3UXRJb2NMMkhNRlptVVhIWjQ3VURVZHV4WlUwVXFCb3htOG0wQWgvNTN4RnpnU2ZKK09ia0h4RVMyYWlWMUxCc3VxWnVkV3FIUFlPZWZteWhEQ3M0TW1UMkEyM1dIMVZhZVczcTRsbUg3MXZnVE1xWmVyaDIycWZhandkcEdrM2U4eFVZMG1CWWU4NXlLWEN1Q0IzSEVNK2tGN01XZElObTZFRnlDZjlEM1haV0tpR25iQ3lNb0lyUEgxemtlZm1mSGEwdDNVN3E5NFZIY3MrRVN4WDNtL0FyYk5GTm02SytTclZLbk9UT3o0TG50cytwcXV4RGR3QmZZVEp3dkRPN010bG5VeGEvclVHR3BPdEpWVThVeUUyeVFlaVZvMGt0blR1MzZZb0FMdHFIekJrSDNIazVyMisrUTVONUZpNWs4Z0kwaTBKT2Q3TWkzd2FKUGxjeUdTNm9ta3hEMzJHamRZcTl3a1h5cy92b2sxYUpveXVLNTBjM08yNExLL0hnYWpCZk1MT3JyMXRHOHY0S2l0c2sxM2lBL3ZFZ1R0S0Z5WW5Ta2M0MVNEN2xNbFhUUmdwZEVkRDN5Q3NPbDN2MUlPbGRCbWV5eDdBcGNxM0tFN2FsT1FuSHBGeGxOMnYvWmNFbmI2bFQ2bjRNdFFoQVczOHdvUDkzUmYyclA4dEw4QjBIamc4aFlUZm5BRzY4YkgvQVlMd1E4NndjYTY2b0FYOHRMRXdXclhuTG9zd1pBTGU1eUZrUFZnNnF3SW9PaUhpOElmaWtvMmd2OURsVVVhTmU2WXE3bEpvdVd4V3lZSHJGZWs4NnppaUhmejBnVE54bFRRWlVORjhIdFpyMnFaOXZWWnRtZ2lrYXF4N0FJdEVOVFJUMVR3MXRScG9tQitJckhCOFBVUHEwS1V1OFF0QzZiOTNEZVZXNHZCcjhVRk8wdEdhcGU1QnBYdUtVWmZSdkFac3p2ZkFFbXh6QVNiM0hPOEc2T1pDTitaMC9HVTBXeTRaS3F5WmVCV05yZmZrMTdQV0dDMWxTZEFab2ptakorNUFzMityRWltU0VHMDBkcFZiZVo5ZVFXTlBNRWx6YWZwN1FEMGVUdEpqZ1plR2pPS2RKMXVNOTd1dm9pM1ZnaWxUYThLK0xGOEx5dnFpMTA2Wmhud3lWZG0yZFBEYkN4SndiRFZ1RExZbDFRYnkya1FTUUNtc0Zsclg4Z2k0ZGFNbjEwZzV5eWxxbWpGaDRnQkJoZWp6a2pUWFdhSjdqVW1STm1Rd29wcmRDYWFuNUJkN1hiNDQwa3ZyVDRZRGkrUURzcEdjSGd0aU40RkR2M2lHakthelpjVWpaNjV1VHdBTGFEUmdlYUc0MGF2RHVxSzZCMXFFaHNHcThzT0NjVXhTd3g5cVBTb0dhZld6MkdvSjBLcG90Y1diSTA5K1FPamNkYU1jdzRVVkcvenVIYkFEWU5jSXZUOEJqZzBPQnZCVTFyV3IxeU1xSTVzNFJzdU16Uzhsblc0VHVDUUpqRUJramEra0IvY3ZES0hVRmVRKzVGcEJUTHh1T25PV2xEOVVPOFJySEduU25hckZQNTBVQlg2U0xORmlUTTcrdkNKb0NkK05ibjhXMEE1d0dNWkNMVTVWeVovbkJEdUlEZkpXY0lnaTc1TlJzdXlkdDdlU2l2QmxqNTlVdksyUUFkYVJpNnFFNGRETUhaRXFxUFMzUFkxb3pMTTZlN1FRUitZWGZFY3FUQjZIbWFvTUZ5d3lFcnAvL1pRU1JkcG10RmRrM2E1eUxIdW9KaDROZ2hheEZGSjlzN3NneHNVMEdZNndVQUFBbEpTVVJCVkMzUjVsMy9jOEtjQVpJc1RjVFBoRXVhRmw4T1d2aWh3ZHU4MHVPbm9GdTJWZnY2S1l1ZVJ3OEYrR2I3aDFReHhGckdYTkFvU3Bqd3F5ZS9EcVRmckpOL3kydUFPR3p4cUZxQ29pY0JIaXVXTURZZCsxK2VORlZPY05EU1NFK0g0ejNkYkE4WFQ4dmhkaXdsQTYvTXJpSmZKQ2VRK2hmM2tRK3J2UFN4Ykxpa2IvZHNhenhONEhSUnN0OFhzNEtnZFZNeHdzRXhGOG56STZOZlhjT05haFFsVFd5MnllUUtUSGIvZ2FoZ0xLcXJWUWhUTVQ1SkpqWHlCNkpLY0YxVDgxY2pYeWJtOG0zUXBWUWxXeXVHSXZlZUFQVGdGbjVZTmpWVEpCc3VNelY5aHBXK2NDZjU1ZThIWGFWN05Bb21uSVg3eU1jUHpTNVY1ZUJqNXFkSmxSNStnTHpoMWNleUNvd1dSend4Z0VGVWhJWnVNSHJlajlkT2YxY1VzYXY2VkxtWkwxTkRNb2NKUmZmSXFKdTNONjM4d2krUmo3NjFLVnVhTVpJTmx4a2JQOXRxYXFkdDBHNU5lNGxkSFFGVFplVEtueXNQcHNBSG5JSGErRWdkQ3NZMEpOekVlSW9hbjgrM1FZOGlVbTBPRE90VjVXTXNJUUtFTzBJNStVQXplVjBjMWdpZktib0taODZyU1R0UlgzZmFrSE83Q01aZEtaOXVncWZVWXBlYllFcnVXSFBhcVM1T3FZVEZUZ1QwVFVLVVlLeE40bDBWVnVlYXhiazQwanoxUzRHYUpqc3dla1pWWVBrZFhlczdTT2ZZdHhGd3F3Z25SckR6RFZUOUUwcVZPcHJEckRBQy9zL3lQSmp3YmV2RjB6NzgycDkvTHFBM3grTkRLZDdHM0M3Mnc2OTA5VkViY1J4YzUvUnRnUHlyVlZKMkxMUDRmTG1qTWN4eUl0QVRwMkszakxuQTlJZlhtMkxET1Z1Ym1ya3FyTEdDc1FGbmlsU3ZpMW9SL01HM29TWWNFVFN4MmJVYnNuaE1UWWFpWExXUStSaUpSUUJXTWJtcFZWY3JlS3hHTDFZZCtUWjViRE9KQ3hkRWQ4d0JkVDFlVDQvTndkaHVEWHdiejlsNXFkSkZiZFk3cEYxWlZpTmNLa2JubHhpbS9VenJ3THpzWGhPRytLZTNFZi9vVFZZcFVoMCtsKzNMcldxMDhoU3hIc1MrRTdES29kbDdLZm9pU2RjMFFRN1c1dWphT29ZMENOVEZuZ1p0OFlmWGp4ZWw4WlJKYVpwTzZMUXQva3picHV6RWlwSWZQeW1kMTdkQlZ6VDNaUjhEUDNWMVM2WXhrZ2lCdHZoVloxZm9MRld0bzZaYUtsUEUrTy9rUlRLeksvK1lncWs1cVNOcko3b0ovb093S0FMd2JRVG5lMFdWVDg4dmExSlAzNFMxK0xuSGRJYm5qNkxEdFFxODlUdjIzVGRpelAzUzNDdnFkbXNpL1JmazEyQTlzVFBaRlJuQnRSQm43dmZqMXlqQXQzRm9NSXRPZkVPTlhEcFJTL091MEVOMWVuTUtyczc3bk1UcjVHUEJuYkl0SE9aTngzMzJtLy9ZejZ5UVNjcXZ3MkhKTmZKUExHYjhKemxXTGt1Mll3ZVlOTDRONThlZVlOZVozT2xJdnkxMlVqMFpPZnVCbWRFSURDOEVaWVdhWEdQVWFEdDhRcXBsaVdpRmJiMFd5U3l2L3NNUFREN3kvVGJIMVdoN2ZzR2V4cGgxVS9nMi9JZ3h2SzVQV3RmdWZOMngyUUttcGlPd2NuMUVpUWJrOVE3YXZtYWFtTVYrbkNZelNUTktsYUpudWVNSThXQXR3enE5TGlheDNkbUljSTlwYnJUWStsZ1lpUUI4d3VQUUt3N3NMVUNNZmpQU2lGN1VwbUdSdkxNdEdKNk9JaGhXWXdVSmZCczdFUlZEMmYwSVRvYXJKVlFMTTVJZzhIVXllWUNRTjQyY3ROMG80NmNYclZTZGpETElYSXRhOGxxUFZxclFMT3hDajdxSmNLYzZMNFh6SUtkNDlxK1ZzeCszZHVZZncyWTAvZngxL1c0MklnWUQzWUdwMCtjYUgwUjRXM1JMUGR5Qk5MNE4raWt3VjlCK1JlTXF4cno1RVJpODRPUXhqSGptVHVLc01qZklrWXZWWnNUTHdHbGhEKytocTVvcnJ4dTFJdnI3TG1yTXl4Q0JOYWVIcWhpcnJESnMzbVRWZFM0d3RtSzFPS3psd3RKa3NnRFRobVNFU0pVOUFrUFhZeHBIMk16Wk4yOXczSFJOZ3YxNCsybVFZdCtHWTNIRWFCOFRPU0pRc2pibkIwMDluVmdaWmR1enp6dmE5ZDhXMXdZTVVtN2w3NmlVWnZCelZNZXM4NHhBQ3Q5R0VWYmo5czR6Vm5qdnN5T1F4cmNCU2paZUM4L2VEYXg1dXlQd1RQSjlHL0REeWp4KzFuVzdJNHozRnlDUTNMY1J5Sm0yZEk0QUlnTEpFUUR6ZnNydlFUa3ZuMzBuNk1Ya3JKRVNFVkFJZ05tMXBWTFJzYit1VXIwcGprK05wc01TUk1DRlFFTGZ4aGNmWVdJMjd3OExYRjNBdlBPQVFHUDZ2ZzMvWno3WkZtSm0vZHp3UENDRTk1Z0ZBcVVhbWZ4c1ZQaVpuL3l6di9tcDM3cGZDUm5FSWphalpkRVg1SEViSXdDK2pYVGg1VmxZdTQyZndEbTV0WFk2TVhOOSt2YWNJSVczT1E4QzROdElHWGJtYVE3cm5sY0U2SkpTdXJCN1hxSEMrNTREQVRpRksyWFFULzZlbzJHc2VyNFFHS2NVc3hUN2ljNFhrSGkzOFFqQUdlTXBnenFaS3A0emxpSUNpQUFpZ0FnZ0FvZ0FJb0FJSUFLSUFDS0FDQ0FDaUFBaWdBZ2dBb2dBSW9BSUlBS0lBQ0tBQ0NBQ2lBQWlnQWdnQW9nQUlvQUlJQUtJQUNLQUNDQUNpQUFpZ0FnZ0FvZ0FJb0FJSUFLSUFDS0FDQ0FDaUFBaWtDVUM3Mk5mVlp2QzhxdkpEdXlid2dXTHp5OENjRnp5enZTN0wzVHdnSmZwS0NGRkRBTHJKT0w3VG5xZHpXcnlMeTNxOVRDT0NBZ0U0UFBEVTA0WDlUL3pmYlVVbi9RVWpQR0tDT2dJRkVqc3A2S0F0QTRuOE5WeFJOTkJ3L2dNQ0h6UjhWa2ZnODE5bDk3YWJLR2dHWmhnSWljRVVOQnlBaGJabWdpZ29KbDRZQ29uQkZEUWNnSVcyWm9Jb0tDWmVHQXFKd1JRMEhJQ0Z0bWFDS0NnbVhoZ0tpY0VVTkJ5QXZhOHNIM0h4UThrdWxVVXRFUXdJVkVFQWsrUzk1TlBSSlFaMlNob0JoeVlTSWVBMzlueDJpZEo2cUNnSlVFSmFTSVFXSHpCODNya09LSlV6MFpCMDlIQWVFb0VLbnVlVnlWSHROWWFiTkFJaFg5SVM0S0FnaWFRd09zTUNIUmdQYjFHRG1qTjFaQ1VRWWI2aERvSzJnendZaFdPd0FJSUVteXdEYmFqTGZ6U2xYRDRRUWtWQ3BxRUFpT3BFVmg5MGZNMkNKbTJUWWp5UlVGTGpTNVdrQWlNTDNqZWtxWWZaVUU0Z29JV3hnUnpraUx3Mkw3bk5RZ01hOU1EQ3RwMGpKQWlEb0U2dVJaWExNcFEwQVFTZUowSkFUL1JqKzNRUnBzSlhLeWtFRmdnWkZlbG9tTTRva1ZqZ3lVSkVGZ2h5VDRyaklLV0FFd2tpVWFnVDJBVktrRkFRVXNBRXBKRUl6QWd5VDRyaklJV2pTR1dKRUNnSnM1RDJMd3J2REJ3QlZjR0VrQ0lKQWtRS0JDNmQrT0pRMXpyVEFBV2tzeU93SEl3RjZCcjY4N2RHNitWbkZGMVNpZ3dNZ01DWTNyd1J2RjBlazBVdE9rWUlVVTBBa1B5WGM5Yi9uWTBnU2hCUVJOSTRIVVdCQWJrZ3VmUnRmVnBvWUdIdkV5RENNdGpFT2lTeTdESGRpdUdnaGQxeWJQVGlaQUNFWWhBb0FYZWpiVnB2MDd4di9YWjk4QjIyN2YveTIrTkl0aGdOaUlRajhBaXFNN2VnL0Uwc0pOSUJEekhkZ3BVV0J5QmdOODVxWjZNSWdwRmRvTmN2SFRsL1ZjZXVJaDJtb0FFcjJrUldMdnpkY2RwNnlCOURnajhmL3ZhQkdTOWY5aUtBQUFBQUVsRlRrU3VRbUNDIgp9Cg=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2VGOXBLSFFwUFdKZmFYTW9kQ2s5SUZ4bllXMXRZU0JmYVdWZWUyb2dYSEJvYVNCZmFYMXpLSFFwSUZ4ZCIsCiAgICJMYXRleEltZ0Jhc2U2NCIgOiAiaVZCT1J3MEtHZ29BQUFBTlNVaEVVZ0FBQTVrQUFBQmdCQU1BQUFCbERhdFpBQUFBTUZCTVZFWC8vLzhBQUFBQUFBQUFBQUFBQUFBQUFBQUFBQUFBQUFBQUFBQUFBQUFBQUFBQUFBQUFBQUFBQUFBQUFBQUFBQUF2M2FCN0FBQUFEM1JTVGxNQUlvbTczV2FyVkRMdmRoQ1pSTTM3NW5YOUFBQUFDWEJJV1hNQUFBN0VBQUFPeEFHVkt3NGJBQUFVbmtsRVFWUjRBZTFkZldoMFdYbS9rOHdrazl4TUVoYXByQllUS1ZSZldqb3ByQlhiMG9sMUJUL2EzcFNLSUpST1NsdnNVdWlrdUFoU2NBYnRIKzBmT3ErNGlpL3EzbUNMQ2tJbnVDL2lVdXRFRUd6cDIwN3MwcGI5WTVsVXFlMWEyMG5kOUhYSFhYTjh6c2R6dnU3SDNEdjM1bXdDdWV6bVB1YzV6em5uOXp6bjYzbk91Y25yZVRmUFMyS0JwL2Rla21adkdyMFVDNHh1ZXZOUzdPcWkwdHBidDYxbWdrMkxjWk84TmhZWWtCK1pXUDJwbWI1SlhTTUxoT1QvVGJUTDk4MzBUZW9hV1lDUS96UFJybG05YStiZXBLNjBCVWJrd01SWGZkNU0zNlN1a1FVYWYycUJIWjVaakp2a05iWkFkK2NhZzcrQmJsbWdlV2d4YnBMWDJBS1QzalVHZndQZHNnQ3gwamZKYTJ5QnhzVVZBZi9vU1JSSTVXTlJubnZPMVVVV3NjWEM5eU9zVEl5eVZWeWJic2EwRzF3QkYrM3FJb3NhYk4wNjZJdEt4SEpLVjdFVEcvYmV2VGlLYmQ0bDg2b2k4Ly82enZkTTYzemdqOFBwZDM1ekR0dVVyZUlpT1lsRFVRbmZIc2QyeWJ1eXlBYlRYekZPYVJ1UGtHbndHQ0gvazlzNnBhczRTVGhmN0orYnd5ODNVbEhneS8veW1kOTc5c1Y1U2w4MnNua3cwVEtMMHhPdnFjMkJ4b1M4KzZoNVdMOUZmaWx2bFdXcnVFUzI0eUVzazlQNGpIemNKVUtmZWU0WExodFpQajAwNlFsMDJoYTVqWnpLaFB5TTUwRzQ2YmVtUFdSbWU1ZXVZdk81cElhYjgzUkJwTElWMXBzSjh6OGlyVE11RzVuZVZoNTZpVnBzcUs1UXV1U053S0RoNWhMNVNKNktQSzlzRlJ2a2hTUUFWWEtZbEpXRDMvak1UNGVSMjZNczVTOGRXUllRY1RKajZsQnN5Y3ZxTmJid05OaWtDTS9qQ2lUeVNsZnhTYktYMUZpRnhEcTdTZUxKZkppZWNsbEtsckp6WENDejI4eVM5c01laUhYbDNCeVJmVWd2L0JCK2VHMDFBWG8wUGVNcFhjVkp5aEhHSU45SVM0UytRY2hPWW1aaWhndGtpWTJuWkN5d0RXaEV6cmpNQW1HemtvZWJRN0lyU2o0NFBVcXBRMlNWcldKTkRqSGVnTi81ZFFWaUpjbEJVaUtacUMyaWhteW1BbFRJQ2JMTWFEVEJGZmJOUVlBKzRwaHZWUnVzYzZ0eU9adllsOWxhRFVpV3J1S1FIR1BkN0YwbDJ1RnhUV0l6WkhJbjJvVDBjaGR5Z2l3M0tpaFFPNEFmUHNHUkh2S3RhbnhLNjFxVVlXaElacy9OMGxYc1dJMTJpYzRJVXBaaENqN2owOUdIU01ZeW5oTmtXY0ZFNUphSmlEY1hDUDlVcjdsTlpSWUpudFkrcXExeGtkS0NVYmFLZFdLRjlTMmk3NVhkRE10RkVsU05IL0N0UmVQTUp0MGdtNDBqUVdJTkIrZ0tZZTZQMXpxaGt1c2lsVkRLWkpldTRxSWRueENqZTZ2eitLSW1aRWpCcXNRMWp1U2tNSndnUzJsL1JsYVZpR1dyS3l6SU42Z1Y4b01aQmJYczBsWHNXOXRtblJod1Z1Zm9CZzJ1SUdGVnloL3FPRUVXeFpxVk0wVExqTGczVk9lZHU1VkgwOUpWYkZudXlTb3hKcXN2Tm9Xc09zYkx3YXJFSEw3NDNBU3VFMlFKYldkZ2Q3SGJXdHdiV3VYNzVTRFBZbGEyaXI2eFM0SVNpMFFHVEV5bFRoa2JKL2pKT3hrTVpJaTRRV1kwbVN2UndRRWFjSmQya2Q5dUJyeHZNMVZWdW9xcjBnVVQ3VU9jZjZ4REdXTlVwVFB6MGtPU1A5eDBneXl2SmtvK3hBRWE4dkcrd2M1SEc0UnNVcG5LMTgvaEhIN0dVN3FLVmV2c3dPc1Rjekp1MkFJekVNWm1ROVRUaTgxSVlicEJsZ0lnUGFzaUI2ZzRKZWp2MGdMclluWjBQOVdjSHFYWDRIbWxxOWkzcDk3QUNEZjErR2tXdHBUOEVYcnpLVEoybGh0a2RxdVowelU1UUVkODNSa2MwN0lEdms4dFAzZTB4ZzV2VStzclhjV1J2Y3liNFNZOVh0UER6MVJ3eVprQmV2UEpJcEVjTjhnaXpXWmx3S1d0RUIzemJtc2RRQnBtYkkreW45ejExbWE3UTZXcmlBY2FGQUo3UWlQY1ZQZ3dmNTQzaEp0NFFKSzl1Qk5rMmVIWWtpdnlQS1RLM2FHUUxxd1BDa2UzMDRObGRNY3VZNmZMVmhFMmJiTUpLOXlFekNDL0EyTlc2WGtRYm5LSHo4NUlTYnRCbGdKZ1J0WVdocHRlZ3czVkNsM0NLcUh3RHlEMkhKditSMHgxcGF1NFlDK0JWcmdKR0RxengxZ01Vb00xVDdqcEJwa0JNMWVpamVFbWZENUFEMnhyOUlDMFRmNmRWZUwvb2VlMStPbHRTcVg1Vkh6Z29mUFhzY29lQ003ZkhWOHJ1bUF5MXc0M0tjSXptVHNuQWVIbXFlZi9WUENtTDZSVTRML3pJZkw0YTZXQUcyU2VWLytuOExGL2xLMG1FcFhQUGp2OU5lZzArY2h3RTY2cDZiWEpFaHpvZlZET1Y3cERSYzh5aTZqNFFVSkNWaVVjOG5OQ1FwSEVobmFNdHhRUytVeDdVcVN2QnFIazVTU0doR3hYT3VTT0Zjb2F0ZFJiaER4TWlMeDNjSVBNVzU1UW5mbU1vbmlxdHcxVW1QaGlRRWhBenJYdWxPRW1pTHlQL01mbXlndVZkNUFYTjdFQU9FRXZTRm9RUlZTc2tUZHYraU82VExZK2R1UTlaWjRKWUVOanJhczJxRjc0S053YjhzSU9DK1YrZDJHN2IwKy80TDJDVEpXNlZpMU44dm9qRHd5eUxmaHVrUG1zTTdVUWU3QnY0V0xKcnhEeXVrMkFyNzVVVStFbUNQaTN5SFJ5UWNpdkhxbkNHOUVBcFlpS0k5cjBLbngvdEFSYnN2YzdXcmVwSm1ISlA1T3Aycy9ldTNjUHRJT2Y5MTRqdWVDYkZmNXdiMFRJbDVndk5VNzhvdTJyNUMyc3lRR3VUMjZRUFMxR3I3ejNDT09HMndJaC8wWFIzUlUrRHBBcTNHU3cvL2toTXYxbDQwUDNnWkpsRXA1WFJNVUZQZzFDY3RBODlXRGV4OGNJTFI3c2l2YmdaWWViOUp2Q21kdTVLaDVQd1JyVitqVE5XclNkTGlrL3VlRGp1b1pYNVU2UWdiTXRuaDVId3IvNGthZzRBUk9ZajdHNk9tcUpXS1d6WjVZS1lBNzloREUwaXFqWTV0OTFqc2hiNk1GaE4rSHJaSDMxWjJqTTIwM0trcmV5SnRvY0tRZzNDZjlxSG56eXc5aUNTK1NUZ2o4UkFrNlFqVVZmeXB1R0lmdml4NElJRS9pQXN6b3llOE1LeXoxclVqZW9ROUxSZTdPSWloWHFOY016SUZQcU9yY1M1cWJ0bDBURFRWaXMrVGt5cTA3KytQSXpTYzgzcFF3U2RBYndzZVdGQ1Fja1kremxXeGdQell2TS8xQVNzR2QwMnpKc29DMzVnMWQ2TC85N2dqdGljd2RCcXpjTVFWeUlCMGpBOURBajZJcTFnTkdUb0lyeDFYa1JGZGZGNFV1YmY1WWN4c2Z2eGw1TzhVZkRUUnI2ODRHaDlJTjlIeXBNZWc1MVFVckQ3TVpOSkpDR01ZVW1Zb0dGQU9tVTVjeU43TWtrV0VRc2wxckRWVExkWThtMk9MNzBZMVNsOXhEYm9sQVhlbk01MkllVXZSSFVMT2RpSFp5Z2RUbVRhZkVpS3JadjB4cm8zR1NEdlVXaUxoYmt3ckRqNmpCWitCRU5OejBZd0tZTWxZV0NpYzhPVm9adkNEZHhUTGZrZVJobXNuY2RENFBIaUhOdVpGQkQwbU5NRmRydUNCMTlQK0JyNldyTW1UU2M3MUEza2owRG1KQmRPby9CS0NmSVpHOGFidXJQR3BqZDJFb0xxUmlLSGdCM2tqYjdNbnVaNXkyRFoyYUMyckFYT0haUXU2M2o1UFFqU1NZemdqSXVPOFF1b3ZhelZpUXVzWWFkM01TaE16Y3lQV3EyTU1wWVZxalR3UFdWK3B1bmxMbGk5UW5qRVJVT3RNN29IQU9YcUdyYmMrVUZLcXNlUC9qaExlNDZDVjRSRlpmUmFDMXhFUHR2bTZvbFJZSHIzVk1wb1BweXcxZHMxUmVLbDR2cXFqSFRpZDJFd1RoaStIZHhrcnBBdHE0V0hUOWtxeUt1YUxwNk1NRDJSYnBDS2JaMU5YRjdSOG10WGFURSs0dkJ4dzJURjFGeEVlOHNDTnBKTlZhbnY2N0dIOWpSakNicHdueUVtZmpHclF6VHVkOGpkYlFQZyt0RWxQL3djNnFsRGNTeGNPY2ZlTFlMWk9NWGxTcHROcEdDUThGUk5vSU5YTnBvblk3OUNUaHNOVnhMWkFYdFkwbkdFMFZVM0JBYk1HQXg1anR0YVVzZEI4QWxuVElwell1R20zUXdudEtzK1IvdGRqT1FjeCtRN2NzcVFkVlRtV0NFQzJTdFhkVm1sUzRPRFhtaHBHd0VuZ1J1bTM2TGRuOXpTby9ZdGxWUlJvME9MSWFkTEtMaTJqYXZEUnhTMDVNRzlrZ05ySWpON050Tldvc014bmlWdVgvcXQ1c3cwUGQ0QlRENWRtUlY4Q3RrY1BDblB3NlErUWlGdHJ0TWh6VUdBcnFOK21vK1BNMFFMNUxuV3VUbmRheVVEcUI0NmxPR2ltQ3pNN3VSbHRyOFllQVpLTUJWaS9vQlNUR2lYVzlTV2h0UjlCemhoTXRCMDN1eXhEcnd5YmRFRHVNNlFGWkQzNEkxR0I3Q3FpVmRHV1dqRG42UjZ2K1ZPRTU3VC9ENHF5VnlKRDZPUk5LN0RCVWhPRGkxNngrVFkyUkJFMGl5ZDB5NDZYbEZleE5HRkZxSkJqWTkzbUtEYUxzV3RFdWZiNGs4a0hDQXJHYnNRYU1kbUpIN0hCdTlhajRXSk1BNjlieS8rZEJ2d3k5ZjlBUnZubGNaS2c1SlpJWDNLbjhpMGRnMmd4bXhLek9SQ0tMVEc3TXl2YUdSWFNFSW5xcGNERjYrcVVyalljU0ZuSjVPa0NrQTBIKzNZVS9wSVVmYVNBdXNmMUVEakhMWjMyV28ySlVyVzJ5N3RzMWdjVCtPQ0JhZG03RC9ZNlV3V3N6RkFCc2JRd1o5NUhSeGdneGJwMi80SExZV09WN2c1MWdQUC93YnYzRHZjNFg2RWhvWU13VUxxVGhLc0o3UXc5NmR0cVRMS1FUb0s1UlRTMlBtSUVHTkF5RU9IWXNPb2xsQkl4UzZiZ3UrRTJRNmh2VWZlUEJmNUlGUkZULytJcEt6R0NXb3FBVUhjYTNabm1OYkxZUkt2R2h2RGxUQXRxVU5UZFVBcFZaRE1Cczg2SUU3UWFaRFdQdSsxNGZGMW41Z3RZb2ZmN2JnN0hSaEZmWGdJSzQ1MjJZZFBJclJoV01jS1QxN0p0MGlVNVNCam4wZWFldTkvSFhXbTNoUTZnU1pEZ0dPelVmYk9vUFRzSnBvM2xvMFB3K25xSXBhY0JEYnJIM2lFaGR1UXJ5NUUxczRLMVA3VGR3SklUSGpYMVQwdDdkb2Y1N3dsQk5rdWdidzUwamxtWS9HSDhyTE1vMDVOMWxNUlMwNGlFVUFQcWF3SHN1Rzg1bm8xZ0h6ZXo5YXVKNTRpL2hOV3poVW56MUFieDNiMlZyNktaVS9QN0ljOTV0YTAxNzlQTTRKZ29PenhOVkVMNTJaTHFJaWhKdTdhUTNCM0QzUTh1SGlRcHdJYWt6bzRtMHR5VW4wdDhIOGtlZlFrbGFiSVRRWE4vNlZQS3pFT3p3MU43STg5NXVxWVhySFZZMk9aSG9NV2pBKzA5dWdkQUVWaDNJdTFQWjV0WTAzUEg3SUtmb1R6bjcyVkFvK0FSSUw0ZXF4NGtadUdtbVdGb1pGZWxQMEI5WUFjeHNQRDZCK2NhbjcxSjN2WWo2OC94eHBFRGpsOU56SXhoRThraEVUZ0dERDlPS1BScHpzMFcwMFJKTW95Ym1vTWxUc3lyazNQR01nL05iRjVIeFQ0Z0ZMYjhzRVhPL2hvcXA3ZHpCTFRqUVpRVDRpYldRVCtrZW5WQmphNEczVHYwd241djRUNUgvWlg2YmpsYlhKSjBTdDBJYzduSndiV1k3N1RkRW9OdGphRnBSdUkvQ0Nkam03ME05U1ZCekppR053eXREY3ZROW5acHhrYVRsM1dXb0xweW9xUnJsd0pLVzZuNG5sL0tGR2QxdU1GaDgreHBoY1lEWFFnS1RWNkhLQkRCR3d0MVRUc0ZIYzBhaFJMRk9pb0lyK002d1YrUFJSdENadTdxQ2IxblJQSjlDNzF1c0tqU3A2LzRFbmxRbHhvbEFvL2RnSm1SNVJNWHI3T3BJN05vd2gyWUphQjF3Z015QkxVeGsyQXUxM05iRlhuV2lKN0dSQkZadHM4WUtGUyt3VkRXN0dHblN1K3ZORWdLWWxMVTJoNFhjZVMzcUl0U2pWekk3ZWtKUnRnSlAxSTViVDNxVXRid3VwTm55ZktjZ0trYUdwTE1XeUxnZVphSlcvOEZUUnRCRmdQbE5pdnJ6T1Zyd3NWREVWd2Irbml4Y01MTkV2Ni93QXRBb3U2d3J5S0l5QjlGQm9xaVdjbEQ2NkxaUnB5Rk5HM2tkK3RRN3U1akVyVFAvUjBWREdLckFkNFBIc3NxU2NJTk0xOGRFU3BvMDBIdzZrNytLdzAwdG1vSXVwS0dZMmVEWENUblEyd05QZW9UNjMrbTBLK0E3b2VaYkJmMHhFWkRnNTFKaERmV1hXK0puSlB0cHBKUFpIR3RoQjNMTW5hdWhJUnhiMjlFOWl0UzZRWVZ2MFhjRTl4N0xSU0t3blZNYWZmSVMrOGovRlZCUXplNEJuTy9pdGRIQkFmOXRRaXluTlh4bnE4TTVmb1BOYVBuMWRYbkp6RUZWaEQ0aHEvcHNWbzRFZHJCNHdRZG5USkc4VEZHemNBSkEvTHBCaFcvUmR4OUZsMlVoOVUrSjVmelpGekhySkRIUXhGZm5NcnBCM2luM3pMdi9vaS8xTHZDRUdBUlRGSWdhQUROS0E5MmJYR0lGdFkydk5BTjBXcWVINkxYNTl3UnZlcHV1M2pQNzZjblJWdEUzQUJUSWRhVU5jdk5vMkFuZjBTTWpWeEdqVWkyV2ppNms0WUhIYjRuMVl6eWdVR2hIUXB3S1RBR2JJQVV1d0gvajNHemxuaTYyMERUTys3TVFkN0trYU1sQVROZzBySVJyalpZZjB0aytldkN4ZW9MbitRdTZsZFBKS2h3aWF1Q1JrR3ZnRjBWekVSaFBVdnpIUm5VT3Q2R3l5bUlwYmJQSHE3SUl2c1E5dFBTM25BZjJWTHhrT1FBNzA3YVlDczhRMk52WExGaXdueENWSXllV2tIbVJiMHJ2VWNTMlU3eWhYMFEvRVo4dGYwU1djSU5NVVdkZCs5Y0N3MFZjRnF1WFdlVStUejBVV1UzR1YvS2ZuUFFxL2w3VkE3aC81NzVIQkFFQVlHbXNyWEpCb001Vit3TysvZjJxQWhpZ0hwMDR1QlRUaFNuaHhBcjlGUGoxUlBIQVY5MlhxQ2ZMZEhpd2c3eVVYOEpLUEMyU3lNZmoyQVAxcTRKazJhdEYvc3FiKzJmQjhUeFBQU1JaVDhYM3dMK2VRUDRJbTMwWE9RK01mMEdsclBocmttK3ZvRS9SMzZzWDN5UUx2cW5CRWM4STN4TC9FZnMxY053YUVjVnJmdnArUXg5NEtzZkdCWHNvSk10WGdtSWZDakdIYWFEa2dVMEIzWHdPc2ltV2xpcW40M21mUC80NjE5RnZoUnpraDJwMllUczNZVFA1cmVQNDFFNkQ2eTlZbVAxZnFnV2VuM3pPTXNXN3NpdDRyZmorY2Z2c2JacFZ1a01rMlI5SVhvNSt6MzVaOElPby9GNXgvNS9NNlp3NzZVbFMwNzdkV3pLa2FoVG5FYURHYVZZRER2WnJVQ2h3akM4NGtHdHRHTXFOc29yQ0tXcHpIc01IR21vNXhvUG1aNlpKNWNvMmdONzZnVzJRK0hoNEFHTnRHOGZoSzRCWldVWXZ6R0J4d1I5SmhCYVNYTGpCWHJoSDB4dGZnRmxsTjg4cHNHOFhqSzRGYldFVVc1eTIvVVVIcDZFNnRZaU5WS2NFSndyclVtd2U5ajI0cVRnemxGTm1TRm9kRmJCUURyaHhXVVJVN2RJT25COHY0YkdsTERQSzA5OXFzZlZXVHpVN3l2K2hCRDk5VEhxZklWclM0TzJLakZKREZzZ3FxQ0hQN0dIN25kbGVCV0NQUHEwU1VHdXJuZ05Ic09UbERlb1JYbjNFaDRSUlpYNTA4UlcwMHA1YXppeFZVRVQ0TDZVR1F1YWNhOHRXQnFXSXFxbmtwMjJhWERxRWw3UzVITmFnb3A4Z0c2cmdzYWlPRnFXU3FvSXJzOUpNZExFdGNxZjNsejNKNVpUVzVpQ1pkNzRmd2YrcmpFdGxFSFFYRjJDZ1ZacEhNWWlxeWs1MUZZMUpVTlc4dUFtemhVcUpOT0Q0K2hidHhiWVdJTkV3WkxwRnArMDJNaldMaGxjRXNwbUtkcnF2aWl5K0JwcEhtNTJ4cHJsNFo2RVVkZmRpTlY0MWIxTGpLSFNLcnEwc0F1T21NMkNnT1hTbThnaXEycHQ2YTlXK0xqNVFERUVHb3ZxeUxaQlZoTE1KS08zcjd6QnJjSVZ2Vm5iMFlHODJFT3E5QU1SWHZrbS9qTlNNQ3FDYWY5dFRVbHgwb1hjcmJEeTVhRjBjenEzS0hiSWtjS2pReE5sS1pKVk1GVmZ6TE82KzNBS1g4YzhaRC9hYkRLbFlvdWZxR2p4N01yc0FkTWozYzlMeW9qV1pqblZPaWZCVzcxdEtyZ0xXVXA2ZVlEaWxueURabXhMNlhwM1BwS3E0bUhRZXRKYS9CbDZlZVhyTXpaUDJYYk5pV3IySXo0UjVGQzZsMUd6dWtYU0ZUbjJFNVZJNDNWYnFLQy9xbkprcWQ1YlJJVklsZEp1VUsyVnFHWGZ5UzlDeGZ4WUZ4bm9DdyszQ1krbEkvVnhkWmFaWXBYY1hsdU5OWVgvZmFTOE9lczZLcml5eW5Jc25pNWF2NGs1dlIxdnpmamZMY2M2NHVzdEpzTVVQRkh3TUtTcWlIbXR5bFFRQUFBQUJKUlU1RXJrSmdnZz09Igp9Cg=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1lsOXBQU0JjWjJGdGJXRmZhV1ZlZTJwY2NHaHBYMmw5UFZ4bWNtRmplekY5ZTF4emNYSjBlMHg5ZldWZWUyb3lYSEJwWEdaeVlXTjdQSEJmYVN3b1hHTnZjMXgwYUdWMFlTeGNjMmx1WEhSb1pYUmhLVDU5ZTF4c1lXMWlaR0Y5ZlZ4ZCIsCiAgICJMYXRleEltZ0Jhc2U2NCIgOiAiaVZCT1J3MEtHZ29BQUFBTlNVaEVVZ0FBQk9BQUFBQzlCQU1BQUFEb3loOTVBQUFBTUZCTVZFWC8vLzhBQUFBQUFBQUFBQUFBQUFBQUFBQUFBQUFBQUFBQUFBQUFBQUFBQUFBQUFBQUFBQUFBQUFBQUFBQUFBQUF2M2FCN0FBQUFEM1JTVGxNQUVESkVabmFKcTd2Tjc1a2kzVlR0STV0NEFBQUFDWEJJV1hNQUFBN0VBQUFPeEFHVkt3NGJBQUFmVjBsRVFWUjRBZTA5QzR4a1dWV3ZQdjJ0NnE0TzRiTkF4aXFqb0VKTWQ0SkdXSW5WTVJvK3NsWmpDSkJWMCsxdkZvUk50U2poYnpVS0tLdExEU0ZzMkZXb0J1UXpMWk0zQkZ3aWkxWWxJc2lRdFFaY3hCMFlxMDFNaE9DbUI1ZGx1bXUzOTNydTk5MzczcXVxVjYvdSs5VFVmWm5wZDkrOTU1eDd6bm1uN3VmY2U4K3pMSE1OMEVEMm9ET2d4R1FiRFVTZ2dTbzZqSUNxSVdrMDRLK0JweU5qY1A2YU1ibFJhT0JKdGpHNEtQUnFhUHBxb1BoQ0JOZWhiNW5KTkJyUXE0SFYrKzdFNW1ZTVRxOWFEYlZCR2lpQXJmVmYyeklHTjBoQkpsK3ZCZ29YSHZ4c3hUSUdwMWVyaHRvSURSaURHNkVnVTZ4WEE4Ymc5T3JUVUJ1aEFXTndJeFJraXZWcXdCaWNYbjBhYWlNMFlBeHVoSUpNc1Y0TkdJUFRxMDlEYllRR3B0VGdIdG9ZSVZmRXhYZEZUUC9HSlQrZEJyZjRhTUp2NU9nakNUTXd0ZFZQcGNGbGVwc0pLenhySHliTXdiUldQNVVHZCthUmNPck92KzMwdDRaZ3poMXNEaW5GUlMvby9mc2FCVmwvZkFTb0tmYlh3RFFhWEtaMzBWK1lFYmw1KzF1djdsY0dBMVhSL3cwdXhDVXZQcjIzeGZyU1ZaVHdLSEk0cCtrdG5VYURXendKcDgvR0R5eXIrYW5CdUhVRUFFT3VCYlJwTGZZN0ZLTCsyQkJJVXpSUUEya3d1SjhZczhHcWpXaUlCZ2o3Vk53b2xZOEhsRUwyMGZBV0x0TjYyTEl5YUk4U1dCRlcvNVF2RENacFN0d2FTSUhCZlJkOTM4M1YwT2NpR3ROQUdiVVdicitXVUdjZzhYbTBOYkNNb0c3QzN4WnIyYklDdUlyK2RCaWFLVk0wa0x6QjNZSk9EeFdXUmowc29yVlJJSDdsQzJnWHNoZlFqbDloa0x6R2RRelYrQ0dEYmZLZnlaeU5QaFFFMzhCZ0RTUnRjSm5mUnllSDQ3MktiamduWEkzWTZUd3h1L0VxcE5CNTJoRFhpZGxCMWpxM1BDdmZReDhMUTNFbWNSSTJ1R0liWGErTXFmaEdxT0Y2eGlZR01vL09qVmtkQjM4YWJSdnJmT3kyNURTMHVSYjZZYWhXbDlPZW9YdXlCcGR0b2tjN1kycTdpQzZQaVVIQUYyZ0R0WUQydzJBRFRvTWFXS1BQOE9la3pqbmJRTmM3SWVuT0dGcWlCcmZhUWg4YnUyWElTeTk2akpmVnBYM3BJcm8yQnBJRVdrUzBMMjBpbHBtUjI4cGlIUjF2U05BbU9VZ0RTUm9jakxZZmtQbDZpdjEreTFxOXMvOE9PZE9UWGtRVmtWZDg0UlYwK25wbXM4KzRFNTMvYlY3MHZYdlFneS85NlVQK2FGbHQ2cWt0dWR0SEIvRFpiL3pnMzJENDFjKzkyKzVZTDJoZGVJK0RiVmtGQkU0UnVOQXB6KzN4V1FQT3lOdzY3dHlIazVteGU0SUc5MlNrK2hNeUIvZWhyK1hzdTE2QnZqN3NKWlI0RTJOWjBDUC94ZG5iYk9yOGZ4NTYxeS9kaHY2VG90NTg4ckxuL0lvdFBCZllmMGE3d3E3Y0xnR3NCRmhEMVBHTGo3TjFYbno5ZDI5SDhncDltZmJGUmNUSGNGWmJkUk0vaFBvdkhjYTNLU01hU003Z3ZvelE2NVNYc1BpWTFUeHUvNlZsWFJyaUs3T3NxbWhpckcxaVVUYkpLS0JQQTdVNTlIWk1NM2ZhZ2I4TGtzSGxXWTlZVTJlcE11Q1AzRUlOcnZqZlBmU2xSNkRaYlBaWjI0bEpNa1JPQitmdytTb3VodXU1Q0ExYnFhVkFNLzgzTVlQenZwNzFMYkFndkN5ZmQxcWhyUGNGT2UrNVFGWUdjb2cwZVUyNm9IOTBpbzFraVU1a1cxc0NmUUdoQTN3aHRDbnkzSUE1YW5CZzAranpIU2pzU2dZTGM0WSt4cmM1REVDSnRvNVI5UHlFV0w2NVNScEl5dUNnQTNLc2dmTFRYSU9CMWlha2kyeTRCQ243d3hLdk5Ga1gvcTl0RXFVaVF6cTVCYmJrVkNER1dxTERxMjJuaW1WcUwyQndIWm1pQWxqa3h0UkZqMk9nRWwvR3dnODJOVmdiVVZ1R25DNmZyK0ppY2ozWlZnY0pQTi9jSFEwa1pIQzNldDI5R1ZqbDdORkdBM0diV3FKdjNtRVhVbTFlbUdIajl5L2hvVk9WN2Q2Z1JsTTZ4dTJjMVQzRWY4bTFUbHZOTE1QaDJRcWdaSENYTWNDS05NSElFck1HZDYrVFYzWUdrNXdjdUlDVmFSRFBOM2VoZ1dRTXpzK0prSGtkak94SnYxaEVmSVY5bVRyUEJMYzR3ZnBPeTVxbjBMUlFlQ3ZJaUc0QlhmOUZCUWtNOGlMT1VIRGdXUUdVREc0WEE4c0dsME4wZmFQdWRMTWx4L09Mb2NrRmpoNHkwK1hQNXU3V1FDSUdsMFA5aXBzUi9MeEt0MnVzc2dFK1pGemQ4TUMxK09Sd1JXcisrQ1FVcjlWVkFLVUpjVlBlZFNqaDF1alliY1Z0d1RLZ1pIQTdHRlUydUR6cmJudU9sWlhVM3BsV3Rvb2NBSnBqL2lvYVNNVGd3QjQrdnFhd1FSOEsxQ3M3TDdwVUh4aW5oU3M1d3luTDZTcWJaR0NYZXpPQzZ3c08vamIxM25YZE8wMWt3R0VHTjBkL0MwWFcwR0hDZmkwY0xOWFJsdENwT2QycFhOd05jaklHQjB0QmozYThiMktGanRJWHhhVEJDeUtONFdTRHk0bXhXWk5OUTMvOFZiWWNHR3FiTmp4dGIvdmpBQTQzT0RJUEtVZ3RwTThZTHN4U25aK004ZVVWZUg4UlY1WEpHSnlWOFJ2RldXVnFMTXpIT2tBRmRkNkVyRWo3Sll2TXI0dTdWT2lGaTdqOXpQeVAxQVFla1JFK0d5UTZsQlhBWVFhM1NodmZzak9FODVtbGhscXFjNWlKSVhYTHgxMlZySWhKdDZzZ3FrY2RCdWRJOGZPd29QUTdnVmoxWFFvNm9xT2liZFpJK1JNU2ZyaUNQR2tRWXl2aWxTdnZFZHlidVczaTJTWE9LVGh6VEFKZ0tZREREQzVMRGE1OVN2SHczeXFkVWpzWmVkZFNuVk9TbHRRY1lwTjV3VkI1WHlUalNXZ3dPRWVLRnlOOCtRN1B2Tkw0ZU9MYTFMTmx1OStrZ2x6bDc3eUlXR3JoMEFLWE1meUJLMHZHVUdYNnU1M2pzMTA4NE1LbDYvME92am1YQWpqTTRDeGljRmtrSFluWWRxMDB1SmZxbkZwU2sxcEc3dC95MFc3TXpHa3dPQ0hGL2VnYnovK24yOW1LNUdnNXZHc05QV0p3QmY1V3Z5b081UUd4cjV5d2FRWTFIVXkrenJUWDNzUmJ4eS9qTEdzUjdjUGZNcldGVmFlRkkwdittUjVkZ0FjSVJrNEJIR3B3VFh5UTRvemNRRFRVNGM4MHJET1VYSDV2R0JGdmdsaHhYaG9Namt1UnBZdnUyMGhkcmh3c2pmc1ZaZWp2cjlhdkVKelYvcjNJV1dobzhkN1EyUzJ5UVAwaU9kd2dabnJVdUxaSkcxYW03ZDBpV1RBZ3hISjRlcnJJbWtISVllUVV3S0VHVjhYMG13NUI4RkxUNVF4Q2ZrcFdVZ3VTSjRueTNhc3cvdU82YVRBNExzV2xZOUlHWlpGd280MFN3dFVKcmFJK3ZOQUNlaS9GTzNxNzFYWjZMY1NuQ05KK3VEWlpzTjhtM2R4TkNKYjlyYStpdjhiSVpUSzh5elIyS1NYOHQvR1lWZVNIU3VHUmtWTUFWN2xMNHdqdFlaU3lOQ1VGRjNISCtncjdLZUJDOEZMVE5wVThXRDREQkZxUXJyKy9RRjZSdzFQR3UxcmlGRWFTMG1Cd0ZwT2lkWTV5V1BVTUZBWnlQcWNNczZFdjdiM3pGZng4UU9ZQ05QaDBVSWZ4VzN5S1VIU1c5bUZyOXpmUE5xbWR3eXYvNXRrM01lVHlJNDIvZmRtdk4va2lHTVpmNlA5ZTg3cWpia1pPQnZ4TjhLTmMySVFkSjFmQWEveWdsYjJLRUxwYXdiamthbno4bGVnUCtBUGNKY09mM3Qxd3E4NG9WeEl0eXFRT2c2UDhyWElYMXdLU1c0Ymh6Q3VPaEdXMG03L245SThaeGdJTW1ucU9QcjV5d21mMDBGYnhLL3RLdTM5WGhUMDk4eDUwbmsyUmx6ZXpmMjlmZUtkalh3RHlIZnV2T2d3U2JveWNETmcrdUhERjNzSk43TUhWQTJUbHlHMURvS3plY2ZJRjhRQUo2VXdEdUh1UEhVQVpLTzNwZWJySEprWTI5Um1jaUdoVVJMd3hDaUJIVGpyVjBHV1RBSXBXT2dmdlhCNHpjZDEwNldndEFQR2hJSnpjVUtBaGhRNGI0TWErM2hrQ21lS2lKVHdWaXZYU1ozQmx4SnVnRnZkWEJKRkVPcmRWUXhVSjR5a1ZOdVZrZVJrK0tReDVMbFVpalpPQ25Dcy84R09EenhtZ1l3L29DUXBNT3piQTByWFlxbUlWNlRPNGRjUzk4UFd4RnJEaFpDcDdkUTMzQ0ZiWkFibktlOUt3Sis5VjFRcHlhbmJncHl6YVliRHJVN3dscVhvdXNNQ2FBTUhnTnZXUXFpSSttcTk1dkQzRGE3aUZTVzA3SXphS29LeDhMZ25kaEl3dG9qTGhrRlB6Z3o0NUVYWE9mQ2dvVHZyZzZqdHg4OVFUN2RLa05YY1JkU2Jnb0RDeWZ6UXczYUpuNktmNFY2b1ZUbW54bEtjbXVEdmt3aEhaNWcxdU9QU1VZTFUyNG1ZRUlmZUduYkFjckNEdVZvVVdyaEtDQ3ZmbkNWUzJKWWcrRno4aDhqTzlYWkVPbTVESWhTS1JEZldiQ2xXVkxxUW4zWFArMHdxdDdHMHdyLytqanBJWDljTlBnc0g5WUcyQ1dod3BpczBIR0ozdE1idFVpbllMc0hKaFIyWmxCZnJvNGx0WnpxV3ZPVVZoSTJBNkZDeVpuSlFkT0hucDhjQ2dLUUdjUTU5c0tjT25uN1BSaFg0UG5jVFZ5R1hPM3ZmR08rQWxJM1Q2WjIrNWR6T2NXanhTWURKTnZsY285elpDbi83cDd3MnZvbjF3OVFxZmRsRElLalNaQzd6bmVwSDBzOGowZG9iVEdsMHFreHNON1lFb2pvN3htL214WDc3dDNmWkZEMnBTR2MyUHdnWjdzWlpzV2M5RDEvOEwzSERQdEpualBISytZT1ZTdXZiQzFlZVdnbEJCYklrbzA1UXFRSXBQTFZCdGVKMmg2OHVZOFBrRm9oTUIwTTN5R1dsLytnMGkvSzUvWWZ5NVMyQlh6cTVCOEh6aitEdllEWGVUY3Q0N1FzWXk0RW0vbTE0ZnZHTHZoYXJKTFFVaEF0dVZhTE4wdjJKdkxIT01lbHF3a3RycStDSThWUEhOamkzenJ0RTEyVVQ2emRHQThVQTA5dkR5THl3STAyc1ZuVUtTdU9FYWZaN0p5bEo4YzBsQk9ZWHRTcVFqS1ZLVmM2czdQUnhYa1BheHRjQzl2ZVBpSmcvL3MyZnh1WXBPOG93UURuS25NQ1NCTmFBTnhrK2JiT21wN3NIanNySUxnWlduOCthV2duSlpZME80TStpQmpsWEV5Ky9kL1ZEOG4wRXZ4MnViMDN2WmZEQ2J2QWhQdzJ0WWNLU3NRMWtwVUk5VEhhczM3N2lqZkFJZFVQaVUvSFZKUWJtQ254SFpMMlMxOElHZ09iekI2T2hjS0lZenQvZmZHZ294TFVnSXVWM1ppWEZXMzRXcUlVd1BZNkNPOW5DS3VPSDRnWEwvUUFjTUlSMDNseFNVcVNYbWhac2pRNE1sM0NlMnNiU3pkNDIxaXlGaTlVQUFNbnpROW9SV2syT0xqOVQrZXR4dDZoZm9JR0sreGlPdlNzRncyMnp1WFNZekIvSzNoVnZ1MmJ2eVl0Tm84ckwvS21haHpBLzhMdE5qM1dTdk5IWmpiVklHL1FJZDBKS1UvRldsb0V6Tm9YNkZwUDVsQTk5cSsvQ0hMMEhnakJtNllHUGd0VlNKZThUOWNIVzBqeG1icHp0VW0yZ0hQL2tIT3FBbGFmb3JwS0JNMVpDMEpBQ2pCT2hOYzJKdWhFRktmTnA2STkrSkxtQ3hiNDhrMHZLbnpYOEFOdld3TDFJL2NFdjF0NmVGMjBGOENDa0lRRjRkSnhkeDR6Ykh4d2dFWW5ZTXJxeHRZOFFnM1krWjMyUDdlV0MydW9aUjJXNDRlN3A2SUM0RkZiN0dtMmY2T0k4bEs4eW93UjJGMjhSQU5SZkJYL0Q3YmhHeUJUWjVXRCtISDJGdVV5SFowL0ZIU0VIWXpmTlJBbU4rR2U4a1dwb3FnZlNwdlMyOEVQcG9Ua0lKR3JZS3dWOWtrNGZ0SGZ3SW8yNlNPeVYvaEJTRTM5cHBSK0g3NkZGNFhGYkdjRXI1RGYzUVU0Y1hpY3NLa3hqS3d3cUxQZGJjd004cmZPNmFPSU9CR0JCU1lHZ1cwOW42bFE3RGJUME9pZEowalJFWTZ4UGZvTzJmOUtET3hEd29CSmI1RDJBWjRkY0MzZ01ZNzBDTUZMYktyUVE2d0FYcHZJUVVtTDF0ZG5DNTE2SE1ac2x4aGZKMHpZSW82NVAvaGJZZnJ5ZWw1K3J5SHdCejhHYnB6dWtXSFhhcmdRN1N3N1diRXlFRkZJaXZBZkVWbEFXeUx1eUpBdWltY1dNK3cwTFN0VlJKVnVNL0FCWjNhZzZQZCtDbFVidFRBeDJraW5HRkdTRUY1RzZ6dlIxWnRvSUNydTJMa08zK0dJZUNIL0ZESHAxL2JjUlZEQ0lQYnJoemc4b1N5Vy93SDBDT0x0M1QwQ3RkYW9hdVFBZUpNQmlvVWlFRi9xMXNVSlI1MXJOQ2ZLTkR5T2x5UVFNUjFBdVVlUkZLYWdRSmJyZ2R2Y0pNU00wV2Z1Z2U2WUtXOGZGTTJFUld3WFJkZ1E1d1Zqb3ZSd3FMUnBXQmZYNVZQbGkyeWJDMHpNYW95UWhRNThkZTQ2NGUzSERzQnhoM3pmNzFnYjl0aTVWVXlVK2hleGtlTDdGKzFoUG93SjlJNHJtU0ZPRFB3ZDlxT1lBbEs3WjFQazhkakNYYWdpZkU2eExiOEI1NzlXbHp3OEZlZ2dwVEFqM2NVTHVJTjhPZGRFaW1POUFCZzB6ZFRaS2lEcGJHcnNjb244dlV3d09EbWJYa0dJZWZSQ2VSMnVGQWxHVTkrYzVUTmFhT0JsYWVmVS8vV3h1ajZmenptK3dMbjVIQVpBY1dpZVhZT0xRZ0N2YVdBRkVDSFlqY2hCT0RwWmpuMWdiM2E1VExHdlh3d0hUTmtTcCsvaHRrTjNYczlZSWI3b2ZXbDFIZjF0M0NmaGNybXJWTFdLb3J2cUpsYm9mamVBajltMU1vTzdCVzdaT1hXUGJhRjN2eXB3V1VRQWNPWHBLcFlWS3NTd1ozbVRMWm90TTAyTzYzbHlEWFplNE5pSmNIY01NOW5JY1BFQmUzZVFoWlBmVS9sZXFadW02QkpObFQ3U0dkZ1FoaUw3R2c3azFSSkR1d0xQZ3MySGtFVVlmazd4OG1PdklSYk1xSm9WTEFHRmxjdXhTcngwYk5QVWxzbVY0ODZRSjNzTWRUSGE4RjJ2WHZOL0RzQ2I2NzArR1prOTl6TnRQeUlhTzF6TVl2S3VrNk9xbEFUcWJuK0o1bEJ4Wnc5YW9lK3VSbk94S1dFdWhBeWs4d09WSUtGMjgzZjR4bVBJdmRYY1V4UFVMZnRoRlRWWEkxTUhMOWp6NnB1S25USHlkKzE5eVN5RDUvdVdLY2htWndpK1N0YzVjb0JKMmx1eTRGcVB0RW5CTG9RRUFsbVFnaVJaTDhEYXE3cnZPRkQ2ckVrMStHbG9qdVJhM3lKU1VQelBnWk1EeGhGMTBmZ0xPbUhTOFZhQVpabDR0REU3UExIVVhHM1RSV3dXRXBBaDF3cENUdmdhUklrc0ZCZGZPMTZrSGwwZVJEVThTNlV2aFc2OUFxbnZDY1FkZnpQWGpyRUxMN0pXdkY3MEhIdWtrSzU0ODlNSGc5SG95SFhITThnYzhJcWcyOSsvQm1HN2owRDNRd0RvTSszSVROQ2lSRldPSlI0dkhWd2lqcjhOSnVpN1Y3NkZ3UHZlVWlKd1BHTStpaS9hSUFoYWpIN1BPWTRJNjZUTExMek9jcHdjRFhVY1NPbzFWYzlVTjQ1V2VSclprS3dOcXVTSkpFQzZCYUhUV1BQSTNGb0E5K3lLeGdVb1FrSGkyYW5jU2twU2ZNYkhINExOM3BKYjFtdCtkU1RFSDRXTTZ3VG5PYjJwMENkOGxaeGNYTGpkQzJiZUtQUDdsTXMzR29JRm50UVlFT3htRlFKVG5SVXpBcEpxb2lLdVFqMTNBNXFucGt1akJWNFN2S01GL2RsNHZjYWZLcFRhK3hRYzdwaGd1MktuNDZtUmFkRHZpRmNZSW1zOElRRjJIVmRJbk1JSHJ1UUlEMm1rcDhjS0NETVJoVVNVNzBGRXlLaWFxSUNubFo0Nmc5S0kvWURjZGd3Y1h2NjdvSVNrcUNhem14VnA1R3BnTjVuK0VodU9DNXJWdGRTSlh3V3NzOE9wYm9RTEo0cWo1YktRdDBFRXdLbHd6cGVJU3dZVDZ2SldMZXBOMXcwS1Z5Mjh1MjNqNUp2ZVFEVG94QW5qZytWdmcrQ2V1bmpubUwxWlVNdkFYZWt5WDhlNnU1bmU5NXNodHVFbTZpeFEwbVJiUThoS1QrckpNZTJnbUpHeG9OWmdybkdESWsrYnBBMTJsN3dsQldvaHYzTVAzcU5VWUhsb3gzV2JMcFZIMFQ3a2ZuWWFuajZXSWF3ZXN0Y0o1NFJzcnV3YVJJR2RPRW5UemFxOGEvUmFtTWhKR1huQThzd29MVEpDb3FPejBxaEFqQzI5bGFPNHdldEtoN05BbXpPNzUybmFPQjRadm96OUZ4aHdIeTJ3cEdUKzhWVUlvMEN0QzREaTZCMlB1UEk4ZnRCYmJIdTlRbU95OFZVazhrY0FiSFhZYU9zaWoyNFVDL3ZVbExZTWpJY3AvRVd2YlZPL3QzZFRnYXZ5L3pCcEZuNkxwRDlaTmNqSTJBVXVoaVdpT2QrNkZYZ1o5TFJ5UEpJS1RhL0swVE55eGZoNnE2cDRwQlNEa3d0UzBuYlJXZ3NTeUkyVUZPL0thZ1FZVUpiT1lKUC9NUENQMkpCQjlYY2hKckExekdadEpTaE5aV2pneGU0dCtpQkRzeE9NOTE1MnQzeGYvbG1aUGZjekFUS25GTHRxeC83VENTVmZIR2ozOWo4bHJHcHlDcUQ1ZElpUlRqeTgwdzZtUTgwOVhtbUFqS0NJK3NEZkJOc1VFd0tISXdPT2c0YTN0ZTBEYjQ3NjVlL2NCYi9rNmpjWHRyR1p3VHpzNEVGaU9jdEJTRDVSdGVjaE9kSU1hK1JRbTg4MklXQ0xvOE41ekxjS1d0UXd2K2VhNVdSUGJ0cVNqU2pDbVZJbXZURld2dysxY2kxWStidUFqbFRvTEY4Rm1qRzJxeTUvWk8xcysvYUVkazM1TXhPeTcybEVvaE5oM0d2VVVKSm8zN1RNZGdlOUZZZTIyM1FDTUtxaThUcXJ1bzVremowM1JLSWNKeFFrQWQwY1BGb241dzl1NnhpbUFwMDY4aG1weU42cm5TWTE0cTBKaHpCNG0zY0dweXBsU0tGZlJ0cG1Jd3ZiVTR0UTBmcTloaDlaV2srWU12QzlsQjIrR2U4M3hmZUo2NWZ0bHZ6Z0JMRHJvYjFMQU1ja1pEM0NPUUlnUVhZNlBNblFncnV6V2FjZFFnbHNES05salprYlMwNlFjZWVydlorclhlb1pjZ2ZsWGUzRWx5UWpNNFFhWDZwWmlBbVdsQUxUdCszd1pmNWN6ZGNYN0xoL2ZRMjgyNkQ0dXUrcmtINytlVW9UTVMyVHh2c250b0JpZW9WcjhVRXpBekRhaGdjSXhOUEJycDRIU21lZEk2SlNuOEpGMWh0NXVWai9tYzRTWjB0eGc4V09DR2s0anJTSVpsY0pLNjlVc3hDVGZweHkySlpnWTJnOVAxcHpQWFlhUFFPWTJzbDdnM0czK3h1QVhMV2ZRaUovNzV3OVRlYnd3cDRsTy9jM0FHSnFrZkp2VTJkeUM4dHM2NWNva2RhN0FXb2FWcm8wTW1YVnRwNFlydmkwOW9uVFhkR0ZMbzFNaHdXb3VpaGF1eDZVTWVPam9lelhrNGJ0RFNFcDhIMVM3ajliTWRoZ2NWU2hRMGZEMWJvaFpmOHNhUUlqNTl3UVpwV2hsTThlaldxSlhIY0hodG5kdWt5bnh2VXE5aldiYnc5a3J6Rlh6MEhveHhHcThiUTRyNE5BOGJvdFpJYmJBeGtvN2JzTStzTzlsMk9CZjdYVFpzeXgrVDliTk5WZ3cxYmdqSXAvWTdJajFWaVJ0RGloaFYzbU52dllxWUx4RDd6T3A4bUsrRmtYVzIvM2NGQm9iUW9uWVlVWEJoN1hMNjJkNm5lREpGOXhKTTNBZGVVeU5GaWhTS1dhblJ0dzR0SFkzM2tNSE9NU2xjcUFaMnEyeVRlSGtmZDliUXpMRnIyOWxRWDNNODM3dzArWHVtTmREYW9JRHpsM1lwT0o5cHVTL1J4dXdTYitDSzM4QnhsTVJVVWdlYjlYMUs1ZjR0dkt2WW1mOHVpWk02enhNRE94MzE2YUtCZDQ4UHZuZ3RhWmVDODVtV2U5SEdJNnk4TFNhUDhBU2Exc2xlUy9TY09EVFNOVUVhV3BBZDh2QWQ5SFdSbWFMRSttQnJneExPYU5xbDRIeW01bjRKdlE5SE5QMm94RkJaTkQxU1p2Z2s5NG9BQlZqT2tLeHZFWjFzV05ZejNvd2VDRTg4UXN3R24xMFByeVBsVWd4blBvSFNUQU9IUEZWZWVVMmMzdExCai93Wldsak9BQk1UMTBNSVhiQVIra09Sa2FaRU1haHZLTlZTcEVtampKZmlxKzN6bjFINGFxRjk1WG15aDRLWWwrTEQ5ZXFDL1RNL2lCNThmV1V5K2xGaEx6aHptaEZWcEZtS0VheW5vaGo4RlRzYUdWa1J3eDNzNE9QcitCb3JpSWpVakg0Skt5SnREaU1yK2NxR2dRVXRLek8vTDRiWDYrQUx5a0U0dUxiVU1vZWpZTENDYVVEMmxRWERHQXBWRTRlZ2RUdjRobFk3YVdGRzc4eHBVblp1Wkh6aUsxdjl0aTRSRzJ5aEFlaFJCOTlESFYya282UlQwTHJhRWlXblUwKzdnZWNNZUExZnoyVTdsQmJJbktIWDBVTTRXaXBsMllFVGJWVXpUaDE4WlJjaDh1bGxUV3JJU2xQZU12WTBzTy90YWlJZkdabTY3aU0ra1hFNjdZUWhKbVlGbGdRMk5ja3hoL1lFcFNQOHNSMzNkeGRFYWFvU0dXblJOMVdNM1hqTXpPTitqNnpoYTVGdFNWcG9xT1BXcmd6LzAzL05KL01ocXZRclJqK0hjd2o4R0l2T1NIL0NHa3BTMTdTTjk5dzFOeWVrR0F2NnN0UXd4MUxoN0ZhU3haM0pObGlHbm10ZDh2dXV3MXVjazl4eWVtcUloTXEyc2dZWFNSV0dLTk5BczI4VlR0ZDBxV1BiMlFBSFp5WDJyVGJkZDZlTGZGUjB5Q1lhVHJ5RkRpNDhlUGZkZDErOWNtQ0dkbHdwK3U1bjBBZlFlN1dSSTE4cVpOUXl2Wk5tR3JkYWVvWE55L3NYWUhlcWMraytUT3V0ZS9aeVhubndIbjFDUzI0NCtHanFIWjg4MUVjNlFrckx5c25jbDMvdTNkVGlQdkNHZTM4dHdsb05hUTBhUUxvY2VocDRDVTZpNXQ3ekRISE4wUFZLY0FJR01pRU5aQ1d2U0VJc2hLbTI1KzQ1OFg3enZUQ1VERTY4R3NoTzVaNkxWZW5vQmRVWEJOSnpOM3J4S3RMVUZsQUQveGdRTGxWZ0s1NkJRQmtNTGxVc0dtWnVKQTBjb1UyWE9FZmtxeEt1VFBOb05LQkhBeTFZM1ZPdnR2TXhZYlhBUEJrTlRLeUJuRGZVUmMvNUx0VEU1QTBCb3dGVkEwdDRrNEZ5NFhDTjE1UWM4MkEwb0UwRFZZOHZCL1pzS2E1Z2JWVVpRa1lEc0tIRk00U0RJRWxhajdJWkxSc05PQnJJZWo4Rmo5MXdHdzZFU1JrTmFOVEFvbmU0VmdhRDAxaURJV1UwSUdsZzNkdDdWbzBiVGxLUVNlclZnRThVbTdweHcrblZzYUhtYUtEb0U0K2laZHh3am9KTVNxOEdmS0xZR0RlY1hoVWJhcklHZktMWTRLOHFuWk5oVE5wb1FKc0cydDVBaEJEZnh6dVIwRmFoSVRUVEdzajRCQ0tFei9RWU45eE1XMFdFd3Z0RnNTbUJ3VVZZcFNFOXl4cndpMkpUTlc2NFdUWUpyYkpuRGwzazZqNmI0bzBienFVazh4aGFBelZYVUF2ZlFJUXQ0NFlMcldDRHFHaUFocXlUc255ajJNQVF6dXlHazVSa2ttRTFVT3doMS9FRnZ5ZzJ4ZzBYVnI4R3o2V0JHclJkbDVXOGJTbmFFeTh3YmppdUNYT2ZUQU1GQkMzY3d3b05Xd3Erd3d1TUc0NXJ3dHduMGtDeDk1RjFwTVpEbXZNTFJJamRjR3NUMVdTUWpRWkFBOVhqTmR4NFZTUmxxRkZzV0VIVnVPRWtGWmxrYUEzMHRpeDhPbVpYSWxEelc4SXliamhKUXlZWlhnTS9DcWc5cEh5UW9lY1hvTFBsSHVpRnI5Smd6cm9HWUo3NnFLT0RWZGNVZ3BaQUs4aSthdTFBbXBUUlFDZ05MSU0xT1JNQ2J4UWJJT3Axd3oweFZGVUd5V2pBc3JDUGJVc280c2d2SnBmWERkZXNDQXlUTUJvWVN3TjQ5L2krd1BBRUlzUWxIamRjMXV4VkVob3ppWEUxMEVaTzZKcWNKeEFocHVaeHd4V2tEeVNPVzUyQm4zVU5kQkVTOFZXWFhPdGNWRGRWQ1lMa2xOVEZpVm5Yb0pGL0xBM2c2TDBiREtQcVdzbW4yZUNHa3lheWtGZmJaL0RtWmpRd3RnYndWeGoyR0pZM0VDRXVhQ0ZYVDl2YllmRG1aalF3dmdiQW51QWpoL2pLT3FNNW1rSC9na1VxYnJpc3NoZ21RNXEwMGNCb0RSekJGeGdvRlA0MGsvZkNUZUJsT1h0UmpQbmtYSk0yR2dpbUFSeUtpN3ArMXlXUG5JTTdCK1VYblVkWTgzOUVmakpwbzRIeE5KQUhnOW9oS0ExUElFS2NqVDlDYzBqSzJaK2Uwc0hLSlNadE5CQkFBelk3c1ZEMEJpTEUyQ1hSQWxKYThqZXVBMUEzSUVZRExnMXNJMnBwUGxGc01PUzZ5dzFYVmRzN0Z6SHphRFF3U2dObGhFaGYydldQSHdMMktMdmhNclpaMkJxbFVWTStWQU00WXZRaFFQaEVzY0Y0VGRVTmQ0blBhWEdadVl3R3h0ZEFFUXdPL0I1K1VXd3dNU2lWWmdsWjIzZkwzUGkxR296WjFVQ0Q3T2d0eUhibEtBUHZoblBjY0ptNnZMbkVnVElwbzRIZ0dvQnB3YkZsbFZWdkcwZkhhNjJPRys1V2VOcmhSZVp1TkJCS0EzakRXOGZ5aTJJREhlMDJGRzR4c2wrRThaeDZ5aXRVZlFacHhqV0FlODFkdnlnMlQzek5HMXJZeEQ1eDM5bXpaMS96cGg1T081dVpabHhyUnZ6d0dnQkwrdjY4Y25xTDBtcGdBM05mWm1FcnZLSU5KdFZBRFQ3RFVGTE9wOUw4ejd1TkRUKy8xMmpOYUdCQ0RlQ2pXLzVEdUFrSkczU2pBVDhONEEwaGVLSnFMcU9CV0RTQWoyN3hYWml4VkdncW1YRU5nRHRYN0RPZmNWVVk4ZVBRUUJrTXJoSkhSYVlPb3dHc0FWaE84SXRpWTVSak5CQ05CdURjZ2psckdvMXFEVlZmRFRUTng5dDg5V0l5STlMQXVobkNSYVJaUTlaWEEzUHY4TTAybVhvMThQLzk5ckdjR21kUlV3QUFBQUJKUlU1RXJrSmdnZz09Igp9Cg=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WEZzZ1lsOXBJRnhkIiwKICAgIkxhdGV4SW1nQmFzZTY0IiA6ICJpVkJPUncwS0dnb0FBQUFOU1VoRVVnQUFBRFlBQUFCSUJBTUFBQUJQUXh0ZkFBQUFNRkJNVkVYLy8vOEFBQUFBQUFBQUFBQUFBQUFBQUFBQUFBQUFBQUFBQUFBQUFBQUFBQUFBQUFBQUFBQUFBQUFBQUFBQUFBQXYzYUI3QUFBQUQzUlNUbE1BRURKRVpuYUpxN3ZONzVraTNWVHRJNXQ0QUFBQUNYQklXWE1BQUE3RUFBQU94QUdWS3c0YkFBQUNpVWxFUVZRNEVYMVVQVzhUUVJDZHM1M2dqMHZpaWk0eUVqK0FOTlNYaHRvcDZlSUtSQVUxelptQ0FpUzRJQm82R3lHS0lLU3p4QStJTzZRMEFRa2tDaVRuQnlEeFRmREJNYno5dXJ1OXUvVVY5dXk4MmRsNU0yK1hpTHlMVjY3ZmkyZFU5NFVzdmx0MUVNVVMyNjNGTGwrN0RYUmVpOEVaYytLQ2lQbTNDL09aZjdxd0Z2TTNGM2FPK1lzTDIyQWV1N0FCODU0TCs4eDh3WVVkTWJzZ1dyanBlU3ZvYmE2ZzExdE43OEJWQytpTlhCam83Yml3MWZTV1JPY2ZwSGY3bGQyZzk0dGVjeEx6bndvR2V0OWIvTHp2Ny9QTE1naDZYME14OXlZbjh4S0k2WDFJWktFUmwzbUNIcitWOFVGRk5xQ25jM1VyVWdROXJTUmtQN1VQWEdTZWRsazNvSGVtZzFIeDFOb242R2tIdFBqWHdnclRRMDRUMXBqY1FSUUtNS3hnL3RQN1R1UkJvRGZTamkzbUg5bzhrdklxVEE5aEptY2tvMERQekNiSW1GTEFNMlNZY0tyejBFMTBYZHYrSjJGd1ByYW9KTGhtWGh2Q3NwTGw5cldjTDY2dmZaL0FkeXFEaUJCbTN5ZndIV3VzZzJGcFUvMTFMZXEybXRDTEhSMk1MdGl0SHVUVVEvT3FOZThmN29sNFlIb2JCcWxlTGk5YVR0STV2RnZaK1hobDFKQzN6NmdqaWViNlFabFBaWXBvUkQwNXJIYTJiNmlyYXFHL2JWd0RvblZ6bm1mdXd3YUs3Y29tTjB5ZDBNYUJURGtjRTUyb0lTODB2NENYZllrdFRnblRra3lINnFuR2ZpVjhUL1F0Vm8zc3FKQmpzODEvTDI2VUVyZ2Y0OVpTSzg0VWhSV0VpbDk4eC95WUdoRS9VeXY1T3pCUzkwSk9tZDhWSUJwbWV2TnZ4SWV2aWhEME5iWFdoUVhFTVNvc0xSTzltbHVPd3FJckJWOXdGTXhBVEdIelk4R1RtNkVvUmJTOCtrRUFNNkpMYjZvSXNrbVpocnQxMkxvWXQyeDVGVjFqZExodGJxbU5Od1NGZlRWb0c4RXFTcWlYcWtGWHNHMSt3bzhxWHUyNCt1SWhyUCtJR25ESmlic2RuUUFBQUFCSlJVNUVya0pnZ2c9PSIKfQo="/>
    </extobj>
  </extobjs>
</s:customData>
</file>

<file path=customXml/itemProps1.xml><?xml version="1.0" encoding="utf-8"?>
<ds:datastoreItem xmlns:ds="http://schemas.openxmlformats.org/officeDocument/2006/customXml" ds:itemID="{4023DF0B-6E89-42B1-B94B-E00A3588C85B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8</TotalTime>
  <Words>489</Words>
  <Application>Microsoft Office PowerPoint</Application>
  <PresentationFormat>全屏显示(16:9)</PresentationFormat>
  <Paragraphs>106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Noto Sans Symbols</vt:lpstr>
      <vt:lpstr>宋体</vt:lpstr>
      <vt:lpstr>宋体</vt:lpstr>
      <vt:lpstr>Arial</vt:lpstr>
      <vt:lpstr>Cambria Math</vt:lpstr>
      <vt:lpstr>Franklin Gothic Demi Cond</vt:lpstr>
      <vt:lpstr>Libre Franklin</vt:lpstr>
      <vt:lpstr>Wingdings</vt:lpstr>
      <vt:lpstr>Thème Office</vt:lpstr>
      <vt:lpstr>COM-500  Throughput Optimization for 5G Network via Beamforming</vt:lpstr>
      <vt:lpstr>Beamforming in 5G Network</vt:lpstr>
      <vt:lpstr>First Method: Matched Beamforming</vt:lpstr>
      <vt:lpstr>Second Method: Flexibeam</vt:lpstr>
      <vt:lpstr>Data Rate Comparison</vt:lpstr>
      <vt:lpstr>Conclusions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sun.haoxin@outlook.com</cp:lastModifiedBy>
  <cp:revision>195</cp:revision>
  <cp:lastPrinted>2022-05-27T10:15:17Z</cp:lastPrinted>
  <dcterms:created xsi:type="dcterms:W3CDTF">2022-05-27T10:15:17Z</dcterms:created>
  <dcterms:modified xsi:type="dcterms:W3CDTF">2022-05-29T20:58:23Z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