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68" r:id="rId5"/>
    <p:sldId id="270" r:id="rId6"/>
    <p:sldId id="274" r:id="rId7"/>
    <p:sldId id="271" r:id="rId8"/>
    <p:sldId id="272" r:id="rId9"/>
    <p:sldId id="273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C3C"/>
    <a:srgbClr val="0C0C0C"/>
    <a:srgbClr val="F4F4F4"/>
    <a:srgbClr val="FFFFFF"/>
    <a:srgbClr val="848484"/>
    <a:srgbClr val="D29500"/>
    <a:srgbClr val="D9B311"/>
    <a:srgbClr val="A386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77405" autoAdjust="0"/>
  </p:normalViewPr>
  <p:slideViewPr>
    <p:cSldViewPr snapToGrid="0">
      <p:cViewPr varScale="1">
        <p:scale>
          <a:sx n="74" d="100"/>
          <a:sy n="74" d="100"/>
        </p:scale>
        <p:origin x="9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399795018168946E-2"/>
          <c:y val="4.6154422827441428E-2"/>
          <c:w val="0.90991122548961745"/>
          <c:h val="0.822366482305368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EFCC3C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24E3A13-1428-4FFB-8354-4A839CC4BD65}" type="VALUE">
                      <a:rPr lang="en-US" altLang="ko-KR" sz="1800">
                        <a:solidFill>
                          <a:schemeClr val="tx1"/>
                        </a:solidFill>
                      </a:rPr>
                      <a:pPr>
                        <a:defRPr/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solidFill>
                  <a:srgbClr val="EFCC3C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1867469879518062E-2"/>
                      <c:h val="6.4707351185793849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3E09-4BC8-8C09-271A8EE0FF10}"/>
                </c:ext>
              </c:extLst>
            </c:dLbl>
            <c:dLbl>
              <c:idx val="11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A73C794-309A-40D7-9E9F-6BD653D8EF03}" type="VALUE">
                      <a:rPr lang="en-US" altLang="ko-KR" sz="1800" dirty="0">
                        <a:solidFill>
                          <a:schemeClr val="tx1"/>
                        </a:solidFill>
                      </a:rPr>
                      <a:pPr>
                        <a:defRPr/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solidFill>
                  <a:srgbClr val="EFCC3C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207475571577648E-2"/>
                      <c:h val="7.1580279059563212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E09-4BC8-8C09-271A8EE0FF10}"/>
                </c:ext>
              </c:extLst>
            </c:dLbl>
            <c:spPr>
              <a:solidFill>
                <a:srgbClr val="EFCC3C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Sheet1!$A$2:$A$15</c:f>
              <c:numCache>
                <c:formatCode>mm"월"\ dd"일"</c:formatCode>
                <c:ptCount val="14"/>
                <c:pt idx="0">
                  <c:v>45428</c:v>
                </c:pt>
                <c:pt idx="1">
                  <c:v>45429</c:v>
                </c:pt>
                <c:pt idx="2">
                  <c:v>45430</c:v>
                </c:pt>
                <c:pt idx="3">
                  <c:v>45431</c:v>
                </c:pt>
                <c:pt idx="4">
                  <c:v>45432</c:v>
                </c:pt>
                <c:pt idx="5">
                  <c:v>45433</c:v>
                </c:pt>
                <c:pt idx="6">
                  <c:v>45434</c:v>
                </c:pt>
                <c:pt idx="7">
                  <c:v>45435</c:v>
                </c:pt>
                <c:pt idx="8">
                  <c:v>45436</c:v>
                </c:pt>
                <c:pt idx="9">
                  <c:v>45437</c:v>
                </c:pt>
                <c:pt idx="10">
                  <c:v>45438</c:v>
                </c:pt>
                <c:pt idx="11">
                  <c:v>45439</c:v>
                </c:pt>
                <c:pt idx="12">
                  <c:v>45440</c:v>
                </c:pt>
                <c:pt idx="13">
                  <c:v>45441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15</c:v>
                </c:pt>
                <c:pt idx="1">
                  <c:v>2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12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1</c:v>
                </c:pt>
                <c:pt idx="11">
                  <c:v>5</c:v>
                </c:pt>
                <c:pt idx="12">
                  <c:v>2</c:v>
                </c:pt>
                <c:pt idx="1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09-4BC8-8C09-271A8EE0F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5551136"/>
        <c:axId val="455549472"/>
      </c:barChart>
      <c:dateAx>
        <c:axId val="455551136"/>
        <c:scaling>
          <c:orientation val="minMax"/>
        </c:scaling>
        <c:delete val="0"/>
        <c:axPos val="b"/>
        <c:numFmt formatCode="mm&quot;월&quot;\ dd&quot;일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둥근모꼴" panose="020B0500000000000000" pitchFamily="34" charset="-127"/>
                <a:cs typeface="+mn-cs"/>
              </a:defRPr>
            </a:pPr>
            <a:endParaRPr lang="ko-KR"/>
          </a:p>
        </c:txPr>
        <c:crossAx val="455549472"/>
        <c:crosses val="autoZero"/>
        <c:auto val="1"/>
        <c:lblOffset val="100"/>
        <c:baseTimeUnit val="days"/>
      </c:dateAx>
      <c:valAx>
        <c:axId val="45554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둥근모꼴" panose="020B0500000000000000" pitchFamily="34" charset="-127"/>
                <a:cs typeface="+mn-cs"/>
              </a:defRPr>
            </a:pPr>
            <a:endParaRPr lang="ko-KR"/>
          </a:p>
        </c:txPr>
        <c:crossAx val="45555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4F4F4"/>
    </a:solidFill>
    <a:ln w="76200">
      <a:solidFill>
        <a:srgbClr val="EFCC3C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F77BE-6570-43E9-B29D-16EEA83E877F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4B577-A683-4D44-AE24-FAFE01324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20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, </a:t>
            </a:r>
            <a:r>
              <a:rPr lang="ko-KR" altLang="en-US" dirty="0"/>
              <a:t>오늘 저는 저희</a:t>
            </a:r>
            <a:r>
              <a:rPr lang="en-US" altLang="ko-KR" dirty="0"/>
              <a:t>1</a:t>
            </a:r>
            <a:r>
              <a:rPr lang="ko-KR" altLang="en-US" dirty="0"/>
              <a:t>조 발표자 최수정입니다</a:t>
            </a:r>
            <a:r>
              <a:rPr lang="en-US" altLang="ko-KR" dirty="0"/>
              <a:t>. </a:t>
            </a:r>
            <a:r>
              <a:rPr lang="ko-KR" altLang="en-US" dirty="0"/>
              <a:t>저의 </a:t>
            </a:r>
            <a:r>
              <a:rPr lang="ko-KR" altLang="en-US" dirty="0" err="1"/>
              <a:t>조가만든</a:t>
            </a:r>
            <a:r>
              <a:rPr lang="ko-KR" altLang="en-US" dirty="0"/>
              <a:t> 게임 분석 결과와 해결 방안에 대해 발표하겠습니다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14B577-A683-4D44-AE24-FAFE01324BA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450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저희조의발표는</a:t>
            </a:r>
            <a:r>
              <a:rPr lang="ko-KR" altLang="en-US" dirty="0"/>
              <a:t> 게임 소개</a:t>
            </a:r>
            <a:r>
              <a:rPr lang="en-US" altLang="ko-KR" dirty="0"/>
              <a:t>, </a:t>
            </a:r>
            <a:r>
              <a:rPr lang="ko-KR" altLang="en-US" dirty="0"/>
              <a:t>운영 목표</a:t>
            </a:r>
            <a:r>
              <a:rPr lang="en-US" altLang="ko-KR" dirty="0"/>
              <a:t>, </a:t>
            </a:r>
            <a:r>
              <a:rPr lang="ko-KR" altLang="en-US" dirty="0"/>
              <a:t>문제점 분석</a:t>
            </a:r>
            <a:r>
              <a:rPr lang="en-US" altLang="ko-KR" dirty="0"/>
              <a:t>, </a:t>
            </a:r>
            <a:r>
              <a:rPr lang="ko-KR" altLang="en-US" dirty="0"/>
              <a:t>해결 방안 제시</a:t>
            </a:r>
            <a:r>
              <a:rPr lang="en-US" altLang="ko-KR" dirty="0"/>
              <a:t>, </a:t>
            </a:r>
            <a:r>
              <a:rPr lang="ko-KR" altLang="en-US" dirty="0"/>
              <a:t>성과 발표</a:t>
            </a:r>
            <a:r>
              <a:rPr lang="en-US" altLang="ko-KR" dirty="0"/>
              <a:t>, </a:t>
            </a:r>
            <a:r>
              <a:rPr lang="ko-KR" altLang="en-US" dirty="0"/>
              <a:t>결론 순서로 진행하겠습니다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14B577-A683-4D44-AE24-FAFE01324BA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211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게임은 집을 강화하고 가구를 구매하여 더 큰 빌딩으로 업그레이드하는 게임입니다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처음에는 작은 집에서 시작하여</a:t>
            </a:r>
            <a:r>
              <a:rPr lang="en-US" altLang="ko-KR" dirty="0"/>
              <a:t>, </a:t>
            </a:r>
            <a:r>
              <a:rPr lang="ko-KR" altLang="en-US" dirty="0"/>
              <a:t>가구를 구매하고 집을 강화하여 점차 큰 빌딩으로 성장시키는 것이</a:t>
            </a:r>
          </a:p>
          <a:p>
            <a:r>
              <a:rPr lang="ko-KR" altLang="en-US" dirty="0"/>
              <a:t>목표입니다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14B577-A683-4D44-AE24-FAFE01324BA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492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★★ 유지 아님 유치 ★★</a:t>
            </a:r>
            <a:endParaRPr lang="en-US" altLang="ko-KR" dirty="0"/>
          </a:p>
          <a:p>
            <a:r>
              <a:rPr lang="ko-KR" altLang="en-US" dirty="0"/>
              <a:t>우리의 운영 목표는 두 가지입니다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첫째</a:t>
            </a:r>
            <a:r>
              <a:rPr lang="en-US" altLang="ko-KR" dirty="0"/>
              <a:t>, </a:t>
            </a:r>
            <a:r>
              <a:rPr lang="ko-KR" altLang="en-US" dirty="0"/>
              <a:t>유저 유치입니다</a:t>
            </a:r>
            <a:r>
              <a:rPr lang="en-US" altLang="ko-KR" dirty="0"/>
              <a:t>. </a:t>
            </a:r>
            <a:r>
              <a:rPr lang="ko-KR" altLang="en-US" dirty="0"/>
              <a:t>첫날부터 지속적으로 유저가 게임을 즐길 수 있도록 하는 것이 목표입니다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둘째</a:t>
            </a:r>
            <a:r>
              <a:rPr lang="en-US" altLang="ko-KR" dirty="0"/>
              <a:t>, </a:t>
            </a:r>
            <a:r>
              <a:rPr lang="ko-KR" altLang="en-US" dirty="0"/>
              <a:t>지속적인 플레이를 유도하는 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유저들이 매일 게임에 접속하도록 하여 장기적인 플레이어가 되도록 하는 것이 목표입니다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14B577-A683-4D44-AE24-FAFE01324BA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711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번째 문제는 실제 유저들의 피드백을 통해 알 수 있듯이 초기 자금 부족입니다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많은 유저들이 게임 초반에 돈이 너무 부족하여 진행이 어렵다는 의견을 주셨습니다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14B577-A683-4D44-AE24-FAFE01324BA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881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 번째 문제는 데이터 분석을 통해 알게 된 이벤트 참여 저조와 게임 난이도 문제입니다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특정 이벤트에서 플레이어의 참여가 저조했으며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게임의 난이도가 유저들에게 너무 어려웠다는 결과가 나왔습니다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14B577-A683-4D44-AE24-FAFE01324BA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676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첫째</a:t>
            </a:r>
            <a:r>
              <a:rPr lang="en-US" altLang="ko-KR" dirty="0"/>
              <a:t>, </a:t>
            </a:r>
            <a:r>
              <a:rPr lang="ko-KR" altLang="en-US" dirty="0"/>
              <a:t>유저 참여 이벤트를 시행하겠습니다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이를 통해 유저들이 더욱 재미있게 게임에 참여할 수 있도록 유도할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둘째</a:t>
            </a:r>
            <a:r>
              <a:rPr lang="en-US" altLang="ko-KR" dirty="0"/>
              <a:t>, </a:t>
            </a:r>
            <a:r>
              <a:rPr lang="ko-KR" altLang="en-US" dirty="0"/>
              <a:t>초기 자금을 증가시키겠습니다</a:t>
            </a:r>
            <a:r>
              <a:rPr lang="en-US" altLang="ko-KR" dirty="0"/>
              <a:t>. </a:t>
            </a:r>
            <a:r>
              <a:rPr lang="ko-KR" altLang="en-US" dirty="0"/>
              <a:t>초반에 유저들이 자금 부족으로 어려움을 겪지 않도록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셋째</a:t>
            </a:r>
            <a:r>
              <a:rPr lang="en-US" altLang="ko-KR" dirty="0"/>
              <a:t>, </a:t>
            </a:r>
            <a:r>
              <a:rPr lang="ko-KR" altLang="en-US" dirty="0"/>
              <a:t>게임 난이도를 조정하겠습니다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특히 강화 확률을 높여 유저들이 게임을 더욱 쉽게 즐길 수 있도록 할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14B577-A683-4D44-AE24-FAFE01324BA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530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해결 방안을 통해 우리는 다음과 같은 핵심성과지표</a:t>
            </a:r>
            <a:r>
              <a:rPr lang="en-US" altLang="ko-KR" dirty="0"/>
              <a:t>(KPI)</a:t>
            </a:r>
            <a:r>
              <a:rPr lang="ko-KR" altLang="en-US" dirty="0"/>
              <a:t>에서 성과를 확인할 수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평균 플레이 타임</a:t>
            </a:r>
            <a:r>
              <a:rPr lang="en-US" altLang="ko-KR" dirty="0"/>
              <a:t>: </a:t>
            </a:r>
            <a:r>
              <a:rPr lang="ko-KR" altLang="en-US" dirty="0"/>
              <a:t>버전 </a:t>
            </a:r>
            <a:r>
              <a:rPr lang="en-US" altLang="ko-KR" dirty="0"/>
              <a:t>1.0</a:t>
            </a:r>
            <a:r>
              <a:rPr lang="ko-KR" altLang="en-US" dirty="0"/>
              <a:t>에서는 </a:t>
            </a:r>
            <a:r>
              <a:rPr lang="en-US" altLang="ko-KR" dirty="0"/>
              <a:t>7.8</a:t>
            </a:r>
            <a:r>
              <a:rPr lang="ko-KR" altLang="en-US" dirty="0"/>
              <a:t>분이었지만</a:t>
            </a:r>
            <a:r>
              <a:rPr lang="en-US" altLang="ko-KR" dirty="0"/>
              <a:t>, </a:t>
            </a:r>
            <a:r>
              <a:rPr lang="ko-KR" altLang="en-US" dirty="0"/>
              <a:t>버전 </a:t>
            </a:r>
            <a:r>
              <a:rPr lang="en-US" altLang="ko-KR" dirty="0"/>
              <a:t>2.0</a:t>
            </a:r>
            <a:r>
              <a:rPr lang="ko-KR" altLang="en-US" dirty="0"/>
              <a:t>에서는 </a:t>
            </a:r>
            <a:r>
              <a:rPr lang="en-US" altLang="ko-KR" dirty="0"/>
              <a:t>12.2</a:t>
            </a:r>
            <a:r>
              <a:rPr lang="ko-KR" altLang="en-US" dirty="0"/>
              <a:t>분으로 증가하였습니다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유저 </a:t>
            </a:r>
            <a:r>
              <a:rPr lang="ko-KR" altLang="en-US" dirty="0" err="1"/>
              <a:t>유지율</a:t>
            </a:r>
            <a:r>
              <a:rPr lang="en-US" altLang="ko-KR" dirty="0"/>
              <a:t>: </a:t>
            </a:r>
            <a:r>
              <a:rPr lang="ko-KR" altLang="en-US" dirty="0"/>
              <a:t>첫날부터 </a:t>
            </a:r>
            <a:r>
              <a:rPr lang="en-US" altLang="ko-KR" dirty="0"/>
              <a:t>3</a:t>
            </a:r>
            <a:r>
              <a:rPr lang="ko-KR" altLang="en-US" dirty="0"/>
              <a:t>일째까지의 유저 유지율이 개선되었습니다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이벤트 참여율</a:t>
            </a:r>
            <a:r>
              <a:rPr lang="en-US" altLang="ko-KR" dirty="0"/>
              <a:t>: </a:t>
            </a:r>
            <a:r>
              <a:rPr lang="ko-KR" altLang="en-US" dirty="0"/>
              <a:t>새로운 이벤트를 시행한 후</a:t>
            </a:r>
            <a:r>
              <a:rPr lang="en-US" altLang="ko-KR" dirty="0"/>
              <a:t>, </a:t>
            </a:r>
            <a:r>
              <a:rPr lang="ko-KR" altLang="en-US" dirty="0"/>
              <a:t>이벤트 참여율이 </a:t>
            </a:r>
            <a:r>
              <a:rPr lang="en-US" altLang="ko-KR" dirty="0"/>
              <a:t>30% </a:t>
            </a:r>
            <a:r>
              <a:rPr lang="ko-KR" altLang="en-US" dirty="0"/>
              <a:t>증가했습니다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14B577-A683-4D44-AE24-FAFE01324BA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728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결론적으로</a:t>
            </a:r>
            <a:r>
              <a:rPr lang="en-US" altLang="ko-KR" dirty="0"/>
              <a:t>, </a:t>
            </a:r>
            <a:r>
              <a:rPr lang="ko-KR" altLang="en-US" dirty="0"/>
              <a:t>유저 피드백을 반영하고 이벤트를 시행한 결과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핵심성과지표</a:t>
            </a:r>
            <a:r>
              <a:rPr lang="en-US" altLang="ko-KR" dirty="0"/>
              <a:t>(KPI)</a:t>
            </a:r>
            <a:r>
              <a:rPr lang="ko-KR" altLang="en-US" dirty="0"/>
              <a:t>에서 긍정적인 변화를 확인할 수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 타임 증가</a:t>
            </a:r>
            <a:r>
              <a:rPr lang="en-US" altLang="ko-KR" dirty="0"/>
              <a:t>, </a:t>
            </a:r>
            <a:r>
              <a:rPr lang="ko-KR" altLang="en-US" dirty="0"/>
              <a:t>유저 </a:t>
            </a:r>
            <a:r>
              <a:rPr lang="ko-KR" altLang="en-US" dirty="0" err="1"/>
              <a:t>유지율</a:t>
            </a:r>
            <a:r>
              <a:rPr lang="ko-KR" altLang="en-US" dirty="0"/>
              <a:t> 향상</a:t>
            </a:r>
            <a:r>
              <a:rPr lang="en-US" altLang="ko-KR" dirty="0"/>
              <a:t>, </a:t>
            </a:r>
            <a:r>
              <a:rPr lang="ko-KR" altLang="en-US" dirty="0"/>
              <a:t>이벤트 참여율 증가를 통해 </a:t>
            </a:r>
          </a:p>
          <a:p>
            <a:r>
              <a:rPr lang="ko-KR" altLang="en-US" dirty="0"/>
              <a:t>우리는 게임의 전반적인 유저 만족도를 높일 수 있었습니다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14B577-A683-4D44-AE24-FAFE01324BA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117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F5E1D-3270-7D9C-0B44-AFDF8253C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DC1050-064C-2D18-B154-B86640D20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5AA154-7DD6-7488-E21E-1A9BC053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A886-B362-431C-826B-922A2D09943D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DC46D9-0614-7EEC-57B9-4A80143A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C1AB50-E5B4-76B0-D7C9-ECA51CF1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A260-B0A8-4691-8C68-485C211D3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23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8E7E2-4B1C-1F76-5691-E4D677945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B0AD85-F0CA-BF8A-A7C0-C9E93E6FD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C39CE-D719-4570-C229-2779634AF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A886-B362-431C-826B-922A2D09943D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88634D-142E-8FEA-90FE-D922AA34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8F6EC-2CBE-6E01-8468-CBF5DC9C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A260-B0A8-4691-8C68-485C211D3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00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69A0C5-D558-3164-B91A-6B063CB9B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47EFE1-47CB-45F6-B8E2-11C93942D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CAC610-52CA-9D84-5DAD-864C5F37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A886-B362-431C-826B-922A2D09943D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8CF64F-D323-33AC-72AB-D27D282F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435A8-0144-C883-B51F-06A80D7E9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A260-B0A8-4691-8C68-485C211D3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31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C06C2-D75E-19C6-ED14-612F952BC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2296B-DAAC-960A-0523-748C96B5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EAF493-98B8-1669-A9F5-4B6EB240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A886-B362-431C-826B-922A2D09943D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63918-4A8D-A2D2-4A21-2F45BC56B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495F7B-6014-8A39-4B27-BA8DE1FD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A260-B0A8-4691-8C68-485C211D3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68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30AB1-AEBE-0B71-8D34-FD769F46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0C11F3-1BBB-B725-8EC7-C423B190F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78E622-E148-BEE5-4654-5B3703E8E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A886-B362-431C-826B-922A2D09943D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3C44D-7072-D7B1-011A-FD258C1C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E04E6-13B4-F48C-EB32-F8985BF2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A260-B0A8-4691-8C68-485C211D3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91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2C8F5-5A62-0251-BB8E-DF919AA7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501A0-8F02-D5DF-6335-8DFB3B493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370E2B-8364-7CF1-9B39-0E73BE2E5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E7FE44-252D-1C65-EADF-81A5C876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A886-B362-431C-826B-922A2D09943D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AF6987-BEF3-314A-1953-E5FA1338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0DD337-73DD-8BBE-9708-F2F430CE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A260-B0A8-4691-8C68-485C211D3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62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34C2E-04CB-8D69-2806-508B93F72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E846E6-2275-3CB3-9DB7-A3B33EF15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148E01-6710-8EBA-8692-1A7CE6FF6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D8BBE0-7E89-CDE1-7352-E4B4AC89A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B73532-8F35-E2A8-9BB8-4D25FBDA2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0D639C-BDC8-5529-1848-002F7EC1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A886-B362-431C-826B-922A2D09943D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9A0A17-136A-43B7-E583-53CA17BE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43653D-74E0-0BCB-7470-314963C2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A260-B0A8-4691-8C68-485C211D3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65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905A4-2748-3433-B7E1-75C2EDBF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3A5548-2E7A-68C1-0A3F-CB5A1A26E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A886-B362-431C-826B-922A2D09943D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E386F1-307B-DFE8-DDDD-61133B94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037002-E3F1-4CED-A166-22E044F3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A260-B0A8-4691-8C68-485C211D3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0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F2366A-258A-5823-E5E7-C20FE76C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A886-B362-431C-826B-922A2D09943D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0C628C-322E-DFBB-19E6-456E2CDCC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4AB2FF-82EF-C393-3807-729B3670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A260-B0A8-4691-8C68-485C211D3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16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03416-5F66-9E3F-8817-93729254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25ED15-4D7D-AA91-B38D-2B99D60E7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434188-26C1-B4CF-8872-902FCF3A1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B391EF-CEEA-8724-568E-ECD14D19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A886-B362-431C-826B-922A2D09943D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E26E32-10FD-9DC5-4F29-260C52145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DB8A22-BBF6-D736-A8C5-F10979BA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A260-B0A8-4691-8C68-485C211D3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26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5E320-A567-097F-C366-8CD72D35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EA64F8-26E9-634C-8BEF-55D2FCAB1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CEF61C-B0DE-C838-876A-23D869CEB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9E4774-761E-56DA-4A82-E99693CA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A886-B362-431C-826B-922A2D09943D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1DC7D2-3EAF-A09E-29F3-2A496F4E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DD6C46-1B2F-4843-07A9-4E9A8B2A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A260-B0A8-4691-8C68-485C211D3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6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CD3F83-9CF6-DE28-D25F-A0C20B9B3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263418-23BE-A2C7-5ABA-B8B1301FC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D427DB-DFE8-D3DB-1BA9-68A0A5182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EA886-B362-431C-826B-922A2D09943D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4EA7CF-A138-7016-B28D-B05582FF8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90E0B-205B-EA35-0214-CCE5D2488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EA260-B0A8-4691-8C68-485C211D3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82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B3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>
            <a:extLst>
              <a:ext uri="{FF2B5EF4-FFF2-40B4-BE49-F238E27FC236}">
                <a16:creationId xmlns:a16="http://schemas.microsoft.com/office/drawing/2014/main" id="{77301492-53B1-E432-954C-4613F3914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085" y="1111063"/>
            <a:ext cx="11331829" cy="643273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6B9055B-4C1D-9BC5-AC47-74CBBB7709A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1479121" y="1749094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>
                <a:solidFill>
                  <a:srgbClr val="EFCC3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Re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:</a:t>
            </a:r>
            <a:r>
              <a:rPr lang="ko-KR" altLang="en-US" dirty="0">
                <a:solidFill>
                  <a:srgbClr val="EFCC3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제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로부터 시작하는</a:t>
            </a:r>
            <a:b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</a:br>
            <a:r>
              <a:rPr lang="ko-KR" altLang="en-US" dirty="0">
                <a:solidFill>
                  <a:srgbClr val="EFCC3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노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숙자 생활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DE5EFE-268E-3846-92C9-CC4C8220FAC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/>
          </p:nvPr>
        </p:nvSpPr>
        <p:spPr>
          <a:xfrm>
            <a:off x="2257055" y="4156851"/>
            <a:ext cx="1520260" cy="625494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ko-KR" altLang="en-US" b="1" dirty="0">
                <a:ln>
                  <a:solidFill>
                    <a:schemeClr val="bg1"/>
                  </a:solidFill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최수정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D8C553BA-3F71-60F3-415E-3C5090176E5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97051" y="4508890"/>
            <a:ext cx="3286417" cy="625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박소빈</a:t>
            </a:r>
            <a:r>
              <a:rPr lang="en-US" altLang="ko-KR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, </a:t>
            </a:r>
            <a:r>
              <a:rPr lang="ko-KR" altLang="en-US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조민서</a:t>
            </a:r>
            <a:r>
              <a:rPr lang="en-US" altLang="ko-KR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, </a:t>
            </a:r>
            <a:r>
              <a:rPr lang="ko-KR" altLang="en-US" sz="1400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백호영</a:t>
            </a:r>
            <a:endParaRPr lang="ko-KR" altLang="en-US" sz="1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AE9B44-E25E-FD4C-A12B-82FD7022E6A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70183" y="1023978"/>
            <a:ext cx="8451634" cy="4847052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D160453-C00A-AEDA-7212-D9921B60676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26350" y="4156851"/>
            <a:ext cx="2159000" cy="159008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이미지">
            <a:extLst>
              <a:ext uri="{FF2B5EF4-FFF2-40B4-BE49-F238E27FC236}">
                <a16:creationId xmlns:a16="http://schemas.microsoft.com/office/drawing/2014/main" id="{F6D9097B-F636-C0C5-0F79-4CBCDD15E7D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700" b="73100" l="17100" r="84400">
                        <a14:foregroundMark x1="58200" y1="68100" x2="49700" y2="69100"/>
                        <a14:foregroundMark x1="49700" y1="69100" x2="55600" y2="68500"/>
                        <a14:foregroundMark x1="62000" y1="70000" x2="52700" y2="73200"/>
                        <a14:foregroundMark x1="52700" y1="73200" x2="45800" y2="73300"/>
                        <a14:foregroundMark x1="45800" y1="73300" x2="53900" y2="67500"/>
                        <a14:foregroundMark x1="53900" y1="67500" x2="61000" y2="68600"/>
                        <a14:foregroundMark x1="61000" y1="68600" x2="61900" y2="70600"/>
                        <a14:foregroundMark x1="53300" y1="72300" x2="44100" y2="73900"/>
                        <a14:foregroundMark x1="44100" y1="73900" x2="52600" y2="70700"/>
                        <a14:foregroundMark x1="52600" y1="70700" x2="54300" y2="73100"/>
                        <a14:foregroundMark x1="53500" y1="64300" x2="40700" y2="62000"/>
                        <a14:foregroundMark x1="40700" y1="62000" x2="44100" y2="53000"/>
                        <a14:foregroundMark x1="44100" y1="53000" x2="54600" y2="61600"/>
                        <a14:foregroundMark x1="54600" y1="61600" x2="53800" y2="64700"/>
                        <a14:foregroundMark x1="47700" y1="62900" x2="40600" y2="63100"/>
                        <a14:foregroundMark x1="40600" y1="63100" x2="37200" y2="54000"/>
                        <a14:foregroundMark x1="37200" y1="54000" x2="47400" y2="57500"/>
                        <a14:foregroundMark x1="47400" y1="57500" x2="49000" y2="647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14" t="12407" r="7182" b="24444"/>
          <a:stretch/>
        </p:blipFill>
        <p:spPr bwMode="auto">
          <a:xfrm>
            <a:off x="6051121" y="2791274"/>
            <a:ext cx="4638640" cy="348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72153B98-11A2-EC0C-2BC1-085047F6ED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766050" y="1390650"/>
            <a:ext cx="1924050" cy="47625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22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B3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>
            <a:extLst>
              <a:ext uri="{FF2B5EF4-FFF2-40B4-BE49-F238E27FC236}">
                <a16:creationId xmlns:a16="http://schemas.microsoft.com/office/drawing/2014/main" id="{77301492-53B1-E432-954C-4613F3914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085" y="1111063"/>
            <a:ext cx="11331829" cy="643273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6B9055B-4C1D-9BC5-AC47-74CBBB7709A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1479121" y="2484088"/>
            <a:ext cx="9144000" cy="11380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ko-KR" altLang="en-US" sz="6600" dirty="0">
                <a:latin typeface="210 수퍼사이즈 Black" panose="02020603020101020101" pitchFamily="18" charset="-127"/>
                <a:ea typeface="210 수퍼사이즈 Black" panose="02020603020101020101" pitchFamily="18" charset="-127"/>
              </a:rPr>
              <a:t>감사합니다 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AE9B44-E25E-FD4C-A12B-82FD7022E6A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70183" y="1023978"/>
            <a:ext cx="8451634" cy="4847052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D160453-C00A-AEDA-7212-D9921B60676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26350" y="4156851"/>
            <a:ext cx="2159000" cy="159008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이미지">
            <a:extLst>
              <a:ext uri="{FF2B5EF4-FFF2-40B4-BE49-F238E27FC236}">
                <a16:creationId xmlns:a16="http://schemas.microsoft.com/office/drawing/2014/main" id="{F6D9097B-F636-C0C5-0F79-4CBCDD15E7D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700" b="73100" l="17100" r="84400">
                        <a14:foregroundMark x1="58200" y1="68100" x2="49700" y2="69100"/>
                        <a14:foregroundMark x1="49700" y1="69100" x2="55600" y2="68500"/>
                        <a14:foregroundMark x1="62000" y1="70000" x2="52700" y2="73200"/>
                        <a14:foregroundMark x1="52700" y1="73200" x2="45800" y2="73300"/>
                        <a14:foregroundMark x1="45800" y1="73300" x2="53900" y2="67500"/>
                        <a14:foregroundMark x1="53900" y1="67500" x2="61000" y2="68600"/>
                        <a14:foregroundMark x1="61000" y1="68600" x2="61900" y2="70600"/>
                        <a14:foregroundMark x1="53300" y1="72300" x2="44100" y2="73900"/>
                        <a14:foregroundMark x1="44100" y1="73900" x2="52600" y2="70700"/>
                        <a14:foregroundMark x1="52600" y1="70700" x2="54300" y2="73100"/>
                        <a14:foregroundMark x1="53500" y1="64300" x2="40700" y2="62000"/>
                        <a14:foregroundMark x1="40700" y1="62000" x2="44100" y2="53000"/>
                        <a14:foregroundMark x1="44100" y1="53000" x2="54600" y2="61600"/>
                        <a14:foregroundMark x1="54600" y1="61600" x2="53800" y2="64700"/>
                        <a14:foregroundMark x1="47700" y1="62900" x2="40600" y2="63100"/>
                        <a14:foregroundMark x1="40600" y1="63100" x2="37200" y2="54000"/>
                        <a14:foregroundMark x1="37200" y1="54000" x2="47400" y2="57500"/>
                        <a14:foregroundMark x1="47400" y1="57500" x2="49000" y2="647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14" t="12407" r="7182" b="24444"/>
          <a:stretch/>
        </p:blipFill>
        <p:spPr bwMode="auto">
          <a:xfrm>
            <a:off x="6051121" y="2791274"/>
            <a:ext cx="4638640" cy="348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72153B98-11A2-EC0C-2BC1-085047F6ED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766050" y="1390650"/>
            <a:ext cx="1924050" cy="47625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802CC69-9A11-7276-36DD-433C72F0CB3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141178" y="2304566"/>
            <a:ext cx="959279" cy="582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210 수퍼사이즈 Black" panose="02020603020101020101" pitchFamily="18" charset="-127"/>
                <a:ea typeface="210 수퍼사이즈 Black" panose="02020603020101020101" pitchFamily="18" charset="-127"/>
              </a:rPr>
              <a:t>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3FE3EF-0915-09FC-32BE-AF101CD8E09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00250" y="3881265"/>
            <a:ext cx="812800" cy="1719943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생각 풍선: 구름 모양 7">
            <a:extLst>
              <a:ext uri="{FF2B5EF4-FFF2-40B4-BE49-F238E27FC236}">
                <a16:creationId xmlns:a16="http://schemas.microsoft.com/office/drawing/2014/main" id="{3F684C55-B794-1B4C-F755-6A9638FD82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733487">
            <a:off x="7874376" y="3539137"/>
            <a:ext cx="1119421" cy="739135"/>
          </a:xfrm>
          <a:prstGeom prst="cloudCallout">
            <a:avLst>
              <a:gd name="adj1" fmla="val -30905"/>
              <a:gd name="adj2" fmla="val 88344"/>
            </a:avLst>
          </a:prstGeom>
          <a:solidFill>
            <a:srgbClr val="F4F4F4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CEFC6147-230B-563F-F78D-5DE7A8BE74F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333960" y="3510379"/>
            <a:ext cx="2200251" cy="582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tx1"/>
                  </a:solidFill>
                </a:ln>
                <a:solidFill>
                  <a:srgbClr val="848484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A+</a:t>
            </a:r>
            <a:endParaRPr lang="ko-KR" altLang="en-US" sz="2000" dirty="0">
              <a:ln>
                <a:solidFill>
                  <a:schemeClr val="tx1"/>
                </a:solidFill>
              </a:ln>
              <a:solidFill>
                <a:srgbClr val="848484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093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20F383C-31C5-4A10-C156-6C74DF89CC0E}"/>
              </a:ext>
            </a:extLst>
          </p:cNvPr>
          <p:cNvSpPr/>
          <p:nvPr/>
        </p:nvSpPr>
        <p:spPr>
          <a:xfrm>
            <a:off x="4475699" y="1825954"/>
            <a:ext cx="3240603" cy="1164078"/>
          </a:xfrm>
          <a:prstGeom prst="roundRect">
            <a:avLst/>
          </a:prstGeom>
          <a:solidFill>
            <a:srgbClr val="0C0C0C"/>
          </a:solidFill>
          <a:ln w="57150">
            <a:solidFill>
              <a:srgbClr val="EFCC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ea typeface="210 수퍼사이즈 Black" panose="02020603020101020101"/>
              </a:rPr>
              <a:t>운영목표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19159B0-3BFF-2EB6-E6C7-106BAD20D253}"/>
              </a:ext>
            </a:extLst>
          </p:cNvPr>
          <p:cNvSpPr/>
          <p:nvPr/>
        </p:nvSpPr>
        <p:spPr>
          <a:xfrm>
            <a:off x="5837014" y="1503431"/>
            <a:ext cx="517973" cy="517973"/>
          </a:xfrm>
          <a:prstGeom prst="ellipse">
            <a:avLst/>
          </a:prstGeom>
          <a:solidFill>
            <a:srgbClr val="EFCC3C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ea typeface="210 수퍼사이즈 Black" panose="02020603020101020101"/>
              </a:rPr>
              <a:t>2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7CCE18E-CA40-926D-AA41-503775B43FD4}"/>
              </a:ext>
            </a:extLst>
          </p:cNvPr>
          <p:cNvSpPr/>
          <p:nvPr/>
        </p:nvSpPr>
        <p:spPr>
          <a:xfrm>
            <a:off x="611471" y="1825954"/>
            <a:ext cx="3240603" cy="1164078"/>
          </a:xfrm>
          <a:prstGeom prst="roundRect">
            <a:avLst/>
          </a:prstGeom>
          <a:solidFill>
            <a:srgbClr val="0C0C0C"/>
          </a:solidFill>
          <a:ln w="57150">
            <a:solidFill>
              <a:srgbClr val="EFCC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ea typeface="210 수퍼사이즈 Black" panose="02020603020101020101"/>
              </a:rPr>
              <a:t>게임소개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D48A5A9-0F80-8BDE-B64D-C1E81EA02C61}"/>
              </a:ext>
            </a:extLst>
          </p:cNvPr>
          <p:cNvSpPr/>
          <p:nvPr/>
        </p:nvSpPr>
        <p:spPr>
          <a:xfrm>
            <a:off x="1972786" y="1503431"/>
            <a:ext cx="517973" cy="517973"/>
          </a:xfrm>
          <a:prstGeom prst="ellipse">
            <a:avLst/>
          </a:prstGeom>
          <a:solidFill>
            <a:srgbClr val="EFCC3C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ea typeface="210 수퍼사이즈 Black" panose="02020603020101020101"/>
              </a:rPr>
              <a:t>1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72C3078-0996-12CA-03E3-CE7AA2D7F132}"/>
              </a:ext>
            </a:extLst>
          </p:cNvPr>
          <p:cNvSpPr/>
          <p:nvPr/>
        </p:nvSpPr>
        <p:spPr>
          <a:xfrm>
            <a:off x="8339926" y="1825954"/>
            <a:ext cx="3240603" cy="1164078"/>
          </a:xfrm>
          <a:prstGeom prst="roundRect">
            <a:avLst/>
          </a:prstGeom>
          <a:solidFill>
            <a:srgbClr val="0C0C0C"/>
          </a:solidFill>
          <a:ln w="57150">
            <a:solidFill>
              <a:srgbClr val="EFCC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ea typeface="210 수퍼사이즈 Black" panose="02020603020101020101"/>
              </a:rPr>
              <a:t>문제점분석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8A7B6AC-A701-9947-482B-5835C8CE28B9}"/>
              </a:ext>
            </a:extLst>
          </p:cNvPr>
          <p:cNvSpPr/>
          <p:nvPr/>
        </p:nvSpPr>
        <p:spPr>
          <a:xfrm>
            <a:off x="9701241" y="1503431"/>
            <a:ext cx="517973" cy="517973"/>
          </a:xfrm>
          <a:prstGeom prst="ellipse">
            <a:avLst/>
          </a:prstGeom>
          <a:solidFill>
            <a:srgbClr val="EFCC3C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ea typeface="210 수퍼사이즈 Black" panose="02020603020101020101"/>
              </a:rPr>
              <a:t>3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BE6D875-C1FC-FB1F-87C7-5BFBE56494A4}"/>
              </a:ext>
            </a:extLst>
          </p:cNvPr>
          <p:cNvSpPr/>
          <p:nvPr/>
        </p:nvSpPr>
        <p:spPr>
          <a:xfrm>
            <a:off x="4475698" y="4162442"/>
            <a:ext cx="3240603" cy="1164078"/>
          </a:xfrm>
          <a:prstGeom prst="roundRect">
            <a:avLst/>
          </a:prstGeom>
          <a:solidFill>
            <a:srgbClr val="0C0C0C"/>
          </a:solidFill>
          <a:ln w="57150">
            <a:solidFill>
              <a:srgbClr val="EFCC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ea typeface="210 수퍼사이즈 Black" panose="02020603020101020101"/>
              </a:rPr>
              <a:t>성과발표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D161C96-0317-F54F-77F8-B2CD8916CB97}"/>
              </a:ext>
            </a:extLst>
          </p:cNvPr>
          <p:cNvSpPr/>
          <p:nvPr/>
        </p:nvSpPr>
        <p:spPr>
          <a:xfrm>
            <a:off x="5837013" y="3839919"/>
            <a:ext cx="517973" cy="517973"/>
          </a:xfrm>
          <a:prstGeom prst="ellipse">
            <a:avLst/>
          </a:prstGeom>
          <a:solidFill>
            <a:srgbClr val="EFCC3C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ea typeface="210 수퍼사이즈 Black" panose="02020603020101020101"/>
              </a:rPr>
              <a:t>5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95121D9-4AEF-F466-B603-5D4572EE0872}"/>
              </a:ext>
            </a:extLst>
          </p:cNvPr>
          <p:cNvSpPr/>
          <p:nvPr/>
        </p:nvSpPr>
        <p:spPr>
          <a:xfrm>
            <a:off x="611470" y="4162442"/>
            <a:ext cx="3240603" cy="1164078"/>
          </a:xfrm>
          <a:prstGeom prst="roundRect">
            <a:avLst/>
          </a:prstGeom>
          <a:solidFill>
            <a:srgbClr val="0C0C0C"/>
          </a:solidFill>
          <a:ln w="57150">
            <a:solidFill>
              <a:srgbClr val="EFCC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ea typeface="210 수퍼사이즈 Black" panose="02020603020101020101"/>
              </a:rPr>
              <a:t>해결방안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F84D824-F6F9-7087-584D-C006A64EC682}"/>
              </a:ext>
            </a:extLst>
          </p:cNvPr>
          <p:cNvSpPr/>
          <p:nvPr/>
        </p:nvSpPr>
        <p:spPr>
          <a:xfrm>
            <a:off x="1972785" y="3839919"/>
            <a:ext cx="517973" cy="517973"/>
          </a:xfrm>
          <a:prstGeom prst="ellipse">
            <a:avLst/>
          </a:prstGeom>
          <a:solidFill>
            <a:srgbClr val="EFCC3C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ea typeface="210 수퍼사이즈 Black" panose="02020603020101020101"/>
              </a:rPr>
              <a:t>4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B739646-02B6-62F5-6861-82D32F941C5A}"/>
              </a:ext>
            </a:extLst>
          </p:cNvPr>
          <p:cNvSpPr/>
          <p:nvPr/>
        </p:nvSpPr>
        <p:spPr>
          <a:xfrm>
            <a:off x="8339926" y="4162442"/>
            <a:ext cx="3240603" cy="1164078"/>
          </a:xfrm>
          <a:prstGeom prst="roundRect">
            <a:avLst/>
          </a:prstGeom>
          <a:solidFill>
            <a:srgbClr val="0C0C0C"/>
          </a:solidFill>
          <a:ln w="57150">
            <a:solidFill>
              <a:srgbClr val="EFCC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ea typeface="210 수퍼사이즈 Black" panose="02020603020101020101"/>
              </a:rPr>
              <a:t>결론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929539A-C142-EC85-7BB5-72ECA92A6691}"/>
              </a:ext>
            </a:extLst>
          </p:cNvPr>
          <p:cNvSpPr/>
          <p:nvPr/>
        </p:nvSpPr>
        <p:spPr>
          <a:xfrm>
            <a:off x="9701241" y="3839919"/>
            <a:ext cx="517973" cy="517973"/>
          </a:xfrm>
          <a:prstGeom prst="ellipse">
            <a:avLst/>
          </a:prstGeom>
          <a:solidFill>
            <a:srgbClr val="EFCC3C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ea typeface="210 수퍼사이즈 Black" panose="02020603020101020101"/>
              </a:rPr>
              <a:t>6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161A019-E33A-8833-BD5B-BBAB2F24BD7E}"/>
              </a:ext>
            </a:extLst>
          </p:cNvPr>
          <p:cNvSpPr/>
          <p:nvPr/>
        </p:nvSpPr>
        <p:spPr>
          <a:xfrm>
            <a:off x="-56099" y="5994005"/>
            <a:ext cx="12431353" cy="9059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D6F17E-CD73-C201-2D6D-56E6C62D168B}"/>
              </a:ext>
            </a:extLst>
          </p:cNvPr>
          <p:cNvSpPr/>
          <p:nvPr/>
        </p:nvSpPr>
        <p:spPr>
          <a:xfrm>
            <a:off x="-56099" y="-72969"/>
            <a:ext cx="12431353" cy="9059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B9055B-4C1D-9BC5-AC47-74CBBB770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49958" y="-520446"/>
            <a:ext cx="2781729" cy="13433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ko-KR" altLang="en-US" sz="5400" dirty="0">
                <a:ln w="38100">
                  <a:solidFill>
                    <a:srgbClr val="0C0C0C"/>
                  </a:solidFill>
                </a:ln>
                <a:solidFill>
                  <a:srgbClr val="EFCC3C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BE3BB41-D420-B38C-B598-2C72EEEA9598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>
            <a:off x="3852074" y="2407993"/>
            <a:ext cx="623625" cy="0"/>
          </a:xfrm>
          <a:prstGeom prst="straightConnector1">
            <a:avLst/>
          </a:prstGeom>
          <a:ln w="76200">
            <a:solidFill>
              <a:srgbClr val="EFCC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62F751F-02BB-99E5-CAC8-769A96805F87}"/>
              </a:ext>
            </a:extLst>
          </p:cNvPr>
          <p:cNvCxnSpPr/>
          <p:nvPr/>
        </p:nvCxnSpPr>
        <p:spPr>
          <a:xfrm>
            <a:off x="7716301" y="2407993"/>
            <a:ext cx="623625" cy="0"/>
          </a:xfrm>
          <a:prstGeom prst="straightConnector1">
            <a:avLst/>
          </a:prstGeom>
          <a:ln w="76200">
            <a:solidFill>
              <a:srgbClr val="EFCC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987DE63-1F69-C150-3559-8D0B200FF915}"/>
              </a:ext>
            </a:extLst>
          </p:cNvPr>
          <p:cNvCxnSpPr/>
          <p:nvPr/>
        </p:nvCxnSpPr>
        <p:spPr>
          <a:xfrm>
            <a:off x="3852073" y="4753830"/>
            <a:ext cx="623625" cy="0"/>
          </a:xfrm>
          <a:prstGeom prst="straightConnector1">
            <a:avLst/>
          </a:prstGeom>
          <a:ln w="76200">
            <a:solidFill>
              <a:srgbClr val="EFCC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9099B7E-2FAA-F399-ACAC-4DD14B271988}"/>
              </a:ext>
            </a:extLst>
          </p:cNvPr>
          <p:cNvCxnSpPr/>
          <p:nvPr/>
        </p:nvCxnSpPr>
        <p:spPr>
          <a:xfrm>
            <a:off x="7716301" y="4753830"/>
            <a:ext cx="623625" cy="0"/>
          </a:xfrm>
          <a:prstGeom prst="straightConnector1">
            <a:avLst/>
          </a:prstGeom>
          <a:ln w="76200">
            <a:solidFill>
              <a:srgbClr val="EFCC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38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id="{B1CB9605-2777-4B61-E789-556EA862BBFB}"/>
              </a:ext>
            </a:extLst>
          </p:cNvPr>
          <p:cNvSpPr/>
          <p:nvPr/>
        </p:nvSpPr>
        <p:spPr>
          <a:xfrm>
            <a:off x="8744604" y="1690987"/>
            <a:ext cx="2933046" cy="3149599"/>
          </a:xfrm>
          <a:prstGeom prst="flowChartAlternateProcess">
            <a:avLst/>
          </a:prstGeom>
          <a:solidFill>
            <a:srgbClr val="EFCC3C"/>
          </a:solidFill>
          <a:ln w="889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98DA94A-70D9-6D26-891B-4B754A91867F}"/>
              </a:ext>
            </a:extLst>
          </p:cNvPr>
          <p:cNvSpPr/>
          <p:nvPr/>
        </p:nvSpPr>
        <p:spPr>
          <a:xfrm>
            <a:off x="-79340" y="-72922"/>
            <a:ext cx="12649200" cy="6911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95D3661C-DA52-8CFB-418D-AF99E3490EC7}"/>
              </a:ext>
            </a:extLst>
          </p:cNvPr>
          <p:cNvSpPr txBox="1"/>
          <p:nvPr/>
        </p:nvSpPr>
        <p:spPr>
          <a:xfrm>
            <a:off x="812800" y="76041"/>
            <a:ext cx="3286417" cy="625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000" dirty="0">
                <a:solidFill>
                  <a:srgbClr val="EFCC3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게임 소개</a:t>
            </a:r>
          </a:p>
        </p:txBody>
      </p:sp>
      <p:pic>
        <p:nvPicPr>
          <p:cNvPr id="17" name="그림 16" descr="블랙, 어둠이(가) 표시된 사진&#10;&#10;자동 생성된 설명">
            <a:extLst>
              <a:ext uri="{FF2B5EF4-FFF2-40B4-BE49-F238E27FC236}">
                <a16:creationId xmlns:a16="http://schemas.microsoft.com/office/drawing/2014/main" id="{28D63ECE-CF73-736B-1F56-3501180E9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82" y="2260605"/>
            <a:ext cx="2461865" cy="2442758"/>
          </a:xfrm>
          <a:prstGeom prst="rect">
            <a:avLst/>
          </a:prstGeom>
          <a:noFill/>
        </p:spPr>
      </p:pic>
      <p:pic>
        <p:nvPicPr>
          <p:cNvPr id="19" name="그림 18" descr="블랙, 어둠이(가) 표시된 사진&#10;&#10;자동 생성된 설명">
            <a:extLst>
              <a:ext uri="{FF2B5EF4-FFF2-40B4-BE49-F238E27FC236}">
                <a16:creationId xmlns:a16="http://schemas.microsoft.com/office/drawing/2014/main" id="{635B83A6-A944-2454-5425-E12AA5DCD1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834" y="910426"/>
            <a:ext cx="1905000" cy="1905000"/>
          </a:xfrm>
          <a:prstGeom prst="rect">
            <a:avLst/>
          </a:prstGeom>
        </p:spPr>
      </p:pic>
      <p:pic>
        <p:nvPicPr>
          <p:cNvPr id="23" name="그림 22" descr="블랙, 어둠이(가) 표시된 사진&#10;&#10;자동 생성된 설명">
            <a:extLst>
              <a:ext uri="{FF2B5EF4-FFF2-40B4-BE49-F238E27FC236}">
                <a16:creationId xmlns:a16="http://schemas.microsoft.com/office/drawing/2014/main" id="{9E234903-DC67-4870-EDAD-407D9108A4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498" y="1944366"/>
            <a:ext cx="2618759" cy="2618759"/>
          </a:xfrm>
          <a:prstGeom prst="rect">
            <a:avLst/>
          </a:prstGeom>
        </p:spPr>
      </p:pic>
      <p:pic>
        <p:nvPicPr>
          <p:cNvPr id="25" name="그림 24" descr="블랙, 어둠이(가) 표시된 사진&#10;&#10;자동 생성된 설명">
            <a:extLst>
              <a:ext uri="{FF2B5EF4-FFF2-40B4-BE49-F238E27FC236}">
                <a16:creationId xmlns:a16="http://schemas.microsoft.com/office/drawing/2014/main" id="{A724F59C-D644-6595-6BD6-F247BB080F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81834" y="3866006"/>
            <a:ext cx="1745224" cy="1745224"/>
          </a:xfrm>
          <a:prstGeom prst="rect">
            <a:avLst/>
          </a:prstGeom>
        </p:spPr>
      </p:pic>
      <p:sp>
        <p:nvSpPr>
          <p:cNvPr id="28" name="부제목 2">
            <a:extLst>
              <a:ext uri="{FF2B5EF4-FFF2-40B4-BE49-F238E27FC236}">
                <a16:creationId xmlns:a16="http://schemas.microsoft.com/office/drawing/2014/main" id="{C0E964D9-EAA8-B06F-FEF8-521C302704FD}"/>
              </a:ext>
            </a:extLst>
          </p:cNvPr>
          <p:cNvSpPr txBox="1"/>
          <p:nvPr/>
        </p:nvSpPr>
        <p:spPr>
          <a:xfrm>
            <a:off x="4889976" y="2905714"/>
            <a:ext cx="1713733" cy="625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가구구매</a:t>
            </a:r>
          </a:p>
        </p:txBody>
      </p:sp>
      <p:sp>
        <p:nvSpPr>
          <p:cNvPr id="29" name="부제목 2">
            <a:extLst>
              <a:ext uri="{FF2B5EF4-FFF2-40B4-BE49-F238E27FC236}">
                <a16:creationId xmlns:a16="http://schemas.microsoft.com/office/drawing/2014/main" id="{09CBF88B-B5FA-4E2D-31B7-D2E11B7E33DB}"/>
              </a:ext>
            </a:extLst>
          </p:cNvPr>
          <p:cNvSpPr txBox="1"/>
          <p:nvPr/>
        </p:nvSpPr>
        <p:spPr>
          <a:xfrm>
            <a:off x="5057199" y="5618461"/>
            <a:ext cx="1713733" cy="625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집 강화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0EBF8C3-C928-BEBC-46FC-00055A1C749E}"/>
              </a:ext>
            </a:extLst>
          </p:cNvPr>
          <p:cNvCxnSpPr>
            <a:cxnSpLocks/>
          </p:cNvCxnSpPr>
          <p:nvPr/>
        </p:nvCxnSpPr>
        <p:spPr>
          <a:xfrm flipV="1">
            <a:off x="3368577" y="1944366"/>
            <a:ext cx="1230268" cy="1169664"/>
          </a:xfrm>
          <a:prstGeom prst="straightConnector1">
            <a:avLst/>
          </a:prstGeom>
          <a:ln w="146050">
            <a:solidFill>
              <a:srgbClr val="EFCC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380CDE0-C33A-B409-92E3-9F770228F901}"/>
              </a:ext>
            </a:extLst>
          </p:cNvPr>
          <p:cNvCxnSpPr>
            <a:cxnSpLocks/>
          </p:cNvCxnSpPr>
          <p:nvPr/>
        </p:nvCxnSpPr>
        <p:spPr>
          <a:xfrm>
            <a:off x="3405866" y="4219077"/>
            <a:ext cx="1230268" cy="1169664"/>
          </a:xfrm>
          <a:prstGeom prst="straightConnector1">
            <a:avLst/>
          </a:prstGeom>
          <a:ln w="146050">
            <a:solidFill>
              <a:srgbClr val="EFCC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898ACD3-15F2-3B73-671D-6D8E4E258ED9}"/>
              </a:ext>
            </a:extLst>
          </p:cNvPr>
          <p:cNvCxnSpPr>
            <a:cxnSpLocks/>
          </p:cNvCxnSpPr>
          <p:nvPr/>
        </p:nvCxnSpPr>
        <p:spPr>
          <a:xfrm>
            <a:off x="7213600" y="3533272"/>
            <a:ext cx="1251230" cy="0"/>
          </a:xfrm>
          <a:prstGeom prst="straightConnector1">
            <a:avLst/>
          </a:prstGeom>
          <a:ln w="254000">
            <a:solidFill>
              <a:srgbClr val="EFCC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B3D884E-A783-E61C-D449-1A855ED146CF}"/>
              </a:ext>
            </a:extLst>
          </p:cNvPr>
          <p:cNvSpPr/>
          <p:nvPr/>
        </p:nvSpPr>
        <p:spPr>
          <a:xfrm>
            <a:off x="-79340" y="-72922"/>
            <a:ext cx="892140" cy="691127"/>
          </a:xfrm>
          <a:prstGeom prst="rect">
            <a:avLst/>
          </a:prstGeom>
          <a:solidFill>
            <a:srgbClr val="EFC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658E7A7-D0DF-1192-9A77-BBE2F0FB3C0E}"/>
              </a:ext>
            </a:extLst>
          </p:cNvPr>
          <p:cNvSpPr txBox="1"/>
          <p:nvPr/>
        </p:nvSpPr>
        <p:spPr>
          <a:xfrm>
            <a:off x="118496" y="76041"/>
            <a:ext cx="3286417" cy="625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1.</a:t>
            </a:r>
            <a:endParaRPr lang="ko-KR" altLang="en-US" sz="30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569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198DA94A-70D9-6D26-891B-4B754A91867F}"/>
              </a:ext>
            </a:extLst>
          </p:cNvPr>
          <p:cNvSpPr/>
          <p:nvPr/>
        </p:nvSpPr>
        <p:spPr>
          <a:xfrm>
            <a:off x="-79340" y="-72922"/>
            <a:ext cx="12649200" cy="6911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95D3661C-DA52-8CFB-418D-AF99E3490EC7}"/>
              </a:ext>
            </a:extLst>
          </p:cNvPr>
          <p:cNvSpPr txBox="1"/>
          <p:nvPr/>
        </p:nvSpPr>
        <p:spPr>
          <a:xfrm>
            <a:off x="812800" y="76041"/>
            <a:ext cx="3286417" cy="625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000" dirty="0">
                <a:solidFill>
                  <a:srgbClr val="EFCC3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운영목표</a:t>
            </a:r>
          </a:p>
        </p:txBody>
      </p:sp>
      <p:sp>
        <p:nvSpPr>
          <p:cNvPr id="28" name="부제목 2">
            <a:extLst>
              <a:ext uri="{FF2B5EF4-FFF2-40B4-BE49-F238E27FC236}">
                <a16:creationId xmlns:a16="http://schemas.microsoft.com/office/drawing/2014/main" id="{C0E964D9-EAA8-B06F-FEF8-521C302704FD}"/>
              </a:ext>
            </a:extLst>
          </p:cNvPr>
          <p:cNvSpPr txBox="1"/>
          <p:nvPr/>
        </p:nvSpPr>
        <p:spPr>
          <a:xfrm>
            <a:off x="2105200" y="1391351"/>
            <a:ext cx="1713733" cy="625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day1</a:t>
            </a:r>
            <a:endParaRPr lang="ko-KR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0EBF8C3-C928-BEBC-46FC-00055A1C749E}"/>
              </a:ext>
            </a:extLst>
          </p:cNvPr>
          <p:cNvCxnSpPr>
            <a:cxnSpLocks/>
          </p:cNvCxnSpPr>
          <p:nvPr/>
        </p:nvCxnSpPr>
        <p:spPr>
          <a:xfrm>
            <a:off x="3727048" y="2612942"/>
            <a:ext cx="834804" cy="0"/>
          </a:xfrm>
          <a:prstGeom prst="straightConnector1">
            <a:avLst/>
          </a:prstGeom>
          <a:ln w="146050">
            <a:solidFill>
              <a:srgbClr val="EFCC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B3D884E-A783-E61C-D449-1A855ED146CF}"/>
              </a:ext>
            </a:extLst>
          </p:cNvPr>
          <p:cNvSpPr/>
          <p:nvPr/>
        </p:nvSpPr>
        <p:spPr>
          <a:xfrm>
            <a:off x="-79340" y="-72922"/>
            <a:ext cx="892140" cy="691127"/>
          </a:xfrm>
          <a:prstGeom prst="rect">
            <a:avLst/>
          </a:prstGeom>
          <a:solidFill>
            <a:srgbClr val="EFC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부제목 2">
            <a:extLst>
              <a:ext uri="{FF2B5EF4-FFF2-40B4-BE49-F238E27FC236}">
                <a16:creationId xmlns:a16="http://schemas.microsoft.com/office/drawing/2014/main" id="{B762135C-4ACD-46FC-3F26-33705D36231A}"/>
              </a:ext>
            </a:extLst>
          </p:cNvPr>
          <p:cNvSpPr txBox="1"/>
          <p:nvPr/>
        </p:nvSpPr>
        <p:spPr>
          <a:xfrm>
            <a:off x="118496" y="76041"/>
            <a:ext cx="3286417" cy="625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2.</a:t>
            </a:r>
            <a:endParaRPr lang="ko-KR" altLang="en-US" sz="30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블랙, 어둠이(가) 표시된 사진&#10;&#10;자동 생성된 설명">
            <a:extLst>
              <a:ext uri="{FF2B5EF4-FFF2-40B4-BE49-F238E27FC236}">
                <a16:creationId xmlns:a16="http://schemas.microsoft.com/office/drawing/2014/main" id="{7016F4D7-F147-1581-C11D-7DD3F5DF2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034" y="1694226"/>
            <a:ext cx="1995890" cy="1995890"/>
          </a:xfrm>
          <a:prstGeom prst="rect">
            <a:avLst/>
          </a:prstGeom>
        </p:spPr>
      </p:pic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26611454-B958-4CCA-E0DD-400B76DAB6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833" y="1997994"/>
            <a:ext cx="1388354" cy="1388354"/>
          </a:xfrm>
          <a:prstGeom prst="rect">
            <a:avLst/>
          </a:prstGeom>
        </p:spPr>
      </p:pic>
      <p:pic>
        <p:nvPicPr>
          <p:cNvPr id="7" name="그림 6" descr="블랙, 어둠이(가) 표시된 사진&#10;&#10;자동 생성된 설명">
            <a:extLst>
              <a:ext uri="{FF2B5EF4-FFF2-40B4-BE49-F238E27FC236}">
                <a16:creationId xmlns:a16="http://schemas.microsoft.com/office/drawing/2014/main" id="{7A52B447-0245-6DF6-A4FF-7500C1CE87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61" b="96875" l="9961" r="89844">
                        <a14:foregroundMark x1="74609" y1="97461" x2="30859" y2="97461"/>
                        <a14:foregroundMark x1="30859" y1="97461" x2="22266" y2="86719"/>
                        <a14:foregroundMark x1="22266" y1="86719" x2="24374" y2="76089"/>
                        <a14:foregroundMark x1="36533" y1="33666" x2="39581" y2="28258"/>
                        <a14:foregroundMark x1="43124" y1="23588" x2="54492" y2="23047"/>
                        <a14:foregroundMark x1="54492" y1="23047" x2="61914" y2="30664"/>
                        <a14:foregroundMark x1="61914" y1="30664" x2="65039" y2="43164"/>
                        <a14:foregroundMark x1="60852" y1="50702" x2="59180" y2="53711"/>
                        <a14:foregroundMark x1="65039" y1="43164" x2="62663" y2="47442"/>
                        <a14:foregroundMark x1="59180" y1="53711" x2="60897" y2="54457"/>
                        <a14:foregroundMark x1="70862" y1="61804" x2="73828" y2="66406"/>
                        <a14:foregroundMark x1="73828" y1="66406" x2="76953" y2="96875"/>
                        <a14:foregroundMark x1="76953" y1="96875" x2="71680" y2="95313"/>
                        <a14:foregroundMark x1="62109" y1="35547" x2="53125" y2="23633"/>
                        <a14:foregroundMark x1="53125" y1="23633" x2="62891" y2="27734"/>
                        <a14:foregroundMark x1="62891" y1="27734" x2="62695" y2="37305"/>
                        <a14:foregroundMark x1="62695" y1="37305" x2="62695" y2="37305"/>
                        <a14:foregroundMark x1="70508" y1="67969" x2="64110" y2="56678"/>
                        <a14:foregroundMark x1="66932" y1="58563" x2="74219" y2="64063"/>
                        <a14:foregroundMark x1="74219" y1="64063" x2="69336" y2="67969"/>
                        <a14:foregroundMark x1="72461" y1="64258" x2="67837" y2="58709"/>
                        <a14:foregroundMark x1="67425" y1="58642" x2="71484" y2="65625"/>
                        <a14:backgroundMark x1="84766" y1="61523" x2="78248" y2="60338"/>
                        <a14:backgroundMark x1="65305" y1="54055" x2="64453" y2="53516"/>
                        <a14:backgroundMark x1="64813" y1="51947" x2="67188" y2="41602"/>
                        <a14:backgroundMark x1="64453" y1="53516" x2="64680" y2="52526"/>
                        <a14:backgroundMark x1="67188" y1="41602" x2="72656" y2="33008"/>
                        <a14:backgroundMark x1="72656" y1="33008" x2="83203" y2="38672"/>
                        <a14:backgroundMark x1="83203" y1="38672" x2="88672" y2="61133"/>
                        <a14:backgroundMark x1="88672" y1="61133" x2="86133" y2="64258"/>
                        <a14:backgroundMark x1="65363" y1="54196" x2="64844" y2="54492"/>
                        <a14:backgroundMark x1="70117" y1="52539" x2="70070" y2="52741"/>
                        <a14:backgroundMark x1="31055" y1="56836" x2="16211" y2="71680"/>
                        <a14:backgroundMark x1="16211" y1="71680" x2="11328" y2="52734"/>
                        <a14:backgroundMark x1="11328" y1="52734" x2="18359" y2="37695"/>
                        <a14:backgroundMark x1="18359" y1="37695" x2="28516" y2="32813"/>
                        <a14:backgroundMark x1="28516" y1="32813" x2="38477" y2="51172"/>
                        <a14:backgroundMark x1="38477" y1="51172" x2="31055" y2="57422"/>
                        <a14:backgroundMark x1="31055" y1="57422" x2="31250" y2="58398"/>
                        <a14:backgroundMark x1="24219" y1="65820" x2="21680" y2="75391"/>
                        <a14:backgroundMark x1="21680" y1="75391" x2="24805" y2="65625"/>
                        <a14:backgroundMark x1="24805" y1="65625" x2="25586" y2="66602"/>
                        <a14:backgroundMark x1="72852" y1="54297" x2="61914" y2="52539"/>
                        <a14:backgroundMark x1="61914" y1="52539" x2="70898" y2="49609"/>
                        <a14:backgroundMark x1="70898" y1="49609" x2="72461" y2="54297"/>
                        <a14:backgroundMark x1="70313" y1="53125" x2="70508" y2="54297"/>
                        <a14:backgroundMark x1="42578" y1="22461" x2="43945" y2="220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90" y="1862108"/>
            <a:ext cx="1388354" cy="1388354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5764F3C-776C-33AA-B778-0B39756A117F}"/>
              </a:ext>
            </a:extLst>
          </p:cNvPr>
          <p:cNvCxnSpPr>
            <a:cxnSpLocks/>
          </p:cNvCxnSpPr>
          <p:nvPr/>
        </p:nvCxnSpPr>
        <p:spPr>
          <a:xfrm>
            <a:off x="6694534" y="2612942"/>
            <a:ext cx="834804" cy="0"/>
          </a:xfrm>
          <a:prstGeom prst="straightConnector1">
            <a:avLst/>
          </a:prstGeom>
          <a:ln w="146050">
            <a:solidFill>
              <a:srgbClr val="EFCC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부제목 2">
            <a:extLst>
              <a:ext uri="{FF2B5EF4-FFF2-40B4-BE49-F238E27FC236}">
                <a16:creationId xmlns:a16="http://schemas.microsoft.com/office/drawing/2014/main" id="{C7B8C5FC-2891-A535-5D94-CC88C289DEF9}"/>
              </a:ext>
            </a:extLst>
          </p:cNvPr>
          <p:cNvSpPr txBox="1"/>
          <p:nvPr/>
        </p:nvSpPr>
        <p:spPr>
          <a:xfrm>
            <a:off x="4764101" y="1391351"/>
            <a:ext cx="1713733" cy="625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day2</a:t>
            </a:r>
            <a:endParaRPr lang="ko-KR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F6A01BB8-6380-0772-1A06-EFADF6CD16BC}"/>
              </a:ext>
            </a:extLst>
          </p:cNvPr>
          <p:cNvSpPr txBox="1"/>
          <p:nvPr/>
        </p:nvSpPr>
        <p:spPr>
          <a:xfrm>
            <a:off x="8029491" y="1391351"/>
            <a:ext cx="1713733" cy="625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day3</a:t>
            </a:r>
            <a:endParaRPr lang="ko-KR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C32D44-8BD8-E030-5F23-64A60B929D8E}"/>
              </a:ext>
            </a:extLst>
          </p:cNvPr>
          <p:cNvSpPr txBox="1"/>
          <p:nvPr/>
        </p:nvSpPr>
        <p:spPr>
          <a:xfrm>
            <a:off x="733286" y="784833"/>
            <a:ext cx="2458700" cy="523220"/>
          </a:xfrm>
          <a:prstGeom prst="rect">
            <a:avLst/>
          </a:prstGeom>
          <a:noFill/>
          <a:ln w="76200">
            <a:solidFill>
              <a:srgbClr val="EFCC3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1. </a:t>
            </a:r>
            <a:r>
              <a: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유저 유치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41679A-322B-50B5-FF34-6A485D1AE81E}"/>
              </a:ext>
            </a:extLst>
          </p:cNvPr>
          <p:cNvSpPr txBox="1"/>
          <p:nvPr/>
        </p:nvSpPr>
        <p:spPr>
          <a:xfrm>
            <a:off x="733285" y="3808388"/>
            <a:ext cx="3575053" cy="523220"/>
          </a:xfrm>
          <a:prstGeom prst="rect">
            <a:avLst/>
          </a:prstGeom>
          <a:noFill/>
          <a:ln w="76200">
            <a:solidFill>
              <a:srgbClr val="EFCC3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2. </a:t>
            </a:r>
            <a:r>
              <a: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지속적인 플레이</a:t>
            </a:r>
          </a:p>
        </p:txBody>
      </p:sp>
      <p:pic>
        <p:nvPicPr>
          <p:cNvPr id="26" name="그림 25" descr="블랙, 어둠이(가) 표시된 사진&#10;&#10;자동 생성된 설명">
            <a:extLst>
              <a:ext uri="{FF2B5EF4-FFF2-40B4-BE49-F238E27FC236}">
                <a16:creationId xmlns:a16="http://schemas.microsoft.com/office/drawing/2014/main" id="{D16ED4AE-3563-25F3-1AEF-1F1DCB10D4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654" y="4331608"/>
            <a:ext cx="2151631" cy="2151631"/>
          </a:xfrm>
          <a:prstGeom prst="rect">
            <a:avLst/>
          </a:prstGeom>
        </p:spPr>
      </p:pic>
      <p:pic>
        <p:nvPicPr>
          <p:cNvPr id="30" name="그림 29" descr="블랙, 어둠이(가) 표시된 사진&#10;&#10;자동 생성된 설명">
            <a:extLst>
              <a:ext uri="{FF2B5EF4-FFF2-40B4-BE49-F238E27FC236}">
                <a16:creationId xmlns:a16="http://schemas.microsoft.com/office/drawing/2014/main" id="{A7AAAB0A-D20D-17B5-BEA7-4F41677C7E5F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434" y="5029945"/>
            <a:ext cx="328401" cy="328401"/>
          </a:xfrm>
          <a:prstGeom prst="rect">
            <a:avLst/>
          </a:prstGeom>
        </p:spPr>
      </p:pic>
      <p:pic>
        <p:nvPicPr>
          <p:cNvPr id="33" name="그림 32" descr="블랙, 어둠이(가) 표시된 사진&#10;&#10;자동 생성된 설명">
            <a:extLst>
              <a:ext uri="{FF2B5EF4-FFF2-40B4-BE49-F238E27FC236}">
                <a16:creationId xmlns:a16="http://schemas.microsoft.com/office/drawing/2014/main" id="{6CB08AD8-B65F-BB23-09FD-57BC61764D7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769" y="5029945"/>
            <a:ext cx="328401" cy="328401"/>
          </a:xfrm>
          <a:prstGeom prst="rect">
            <a:avLst/>
          </a:prstGeom>
        </p:spPr>
      </p:pic>
      <p:pic>
        <p:nvPicPr>
          <p:cNvPr id="34" name="그림 33" descr="블랙, 어둠이(가) 표시된 사진&#10;&#10;자동 생성된 설명">
            <a:extLst>
              <a:ext uri="{FF2B5EF4-FFF2-40B4-BE49-F238E27FC236}">
                <a16:creationId xmlns:a16="http://schemas.microsoft.com/office/drawing/2014/main" id="{3F29AD15-9474-7E02-7EEC-30B5FABF3CF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681" y="5029945"/>
            <a:ext cx="328401" cy="328401"/>
          </a:xfrm>
          <a:prstGeom prst="rect">
            <a:avLst/>
          </a:prstGeom>
        </p:spPr>
      </p:pic>
      <p:pic>
        <p:nvPicPr>
          <p:cNvPr id="36" name="그림 35" descr="블랙, 어둠이(가) 표시된 사진&#10;&#10;자동 생성된 설명">
            <a:extLst>
              <a:ext uri="{FF2B5EF4-FFF2-40B4-BE49-F238E27FC236}">
                <a16:creationId xmlns:a16="http://schemas.microsoft.com/office/drawing/2014/main" id="{43BF2A47-B700-F8D3-86C4-E0CB3ACFDB4D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016" y="5029945"/>
            <a:ext cx="328401" cy="328401"/>
          </a:xfrm>
          <a:prstGeom prst="rect">
            <a:avLst/>
          </a:prstGeom>
        </p:spPr>
      </p:pic>
      <p:pic>
        <p:nvPicPr>
          <p:cNvPr id="37" name="그림 36" descr="블랙, 어둠이(가) 표시된 사진&#10;&#10;자동 생성된 설명">
            <a:extLst>
              <a:ext uri="{FF2B5EF4-FFF2-40B4-BE49-F238E27FC236}">
                <a16:creationId xmlns:a16="http://schemas.microsoft.com/office/drawing/2014/main" id="{86F10410-704E-F4B5-595E-8A066DACB4B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159" y="5369740"/>
            <a:ext cx="328401" cy="328401"/>
          </a:xfrm>
          <a:prstGeom prst="rect">
            <a:avLst/>
          </a:prstGeom>
        </p:spPr>
      </p:pic>
      <p:pic>
        <p:nvPicPr>
          <p:cNvPr id="38" name="그림 37" descr="블랙, 어둠이(가) 표시된 사진&#10;&#10;자동 생성된 설명">
            <a:extLst>
              <a:ext uri="{FF2B5EF4-FFF2-40B4-BE49-F238E27FC236}">
                <a16:creationId xmlns:a16="http://schemas.microsoft.com/office/drawing/2014/main" id="{E66EC2D6-4168-9B70-7282-1C4CFD44B31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494" y="5369740"/>
            <a:ext cx="328401" cy="328401"/>
          </a:xfrm>
          <a:prstGeom prst="rect">
            <a:avLst/>
          </a:prstGeom>
        </p:spPr>
      </p:pic>
      <p:pic>
        <p:nvPicPr>
          <p:cNvPr id="39" name="그림 38" descr="블랙, 어둠이(가) 표시된 사진&#10;&#10;자동 생성된 설명">
            <a:extLst>
              <a:ext uri="{FF2B5EF4-FFF2-40B4-BE49-F238E27FC236}">
                <a16:creationId xmlns:a16="http://schemas.microsoft.com/office/drawing/2014/main" id="{BD34CA45-9092-3212-65FF-111AD289E2A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17" y="5369740"/>
            <a:ext cx="328401" cy="328401"/>
          </a:xfrm>
          <a:prstGeom prst="rect">
            <a:avLst/>
          </a:prstGeom>
        </p:spPr>
      </p:pic>
      <p:pic>
        <p:nvPicPr>
          <p:cNvPr id="40" name="그림 39" descr="블랙, 어둠이(가) 표시된 사진&#10;&#10;자동 생성된 설명">
            <a:extLst>
              <a:ext uri="{FF2B5EF4-FFF2-40B4-BE49-F238E27FC236}">
                <a16:creationId xmlns:a16="http://schemas.microsoft.com/office/drawing/2014/main" id="{5BDB817C-6F1C-7769-CFF8-B245FF56CD8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352" y="5369740"/>
            <a:ext cx="328401" cy="328401"/>
          </a:xfrm>
          <a:prstGeom prst="rect">
            <a:avLst/>
          </a:prstGeom>
        </p:spPr>
      </p:pic>
      <p:pic>
        <p:nvPicPr>
          <p:cNvPr id="41" name="그림 40" descr="블랙, 어둠이(가) 표시된 사진&#10;&#10;자동 생성된 설명">
            <a:extLst>
              <a:ext uri="{FF2B5EF4-FFF2-40B4-BE49-F238E27FC236}">
                <a16:creationId xmlns:a16="http://schemas.microsoft.com/office/drawing/2014/main" id="{CB0D50FE-18B0-C37E-41B3-F5B4FF140AD6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916" y="5698141"/>
            <a:ext cx="328401" cy="328401"/>
          </a:xfrm>
          <a:prstGeom prst="rect">
            <a:avLst/>
          </a:prstGeom>
        </p:spPr>
      </p:pic>
      <p:pic>
        <p:nvPicPr>
          <p:cNvPr id="42" name="그림 41" descr="블랙, 어둠이(가) 표시된 사진&#10;&#10;자동 생성된 설명">
            <a:extLst>
              <a:ext uri="{FF2B5EF4-FFF2-40B4-BE49-F238E27FC236}">
                <a16:creationId xmlns:a16="http://schemas.microsoft.com/office/drawing/2014/main" id="{77F4FDB6-7E78-14AA-C87F-BECE1E46EED1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251" y="5698141"/>
            <a:ext cx="328401" cy="328401"/>
          </a:xfrm>
          <a:prstGeom prst="rect">
            <a:avLst/>
          </a:prstGeom>
        </p:spPr>
      </p:pic>
      <p:pic>
        <p:nvPicPr>
          <p:cNvPr id="43" name="그림 42" descr="블랙, 어둠이(가) 표시된 사진&#10;&#10;자동 생성된 설명">
            <a:extLst>
              <a:ext uri="{FF2B5EF4-FFF2-40B4-BE49-F238E27FC236}">
                <a16:creationId xmlns:a16="http://schemas.microsoft.com/office/drawing/2014/main" id="{93A487F5-C41B-F516-6725-F13C85E020B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340" y="5720928"/>
            <a:ext cx="328401" cy="328401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330691E5-C6DF-B76D-5A17-C4AC4CB4E0F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675" y="5720928"/>
            <a:ext cx="328401" cy="328401"/>
          </a:xfrm>
          <a:prstGeom prst="rect">
            <a:avLst/>
          </a:prstGeom>
        </p:spPr>
      </p:pic>
      <p:pic>
        <p:nvPicPr>
          <p:cNvPr id="48" name="그림 47" descr="블랙, 어둠이(가) 표시된 사진&#10;&#10;자동 생성된 설명">
            <a:extLst>
              <a:ext uri="{FF2B5EF4-FFF2-40B4-BE49-F238E27FC236}">
                <a16:creationId xmlns:a16="http://schemas.microsoft.com/office/drawing/2014/main" id="{D658D5BD-BBB4-CF18-02EF-1BFA290DD3B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75" y="5029945"/>
            <a:ext cx="328401" cy="328401"/>
          </a:xfrm>
          <a:prstGeom prst="rect">
            <a:avLst/>
          </a:prstGeom>
        </p:spPr>
      </p:pic>
      <p:pic>
        <p:nvPicPr>
          <p:cNvPr id="49" name="그림 48" descr="블랙, 어둠이(가) 표시된 사진&#10;&#10;자동 생성된 설명">
            <a:extLst>
              <a:ext uri="{FF2B5EF4-FFF2-40B4-BE49-F238E27FC236}">
                <a16:creationId xmlns:a16="http://schemas.microsoft.com/office/drawing/2014/main" id="{22563210-E79F-B00A-E6A6-69AEE4FF03A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76" y="5369740"/>
            <a:ext cx="328401" cy="32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4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198DA94A-70D9-6D26-891B-4B754A91867F}"/>
              </a:ext>
            </a:extLst>
          </p:cNvPr>
          <p:cNvSpPr/>
          <p:nvPr/>
        </p:nvSpPr>
        <p:spPr>
          <a:xfrm>
            <a:off x="-79340" y="-72922"/>
            <a:ext cx="12649200" cy="6911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95D3661C-DA52-8CFB-418D-AF99E3490EC7}"/>
              </a:ext>
            </a:extLst>
          </p:cNvPr>
          <p:cNvSpPr txBox="1"/>
          <p:nvPr/>
        </p:nvSpPr>
        <p:spPr>
          <a:xfrm>
            <a:off x="812800" y="76041"/>
            <a:ext cx="3286417" cy="625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000" dirty="0">
                <a:solidFill>
                  <a:srgbClr val="EFCC3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문제점 분석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B3D884E-A783-E61C-D449-1A855ED146CF}"/>
              </a:ext>
            </a:extLst>
          </p:cNvPr>
          <p:cNvSpPr/>
          <p:nvPr/>
        </p:nvSpPr>
        <p:spPr>
          <a:xfrm>
            <a:off x="-79340" y="-72922"/>
            <a:ext cx="892140" cy="691127"/>
          </a:xfrm>
          <a:prstGeom prst="rect">
            <a:avLst/>
          </a:prstGeom>
          <a:solidFill>
            <a:srgbClr val="EFC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부제목 2">
            <a:extLst>
              <a:ext uri="{FF2B5EF4-FFF2-40B4-BE49-F238E27FC236}">
                <a16:creationId xmlns:a16="http://schemas.microsoft.com/office/drawing/2014/main" id="{B762135C-4ACD-46FC-3F26-33705D36231A}"/>
              </a:ext>
            </a:extLst>
          </p:cNvPr>
          <p:cNvSpPr txBox="1"/>
          <p:nvPr/>
        </p:nvSpPr>
        <p:spPr>
          <a:xfrm>
            <a:off x="-14696" y="76041"/>
            <a:ext cx="3286417" cy="625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3.1</a:t>
            </a:r>
            <a:endParaRPr lang="ko-KR" altLang="en-US" sz="30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64E52E-DF34-D30B-1B43-3ED56FE748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948"/>
          <a:stretch/>
        </p:blipFill>
        <p:spPr>
          <a:xfrm>
            <a:off x="859883" y="2280777"/>
            <a:ext cx="10950926" cy="8804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9781A1B-80B8-EB25-68D6-85D5173B01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54" b="-4578"/>
          <a:stretch/>
        </p:blipFill>
        <p:spPr>
          <a:xfrm>
            <a:off x="859882" y="3088775"/>
            <a:ext cx="10950927" cy="8288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B510D86-B4B0-8ECD-0B3C-1B3FDE5B8E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882" y="3859310"/>
            <a:ext cx="10950926" cy="14748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7A351C-B7B6-A7DF-6E04-756F53AE09DC}"/>
              </a:ext>
            </a:extLst>
          </p:cNvPr>
          <p:cNvSpPr txBox="1"/>
          <p:nvPr/>
        </p:nvSpPr>
        <p:spPr>
          <a:xfrm>
            <a:off x="1211250" y="1208713"/>
            <a:ext cx="4418585" cy="523220"/>
          </a:xfrm>
          <a:prstGeom prst="rect">
            <a:avLst/>
          </a:prstGeom>
          <a:solidFill>
            <a:srgbClr val="EFCC3C"/>
          </a:solidFill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1. </a:t>
            </a:r>
            <a:r>
              <a: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실제 유저들의 피드백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1B503C-50DB-B18E-4402-0A6586F932BC}"/>
              </a:ext>
            </a:extLst>
          </p:cNvPr>
          <p:cNvSpPr/>
          <p:nvPr/>
        </p:nvSpPr>
        <p:spPr>
          <a:xfrm>
            <a:off x="1488139" y="2322442"/>
            <a:ext cx="1069789" cy="21748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4731E19-DB45-F855-0772-CFE4F812F948}"/>
              </a:ext>
            </a:extLst>
          </p:cNvPr>
          <p:cNvCxnSpPr>
            <a:cxnSpLocks/>
          </p:cNvCxnSpPr>
          <p:nvPr/>
        </p:nvCxnSpPr>
        <p:spPr>
          <a:xfrm>
            <a:off x="5619645" y="1470323"/>
            <a:ext cx="1251230" cy="0"/>
          </a:xfrm>
          <a:prstGeom prst="straightConnector1">
            <a:avLst/>
          </a:prstGeom>
          <a:ln w="76200">
            <a:gradFill flip="none" rotWithShape="1">
              <a:gsLst>
                <a:gs pos="0">
                  <a:srgbClr val="EFCC3C"/>
                </a:gs>
                <a:gs pos="57000">
                  <a:srgbClr val="0C0C0C"/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75E427A-3DD7-950D-F383-56798C760CC3}"/>
              </a:ext>
            </a:extLst>
          </p:cNvPr>
          <p:cNvSpPr txBox="1"/>
          <p:nvPr/>
        </p:nvSpPr>
        <p:spPr>
          <a:xfrm>
            <a:off x="6884894" y="1199154"/>
            <a:ext cx="4418585" cy="52322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초기 자금 부족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AE76AD-98C4-BB2E-2A9C-05F6FFFAB982}"/>
              </a:ext>
            </a:extLst>
          </p:cNvPr>
          <p:cNvSpPr/>
          <p:nvPr/>
        </p:nvSpPr>
        <p:spPr>
          <a:xfrm>
            <a:off x="1640539" y="2474842"/>
            <a:ext cx="1069789" cy="21748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AD9DCD0-A911-3DDB-E9D6-684B94BE1854}"/>
              </a:ext>
            </a:extLst>
          </p:cNvPr>
          <p:cNvSpPr/>
          <p:nvPr/>
        </p:nvSpPr>
        <p:spPr>
          <a:xfrm>
            <a:off x="1488139" y="3211511"/>
            <a:ext cx="1069789" cy="21748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285187D-4A42-B400-FE34-96EB4E13E3B6}"/>
              </a:ext>
            </a:extLst>
          </p:cNvPr>
          <p:cNvSpPr/>
          <p:nvPr/>
        </p:nvSpPr>
        <p:spPr>
          <a:xfrm>
            <a:off x="1532962" y="4010428"/>
            <a:ext cx="1069789" cy="21748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2EB88FA-9318-5872-596E-489535018151}"/>
              </a:ext>
            </a:extLst>
          </p:cNvPr>
          <p:cNvSpPr/>
          <p:nvPr/>
        </p:nvSpPr>
        <p:spPr>
          <a:xfrm>
            <a:off x="8940800" y="2583586"/>
            <a:ext cx="2635624" cy="217489"/>
          </a:xfrm>
          <a:prstGeom prst="rect">
            <a:avLst/>
          </a:prstGeom>
          <a:solidFill>
            <a:srgbClr val="EFCC3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5D5B87-076D-86BF-EB07-4E57AECC56A7}"/>
              </a:ext>
            </a:extLst>
          </p:cNvPr>
          <p:cNvSpPr/>
          <p:nvPr/>
        </p:nvSpPr>
        <p:spPr>
          <a:xfrm>
            <a:off x="2387600" y="3521819"/>
            <a:ext cx="2635624" cy="217489"/>
          </a:xfrm>
          <a:prstGeom prst="rect">
            <a:avLst/>
          </a:prstGeom>
          <a:solidFill>
            <a:srgbClr val="EFCC3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BE5204C-0183-B707-0010-540B3940E050}"/>
              </a:ext>
            </a:extLst>
          </p:cNvPr>
          <p:cNvSpPr/>
          <p:nvPr/>
        </p:nvSpPr>
        <p:spPr>
          <a:xfrm>
            <a:off x="1463592" y="5036965"/>
            <a:ext cx="4632407" cy="217489"/>
          </a:xfrm>
          <a:prstGeom prst="rect">
            <a:avLst/>
          </a:prstGeom>
          <a:solidFill>
            <a:srgbClr val="EFCC3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28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198DA94A-70D9-6D26-891B-4B754A91867F}"/>
              </a:ext>
            </a:extLst>
          </p:cNvPr>
          <p:cNvSpPr/>
          <p:nvPr/>
        </p:nvSpPr>
        <p:spPr>
          <a:xfrm>
            <a:off x="-79340" y="-72922"/>
            <a:ext cx="12649200" cy="6911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95D3661C-DA52-8CFB-418D-AF99E3490EC7}"/>
              </a:ext>
            </a:extLst>
          </p:cNvPr>
          <p:cNvSpPr txBox="1"/>
          <p:nvPr/>
        </p:nvSpPr>
        <p:spPr>
          <a:xfrm>
            <a:off x="812800" y="76041"/>
            <a:ext cx="3286417" cy="625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000" dirty="0">
                <a:solidFill>
                  <a:srgbClr val="EFCC3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문제점 분석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B3D884E-A783-E61C-D449-1A855ED146CF}"/>
              </a:ext>
            </a:extLst>
          </p:cNvPr>
          <p:cNvSpPr/>
          <p:nvPr/>
        </p:nvSpPr>
        <p:spPr>
          <a:xfrm>
            <a:off x="-79340" y="-72922"/>
            <a:ext cx="892140" cy="691127"/>
          </a:xfrm>
          <a:prstGeom prst="rect">
            <a:avLst/>
          </a:prstGeom>
          <a:solidFill>
            <a:srgbClr val="EFC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부제목 2">
            <a:extLst>
              <a:ext uri="{FF2B5EF4-FFF2-40B4-BE49-F238E27FC236}">
                <a16:creationId xmlns:a16="http://schemas.microsoft.com/office/drawing/2014/main" id="{B762135C-4ACD-46FC-3F26-33705D36231A}"/>
              </a:ext>
            </a:extLst>
          </p:cNvPr>
          <p:cNvSpPr txBox="1"/>
          <p:nvPr/>
        </p:nvSpPr>
        <p:spPr>
          <a:xfrm>
            <a:off x="-60173" y="76041"/>
            <a:ext cx="3286417" cy="625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3.2</a:t>
            </a:r>
            <a:endParaRPr lang="ko-KR" altLang="en-US" sz="30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CD9D9E6B-700E-1525-3EAD-26836A52B4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4908629"/>
              </p:ext>
            </p:extLst>
          </p:nvPr>
        </p:nvGraphicFramePr>
        <p:xfrm>
          <a:off x="1276991" y="2166370"/>
          <a:ext cx="9086659" cy="3281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6BC63C0-238C-6D0C-E8F7-6853C1E0229C}"/>
              </a:ext>
            </a:extLst>
          </p:cNvPr>
          <p:cNvSpPr txBox="1"/>
          <p:nvPr/>
        </p:nvSpPr>
        <p:spPr>
          <a:xfrm>
            <a:off x="1211250" y="1208713"/>
            <a:ext cx="3043997" cy="523220"/>
          </a:xfrm>
          <a:prstGeom prst="rect">
            <a:avLst/>
          </a:prstGeom>
          <a:solidFill>
            <a:srgbClr val="EFCC3C"/>
          </a:solidFill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2. </a:t>
            </a:r>
            <a:r>
              <a: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분석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BC3C4C3-32CE-4074-7F18-260C479F3F7C}"/>
              </a:ext>
            </a:extLst>
          </p:cNvPr>
          <p:cNvCxnSpPr>
            <a:cxnSpLocks/>
          </p:cNvCxnSpPr>
          <p:nvPr/>
        </p:nvCxnSpPr>
        <p:spPr>
          <a:xfrm>
            <a:off x="4239081" y="1470323"/>
            <a:ext cx="1251230" cy="0"/>
          </a:xfrm>
          <a:prstGeom prst="straightConnector1">
            <a:avLst/>
          </a:prstGeom>
          <a:ln w="76200">
            <a:gradFill flip="none" rotWithShape="1">
              <a:gsLst>
                <a:gs pos="0">
                  <a:srgbClr val="EFCC3C"/>
                </a:gs>
                <a:gs pos="57000">
                  <a:srgbClr val="0C0C0C"/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E647A4F-4A9C-02ED-07DE-CD3B3567AA28}"/>
              </a:ext>
            </a:extLst>
          </p:cNvPr>
          <p:cNvSpPr txBox="1"/>
          <p:nvPr/>
        </p:nvSpPr>
        <p:spPr>
          <a:xfrm>
            <a:off x="5490311" y="1052641"/>
            <a:ext cx="5689599" cy="954107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이벤트</a:t>
            </a:r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X</a:t>
            </a:r>
            <a:b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</a:br>
            <a:r>
              <a: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게임 난이도 조정 필요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C86FF41-B30E-89CC-A9EE-9D220EE894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1204"/>
          <a:stretch/>
        </p:blipFill>
        <p:spPr>
          <a:xfrm>
            <a:off x="6582336" y="2190030"/>
            <a:ext cx="3667312" cy="102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66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198DA94A-70D9-6D26-891B-4B754A91867F}"/>
              </a:ext>
            </a:extLst>
          </p:cNvPr>
          <p:cNvSpPr/>
          <p:nvPr/>
        </p:nvSpPr>
        <p:spPr>
          <a:xfrm>
            <a:off x="-79340" y="-72922"/>
            <a:ext cx="12649200" cy="6911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95D3661C-DA52-8CFB-418D-AF99E3490EC7}"/>
              </a:ext>
            </a:extLst>
          </p:cNvPr>
          <p:cNvSpPr txBox="1"/>
          <p:nvPr/>
        </p:nvSpPr>
        <p:spPr>
          <a:xfrm>
            <a:off x="812800" y="76041"/>
            <a:ext cx="3286417" cy="625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000" dirty="0">
                <a:solidFill>
                  <a:srgbClr val="EFCC3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해결방안 제시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B3D884E-A783-E61C-D449-1A855ED146CF}"/>
              </a:ext>
            </a:extLst>
          </p:cNvPr>
          <p:cNvSpPr/>
          <p:nvPr/>
        </p:nvSpPr>
        <p:spPr>
          <a:xfrm>
            <a:off x="-79340" y="-72922"/>
            <a:ext cx="892140" cy="691127"/>
          </a:xfrm>
          <a:prstGeom prst="rect">
            <a:avLst/>
          </a:prstGeom>
          <a:solidFill>
            <a:srgbClr val="EFC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부제목 2">
            <a:extLst>
              <a:ext uri="{FF2B5EF4-FFF2-40B4-BE49-F238E27FC236}">
                <a16:creationId xmlns:a16="http://schemas.microsoft.com/office/drawing/2014/main" id="{B762135C-4ACD-46FC-3F26-33705D36231A}"/>
              </a:ext>
            </a:extLst>
          </p:cNvPr>
          <p:cNvSpPr txBox="1"/>
          <p:nvPr/>
        </p:nvSpPr>
        <p:spPr>
          <a:xfrm>
            <a:off x="118496" y="76041"/>
            <a:ext cx="3286417" cy="625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4.</a:t>
            </a:r>
            <a:endParaRPr lang="ko-KR" altLang="en-US" sz="30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B8E56B1E-0ED0-F15C-6B09-E3A9EB42F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421" y="1964458"/>
            <a:ext cx="1670188" cy="1670188"/>
          </a:xfrm>
          <a:prstGeom prst="rect">
            <a:avLst/>
          </a:prstGeom>
        </p:spPr>
      </p:pic>
      <p:pic>
        <p:nvPicPr>
          <p:cNvPr id="8" name="그림 7" descr="블랙, 어둠이(가) 표시된 사진&#10;&#10;자동 생성된 설명">
            <a:extLst>
              <a:ext uri="{FF2B5EF4-FFF2-40B4-BE49-F238E27FC236}">
                <a16:creationId xmlns:a16="http://schemas.microsoft.com/office/drawing/2014/main" id="{175BC31F-7787-E718-04A0-742B4B46B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293" y="1904670"/>
            <a:ext cx="1670188" cy="1670188"/>
          </a:xfrm>
          <a:prstGeom prst="rect">
            <a:avLst/>
          </a:prstGeom>
        </p:spPr>
      </p:pic>
      <p:pic>
        <p:nvPicPr>
          <p:cNvPr id="10" name="그림 9" descr="블랙, 어둠이(가) 표시된 사진&#10;&#10;자동 생성된 설명">
            <a:extLst>
              <a:ext uri="{FF2B5EF4-FFF2-40B4-BE49-F238E27FC236}">
                <a16:creationId xmlns:a16="http://schemas.microsoft.com/office/drawing/2014/main" id="{5A2F0542-5FAC-411D-64A7-EBB2AE7A54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923" y="1865735"/>
            <a:ext cx="1780682" cy="1780682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F9F38F9-672F-68A5-0BC3-D2649D2ECF91}"/>
              </a:ext>
            </a:extLst>
          </p:cNvPr>
          <p:cNvSpPr/>
          <p:nvPr/>
        </p:nvSpPr>
        <p:spPr>
          <a:xfrm>
            <a:off x="2121647" y="3717977"/>
            <a:ext cx="2337546" cy="1164078"/>
          </a:xfrm>
          <a:prstGeom prst="roundRect">
            <a:avLst/>
          </a:prstGeom>
          <a:solidFill>
            <a:srgbClr val="EFCC3C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210 수퍼사이즈 Black" panose="02020603020101020101"/>
              </a:rPr>
              <a:t>유저참여</a:t>
            </a:r>
            <a:b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210 수퍼사이즈 Black" panose="02020603020101020101"/>
              </a:rPr>
            </a:b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210 수퍼사이즈 Black" panose="02020603020101020101"/>
              </a:rPr>
              <a:t>이벤트 시행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3D9F294-F1A4-C908-DA6E-5B31EAFBB62D}"/>
              </a:ext>
            </a:extLst>
          </p:cNvPr>
          <p:cNvSpPr/>
          <p:nvPr/>
        </p:nvSpPr>
        <p:spPr>
          <a:xfrm>
            <a:off x="4794069" y="3717977"/>
            <a:ext cx="2337546" cy="1164078"/>
          </a:xfrm>
          <a:prstGeom prst="roundRect">
            <a:avLst/>
          </a:prstGeom>
          <a:solidFill>
            <a:srgbClr val="0C0C0C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ea typeface="210 수퍼사이즈 Black" panose="02020603020101020101"/>
              </a:rPr>
              <a:t>초기 자금</a:t>
            </a:r>
            <a:br>
              <a:rPr lang="en-US" altLang="ko-KR" sz="2800" b="1" dirty="0">
                <a:ea typeface="210 수퍼사이즈 Black" panose="02020603020101020101"/>
              </a:rPr>
            </a:br>
            <a:r>
              <a:rPr lang="ko-KR" altLang="en-US" sz="2800" b="1" dirty="0">
                <a:ea typeface="210 수퍼사이즈 Black" panose="02020603020101020101"/>
              </a:rPr>
              <a:t>증가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DD562D7-CA24-D8B0-86CE-10A2FBE8956C}"/>
              </a:ext>
            </a:extLst>
          </p:cNvPr>
          <p:cNvSpPr/>
          <p:nvPr/>
        </p:nvSpPr>
        <p:spPr>
          <a:xfrm>
            <a:off x="7466491" y="3717977"/>
            <a:ext cx="2337546" cy="1164078"/>
          </a:xfrm>
          <a:prstGeom prst="roundRect">
            <a:avLst/>
          </a:prstGeom>
          <a:solidFill>
            <a:srgbClr val="EFCC3C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210 수퍼사이즈 Black" panose="02020603020101020101"/>
              </a:rPr>
              <a:t>난이도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210 수퍼사이즈 Black" panose="02020603020101020101"/>
              </a:rPr>
              <a:t>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210 수퍼사이즈 Black" panose="02020603020101020101"/>
              </a:rPr>
              <a:t>저하</a:t>
            </a:r>
            <a:b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210 수퍼사이즈 Black" panose="02020603020101020101"/>
              </a:rPr>
            </a:b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210 수퍼사이즈 Black" panose="02020603020101020101"/>
              </a:rPr>
              <a:t>(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210 수퍼사이즈 Black" panose="02020603020101020101"/>
              </a:rPr>
              <a:t>강화확률↑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210 수퍼사이즈 Black" panose="02020603020101020101"/>
              </a:rPr>
              <a:t>)</a:t>
            </a:r>
            <a:endParaRPr lang="ko-KR" altLang="en-US" sz="2800" b="1" dirty="0">
              <a:solidFill>
                <a:schemeClr val="tx1">
                  <a:lumMod val="95000"/>
                  <a:lumOff val="5000"/>
                </a:schemeClr>
              </a:solidFill>
              <a:ea typeface="210 수퍼사이즈 Black" panose="02020603020101020101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A738CC-C606-D2F6-77E2-D176F9B912F5}"/>
              </a:ext>
            </a:extLst>
          </p:cNvPr>
          <p:cNvSpPr/>
          <p:nvPr/>
        </p:nvSpPr>
        <p:spPr>
          <a:xfrm>
            <a:off x="2211294" y="1865735"/>
            <a:ext cx="2169460" cy="1935573"/>
          </a:xfrm>
          <a:prstGeom prst="rect">
            <a:avLst/>
          </a:prstGeom>
          <a:noFill/>
          <a:ln w="127000">
            <a:solidFill>
              <a:srgbClr val="EFCC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E1C0B3-27FC-F173-CF53-DE90015E1075}"/>
              </a:ext>
            </a:extLst>
          </p:cNvPr>
          <p:cNvSpPr/>
          <p:nvPr/>
        </p:nvSpPr>
        <p:spPr>
          <a:xfrm>
            <a:off x="4878112" y="1865734"/>
            <a:ext cx="2169460" cy="1935573"/>
          </a:xfrm>
          <a:prstGeom prst="rect">
            <a:avLst/>
          </a:prstGeom>
          <a:noFill/>
          <a:ln w="127000">
            <a:solidFill>
              <a:srgbClr val="0C0C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41F010F-A8B0-A0B4-D48B-80CFB626CE84}"/>
              </a:ext>
            </a:extLst>
          </p:cNvPr>
          <p:cNvSpPr/>
          <p:nvPr/>
        </p:nvSpPr>
        <p:spPr>
          <a:xfrm>
            <a:off x="7544930" y="1854419"/>
            <a:ext cx="2169460" cy="1935573"/>
          </a:xfrm>
          <a:prstGeom prst="rect">
            <a:avLst/>
          </a:prstGeom>
          <a:noFill/>
          <a:ln w="127000">
            <a:solidFill>
              <a:srgbClr val="EFCC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464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198DA94A-70D9-6D26-891B-4B754A91867F}"/>
              </a:ext>
            </a:extLst>
          </p:cNvPr>
          <p:cNvSpPr/>
          <p:nvPr/>
        </p:nvSpPr>
        <p:spPr>
          <a:xfrm>
            <a:off x="-79340" y="-72922"/>
            <a:ext cx="12649200" cy="6911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95D3661C-DA52-8CFB-418D-AF99E3490EC7}"/>
              </a:ext>
            </a:extLst>
          </p:cNvPr>
          <p:cNvSpPr txBox="1"/>
          <p:nvPr/>
        </p:nvSpPr>
        <p:spPr>
          <a:xfrm>
            <a:off x="812800" y="76041"/>
            <a:ext cx="3286417" cy="625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000" dirty="0">
                <a:solidFill>
                  <a:srgbClr val="EFCC3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성과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B3D884E-A783-E61C-D449-1A855ED146CF}"/>
              </a:ext>
            </a:extLst>
          </p:cNvPr>
          <p:cNvSpPr/>
          <p:nvPr/>
        </p:nvSpPr>
        <p:spPr>
          <a:xfrm>
            <a:off x="-79340" y="-72922"/>
            <a:ext cx="892140" cy="691127"/>
          </a:xfrm>
          <a:prstGeom prst="rect">
            <a:avLst/>
          </a:prstGeom>
          <a:solidFill>
            <a:srgbClr val="EFC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부제목 2">
            <a:extLst>
              <a:ext uri="{FF2B5EF4-FFF2-40B4-BE49-F238E27FC236}">
                <a16:creationId xmlns:a16="http://schemas.microsoft.com/office/drawing/2014/main" id="{B762135C-4ACD-46FC-3F26-33705D36231A}"/>
              </a:ext>
            </a:extLst>
          </p:cNvPr>
          <p:cNvSpPr txBox="1"/>
          <p:nvPr/>
        </p:nvSpPr>
        <p:spPr>
          <a:xfrm>
            <a:off x="118496" y="76041"/>
            <a:ext cx="3286417" cy="625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5.</a:t>
            </a:r>
            <a:endParaRPr lang="ko-KR" altLang="en-US" sz="30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블랙, 어둠이(가) 표시된 사진&#10;&#10;자동 생성된 설명">
            <a:extLst>
              <a:ext uri="{FF2B5EF4-FFF2-40B4-BE49-F238E27FC236}">
                <a16:creationId xmlns:a16="http://schemas.microsoft.com/office/drawing/2014/main" id="{AD98207A-084D-B369-4F65-DE223B777C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37"/>
          <a:stretch/>
        </p:blipFill>
        <p:spPr>
          <a:xfrm>
            <a:off x="0" y="1035605"/>
            <a:ext cx="2175434" cy="58223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0F3021-5420-3275-EA34-855C01211B32}"/>
              </a:ext>
            </a:extLst>
          </p:cNvPr>
          <p:cNvSpPr txBox="1"/>
          <p:nvPr/>
        </p:nvSpPr>
        <p:spPr>
          <a:xfrm>
            <a:off x="4682564" y="2334221"/>
            <a:ext cx="4255248" cy="584775"/>
          </a:xfrm>
          <a:prstGeom prst="rect">
            <a:avLst/>
          </a:prstGeom>
          <a:solidFill>
            <a:srgbClr val="EFCC3C"/>
          </a:solidFill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평균 플레이타임 상승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12157C4-F0D8-705F-D5E8-9DE2938B92BB}"/>
              </a:ext>
            </a:extLst>
          </p:cNvPr>
          <p:cNvSpPr/>
          <p:nvPr/>
        </p:nvSpPr>
        <p:spPr>
          <a:xfrm>
            <a:off x="3711388" y="3358774"/>
            <a:ext cx="2492188" cy="12072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7.8</a:t>
            </a:r>
            <a:r>
              <a:rPr lang="ko-KR" altLang="en-US" sz="3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분</a:t>
            </a:r>
            <a:endParaRPr lang="en-US" altLang="ko-KR" sz="3200" b="1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60901A-9C25-612B-F692-8EC0A5FBC31B}"/>
              </a:ext>
            </a:extLst>
          </p:cNvPr>
          <p:cNvSpPr txBox="1"/>
          <p:nvPr/>
        </p:nvSpPr>
        <p:spPr>
          <a:xfrm>
            <a:off x="4604870" y="3189497"/>
            <a:ext cx="705224" cy="338554"/>
          </a:xfrm>
          <a:prstGeom prst="rect">
            <a:avLst/>
          </a:prstGeom>
          <a:solidFill>
            <a:srgbClr val="F4F4F4"/>
          </a:solidFill>
          <a:ln w="19050">
            <a:solidFill>
              <a:srgbClr val="0C0C0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v1.0</a:t>
            </a:r>
            <a:endParaRPr lang="ko-KR" alt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78CA45D-586B-F82C-68F4-290FEE2655E2}"/>
              </a:ext>
            </a:extLst>
          </p:cNvPr>
          <p:cNvSpPr/>
          <p:nvPr/>
        </p:nvSpPr>
        <p:spPr>
          <a:xfrm>
            <a:off x="7509435" y="3296022"/>
            <a:ext cx="2492188" cy="1207249"/>
          </a:xfrm>
          <a:prstGeom prst="ellipse">
            <a:avLst/>
          </a:prstGeom>
          <a:solidFill>
            <a:srgbClr val="EFCC3C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12.2</a:t>
            </a:r>
            <a:r>
              <a:rPr lang="ko-KR" altLang="en-US" sz="3200" b="1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분</a:t>
            </a:r>
            <a:endParaRPr lang="en-US" altLang="ko-KR" sz="3200" b="1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7698C-5D4D-7175-BF50-ECE3208AF6CD}"/>
              </a:ext>
            </a:extLst>
          </p:cNvPr>
          <p:cNvSpPr txBox="1"/>
          <p:nvPr/>
        </p:nvSpPr>
        <p:spPr>
          <a:xfrm>
            <a:off x="8402917" y="3126745"/>
            <a:ext cx="705224" cy="338554"/>
          </a:xfrm>
          <a:prstGeom prst="rect">
            <a:avLst/>
          </a:prstGeom>
          <a:solidFill>
            <a:srgbClr val="F4F4F4"/>
          </a:solidFill>
          <a:ln w="19050">
            <a:solidFill>
              <a:srgbClr val="0C0C0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v2.0</a:t>
            </a:r>
            <a:endParaRPr lang="ko-KR" alt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5AF7054-1FAB-9015-BCBB-3F02236A6B7C}"/>
              </a:ext>
            </a:extLst>
          </p:cNvPr>
          <p:cNvCxnSpPr>
            <a:cxnSpLocks/>
          </p:cNvCxnSpPr>
          <p:nvPr/>
        </p:nvCxnSpPr>
        <p:spPr>
          <a:xfrm>
            <a:off x="6084046" y="3899647"/>
            <a:ext cx="1559859" cy="0"/>
          </a:xfrm>
          <a:prstGeom prst="straightConnector1">
            <a:avLst/>
          </a:prstGeom>
          <a:ln w="152400">
            <a:gradFill flip="none" rotWithShape="1">
              <a:gsLst>
                <a:gs pos="0">
                  <a:srgbClr val="0C0C0C"/>
                </a:gs>
                <a:gs pos="57000">
                  <a:srgbClr val="EFCC3C"/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91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198DA94A-70D9-6D26-891B-4B754A91867F}"/>
              </a:ext>
            </a:extLst>
          </p:cNvPr>
          <p:cNvSpPr/>
          <p:nvPr/>
        </p:nvSpPr>
        <p:spPr>
          <a:xfrm>
            <a:off x="-79340" y="-72922"/>
            <a:ext cx="12649200" cy="6911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95D3661C-DA52-8CFB-418D-AF99E3490EC7}"/>
              </a:ext>
            </a:extLst>
          </p:cNvPr>
          <p:cNvSpPr txBox="1"/>
          <p:nvPr/>
        </p:nvSpPr>
        <p:spPr>
          <a:xfrm>
            <a:off x="812800" y="76041"/>
            <a:ext cx="3286417" cy="625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000" dirty="0">
                <a:solidFill>
                  <a:srgbClr val="EFCC3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결론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B3D884E-A783-E61C-D449-1A855ED146CF}"/>
              </a:ext>
            </a:extLst>
          </p:cNvPr>
          <p:cNvSpPr/>
          <p:nvPr/>
        </p:nvSpPr>
        <p:spPr>
          <a:xfrm>
            <a:off x="-79340" y="-72922"/>
            <a:ext cx="892140" cy="691127"/>
          </a:xfrm>
          <a:prstGeom prst="rect">
            <a:avLst/>
          </a:prstGeom>
          <a:solidFill>
            <a:srgbClr val="EFC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부제목 2">
            <a:extLst>
              <a:ext uri="{FF2B5EF4-FFF2-40B4-BE49-F238E27FC236}">
                <a16:creationId xmlns:a16="http://schemas.microsoft.com/office/drawing/2014/main" id="{B762135C-4ACD-46FC-3F26-33705D36231A}"/>
              </a:ext>
            </a:extLst>
          </p:cNvPr>
          <p:cNvSpPr txBox="1"/>
          <p:nvPr/>
        </p:nvSpPr>
        <p:spPr>
          <a:xfrm>
            <a:off x="118496" y="76041"/>
            <a:ext cx="3286417" cy="625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6.</a:t>
            </a:r>
            <a:endParaRPr lang="ko-KR" altLang="en-US" sz="30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" name="그림 1" descr="블랙, 어둠이(가) 표시된 사진&#10;&#10;자동 생성된 설명">
            <a:extLst>
              <a:ext uri="{FF2B5EF4-FFF2-40B4-BE49-F238E27FC236}">
                <a16:creationId xmlns:a16="http://schemas.microsoft.com/office/drawing/2014/main" id="{62CCCB32-94E0-6C00-0FD4-B16EC3B0B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61" b="96875" l="9961" r="89844">
                        <a14:foregroundMark x1="74609" y1="97461" x2="30859" y2="97461"/>
                        <a14:foregroundMark x1="30859" y1="97461" x2="22266" y2="86719"/>
                        <a14:foregroundMark x1="22266" y1="86719" x2="24374" y2="76089"/>
                        <a14:foregroundMark x1="36533" y1="33666" x2="39581" y2="28258"/>
                        <a14:foregroundMark x1="43124" y1="23588" x2="54492" y2="23047"/>
                        <a14:foregroundMark x1="54492" y1="23047" x2="61914" y2="30664"/>
                        <a14:foregroundMark x1="61914" y1="30664" x2="65039" y2="43164"/>
                        <a14:foregroundMark x1="60852" y1="50702" x2="59180" y2="53711"/>
                        <a14:foregroundMark x1="65039" y1="43164" x2="62663" y2="47442"/>
                        <a14:foregroundMark x1="59180" y1="53711" x2="60897" y2="54457"/>
                        <a14:foregroundMark x1="70862" y1="61804" x2="73828" y2="66406"/>
                        <a14:foregroundMark x1="73828" y1="66406" x2="76953" y2="96875"/>
                        <a14:foregroundMark x1="76953" y1="96875" x2="71680" y2="95313"/>
                        <a14:foregroundMark x1="62109" y1="35547" x2="53125" y2="23633"/>
                        <a14:foregroundMark x1="53125" y1="23633" x2="62891" y2="27734"/>
                        <a14:foregroundMark x1="62891" y1="27734" x2="62695" y2="37305"/>
                        <a14:foregroundMark x1="62695" y1="37305" x2="62695" y2="37305"/>
                        <a14:foregroundMark x1="70508" y1="67969" x2="64110" y2="56678"/>
                        <a14:foregroundMark x1="66932" y1="58563" x2="74219" y2="64063"/>
                        <a14:foregroundMark x1="74219" y1="64063" x2="69336" y2="67969"/>
                        <a14:foregroundMark x1="72461" y1="64258" x2="67837" y2="58709"/>
                        <a14:foregroundMark x1="67425" y1="58642" x2="71484" y2="65625"/>
                        <a14:backgroundMark x1="84766" y1="61523" x2="78248" y2="60338"/>
                        <a14:backgroundMark x1="65305" y1="54055" x2="64453" y2="53516"/>
                        <a14:backgroundMark x1="64813" y1="51947" x2="67188" y2="41602"/>
                        <a14:backgroundMark x1="64453" y1="53516" x2="64680" y2="52526"/>
                        <a14:backgroundMark x1="67188" y1="41602" x2="72656" y2="33008"/>
                        <a14:backgroundMark x1="72656" y1="33008" x2="83203" y2="38672"/>
                        <a14:backgroundMark x1="83203" y1="38672" x2="88672" y2="61133"/>
                        <a14:backgroundMark x1="88672" y1="61133" x2="86133" y2="64258"/>
                        <a14:backgroundMark x1="65363" y1="54196" x2="64844" y2="54492"/>
                        <a14:backgroundMark x1="70117" y1="52539" x2="70070" y2="52741"/>
                        <a14:backgroundMark x1="31055" y1="56836" x2="16211" y2="71680"/>
                        <a14:backgroundMark x1="16211" y1="71680" x2="11328" y2="52734"/>
                        <a14:backgroundMark x1="11328" y1="52734" x2="18359" y2="37695"/>
                        <a14:backgroundMark x1="18359" y1="37695" x2="28516" y2="32813"/>
                        <a14:backgroundMark x1="28516" y1="32813" x2="38477" y2="51172"/>
                        <a14:backgroundMark x1="38477" y1="51172" x2="31055" y2="57422"/>
                        <a14:backgroundMark x1="31055" y1="57422" x2="31250" y2="58398"/>
                        <a14:backgroundMark x1="24219" y1="65820" x2="21680" y2="75391"/>
                        <a14:backgroundMark x1="21680" y1="75391" x2="24805" y2="65625"/>
                        <a14:backgroundMark x1="24805" y1="65625" x2="25586" y2="66602"/>
                        <a14:backgroundMark x1="72852" y1="54297" x2="61914" y2="52539"/>
                        <a14:backgroundMark x1="61914" y1="52539" x2="70898" y2="49609"/>
                        <a14:backgroundMark x1="70898" y1="49609" x2="72461" y2="54297"/>
                        <a14:backgroundMark x1="70313" y1="53125" x2="70508" y2="54297"/>
                        <a14:backgroundMark x1="42578" y1="22461" x2="43945" y2="220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647" y="1183658"/>
            <a:ext cx="2722463" cy="2722463"/>
          </a:xfrm>
          <a:prstGeom prst="rect">
            <a:avLst/>
          </a:prstGeom>
        </p:spPr>
      </p:pic>
      <p:sp>
        <p:nvSpPr>
          <p:cNvPr id="3" name="말풍선: 타원형 2">
            <a:extLst>
              <a:ext uri="{FF2B5EF4-FFF2-40B4-BE49-F238E27FC236}">
                <a16:creationId xmlns:a16="http://schemas.microsoft.com/office/drawing/2014/main" id="{8878918D-57D9-3ECC-9462-635A2F8D27B3}"/>
              </a:ext>
            </a:extLst>
          </p:cNvPr>
          <p:cNvSpPr/>
          <p:nvPr/>
        </p:nvSpPr>
        <p:spPr>
          <a:xfrm>
            <a:off x="3902833" y="999910"/>
            <a:ext cx="998140" cy="732927"/>
          </a:xfrm>
          <a:prstGeom prst="wedgeEllipseCallout">
            <a:avLst>
              <a:gd name="adj1" fmla="val -32893"/>
              <a:gd name="adj2" fmla="val 63852"/>
            </a:avLst>
          </a:prstGeom>
          <a:noFill/>
          <a:ln w="57150">
            <a:solidFill>
              <a:srgbClr val="0C0C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F92C10B-A8CF-3C9D-DE6F-8D1C7DFED9E1}"/>
              </a:ext>
            </a:extLst>
          </p:cNvPr>
          <p:cNvSpPr/>
          <p:nvPr/>
        </p:nvSpPr>
        <p:spPr>
          <a:xfrm>
            <a:off x="2783017" y="3362918"/>
            <a:ext cx="2025157" cy="884519"/>
          </a:xfrm>
          <a:prstGeom prst="roundRect">
            <a:avLst/>
          </a:prstGeom>
          <a:solidFill>
            <a:srgbClr val="EFCC3C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a typeface="210 수퍼사이즈 Black" panose="02020603020101020101"/>
              </a:rPr>
              <a:t>유저 피드백</a:t>
            </a:r>
            <a:b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ea typeface="210 수퍼사이즈 Black" panose="02020603020101020101"/>
              </a:rPr>
            </a:br>
            <a:r>
              <a:rPr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a typeface="210 수퍼사이즈 Black" panose="02020603020101020101"/>
              </a:rPr>
              <a:t>반영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4675547-99F8-4321-EB08-760189C0D35A}"/>
              </a:ext>
            </a:extLst>
          </p:cNvPr>
          <p:cNvSpPr/>
          <p:nvPr/>
        </p:nvSpPr>
        <p:spPr>
          <a:xfrm>
            <a:off x="2422492" y="5272395"/>
            <a:ext cx="2701136" cy="88451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0C0C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rgbClr val="F4F4F4"/>
                </a:solidFill>
                <a:ea typeface="210 수퍼사이즈 Black" panose="02020603020101020101"/>
              </a:rPr>
              <a:t>플레이타임 증가</a:t>
            </a:r>
            <a:endParaRPr lang="ko-KR" altLang="en-US" sz="2400" b="1" dirty="0">
              <a:solidFill>
                <a:srgbClr val="F4F4F4"/>
              </a:solidFill>
              <a:ea typeface="210 수퍼사이즈 Black" panose="02020603020101020101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593F9F7-BD42-FCCE-86BE-17E6F2D03D2A}"/>
              </a:ext>
            </a:extLst>
          </p:cNvPr>
          <p:cNvCxnSpPr/>
          <p:nvPr/>
        </p:nvCxnSpPr>
        <p:spPr>
          <a:xfrm>
            <a:off x="3802976" y="4416611"/>
            <a:ext cx="0" cy="675342"/>
          </a:xfrm>
          <a:prstGeom prst="straightConnector1">
            <a:avLst/>
          </a:prstGeom>
          <a:ln w="127000">
            <a:solidFill>
              <a:srgbClr val="0C0C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08A691D-FD49-413F-2C94-6DC9923CC59A}"/>
              </a:ext>
            </a:extLst>
          </p:cNvPr>
          <p:cNvSpPr/>
          <p:nvPr/>
        </p:nvSpPr>
        <p:spPr>
          <a:xfrm>
            <a:off x="7082343" y="3362918"/>
            <a:ext cx="2025157" cy="884519"/>
          </a:xfrm>
          <a:prstGeom prst="roundRect">
            <a:avLst/>
          </a:prstGeom>
          <a:solidFill>
            <a:srgbClr val="EFCC3C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a typeface="210 수퍼사이즈 Black" panose="02020603020101020101"/>
              </a:rPr>
              <a:t>이벤트</a:t>
            </a:r>
            <a:b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ea typeface="210 수퍼사이즈 Black" panose="02020603020101020101"/>
              </a:rPr>
            </a:br>
            <a:r>
              <a:rPr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a typeface="210 수퍼사이즈 Black" panose="02020603020101020101"/>
              </a:rPr>
              <a:t>시행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43D05-38A8-6189-4002-2D3740028E92}"/>
              </a:ext>
            </a:extLst>
          </p:cNvPr>
          <p:cNvSpPr/>
          <p:nvPr/>
        </p:nvSpPr>
        <p:spPr>
          <a:xfrm>
            <a:off x="6819379" y="5272395"/>
            <a:ext cx="2701137" cy="88451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0C0C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F4F4F4"/>
                </a:solidFill>
                <a:ea typeface="210 수퍼사이즈 Black" panose="02020603020101020101"/>
              </a:rPr>
              <a:t>유저 </a:t>
            </a:r>
            <a:r>
              <a:rPr lang="ko-KR" altLang="en-US" sz="2400" b="1">
                <a:solidFill>
                  <a:srgbClr val="F4F4F4"/>
                </a:solidFill>
                <a:ea typeface="210 수퍼사이즈 Black" panose="02020603020101020101"/>
              </a:rPr>
              <a:t>유입</a:t>
            </a:r>
            <a:r>
              <a:rPr lang="en-US" altLang="ko-KR" sz="2400" b="1" dirty="0">
                <a:solidFill>
                  <a:srgbClr val="F4F4F4"/>
                </a:solidFill>
                <a:ea typeface="210 수퍼사이즈 Black" panose="02020603020101020101"/>
              </a:rPr>
              <a:t> </a:t>
            </a:r>
            <a:r>
              <a:rPr lang="ko-KR" altLang="en-US" sz="2400" b="1" dirty="0">
                <a:solidFill>
                  <a:srgbClr val="F4F4F4"/>
                </a:solidFill>
                <a:ea typeface="210 수퍼사이즈 Black" panose="02020603020101020101"/>
              </a:rPr>
              <a:t>효과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C820E7C-048D-A138-A837-DCDC6B6B3BF2}"/>
              </a:ext>
            </a:extLst>
          </p:cNvPr>
          <p:cNvCxnSpPr/>
          <p:nvPr/>
        </p:nvCxnSpPr>
        <p:spPr>
          <a:xfrm>
            <a:off x="8102302" y="4416611"/>
            <a:ext cx="0" cy="675342"/>
          </a:xfrm>
          <a:prstGeom prst="straightConnector1">
            <a:avLst/>
          </a:prstGeom>
          <a:ln w="127000">
            <a:solidFill>
              <a:srgbClr val="0C0C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 descr="블랙, 어둠이(가) 표시된 사진&#10;&#10;자동 생성된 설명">
            <a:extLst>
              <a:ext uri="{FF2B5EF4-FFF2-40B4-BE49-F238E27FC236}">
                <a16:creationId xmlns:a16="http://schemas.microsoft.com/office/drawing/2014/main" id="{38E00974-77DC-DDF2-851C-D098F3CC60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762" y="1602509"/>
            <a:ext cx="1670188" cy="167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84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458</Words>
  <Application>Microsoft Office PowerPoint</Application>
  <PresentationFormat>와이드스크린</PresentationFormat>
  <Paragraphs>95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210 수퍼사이즈 Black</vt:lpstr>
      <vt:lpstr>맑은 고딕</vt:lpstr>
      <vt:lpstr>휴먼둥근헤드라인</vt:lpstr>
      <vt:lpstr>Arial</vt:lpstr>
      <vt:lpstr>Office 테마</vt:lpstr>
      <vt:lpstr>Re:제로부터 시작하는 노숙자 생활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 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Re:제로부터 시작하는 노숙자 생활</dc:title>
  <dc:creator>박소빈</dc:creator>
  <cp:lastModifiedBy>최수정</cp:lastModifiedBy>
  <cp:revision>140</cp:revision>
  <dcterms:created xsi:type="dcterms:W3CDTF">2024-06-15T10:37:17Z</dcterms:created>
  <dcterms:modified xsi:type="dcterms:W3CDTF">2024-06-20T04:09:27Z</dcterms:modified>
</cp:coreProperties>
</file>