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8" r:id="rId5"/>
    <p:sldId id="270" r:id="rId6"/>
    <p:sldId id="274" r:id="rId7"/>
    <p:sldId id="271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C3C"/>
    <a:srgbClr val="0C0C0C"/>
    <a:srgbClr val="F4F4F4"/>
    <a:srgbClr val="FFFFFF"/>
    <a:srgbClr val="848484"/>
    <a:srgbClr val="D29500"/>
    <a:srgbClr val="D9B311"/>
    <a:srgbClr val="A38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99795018168946E-2"/>
          <c:y val="4.6154422827441428E-2"/>
          <c:w val="0.90991122548961745"/>
          <c:h val="0.822366482305368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FCC3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4E3A13-1428-4FFB-8354-4A839CC4BD65}" type="VALUE">
                      <a:rPr lang="en-US" altLang="ko-KR" sz="180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solidFill>
                  <a:srgbClr val="EFCC3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867469879518062E-2"/>
                      <c:h val="6.470735118579384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E09-4BC8-8C09-271A8EE0FF10}"/>
                </c:ext>
              </c:extLst>
            </c:dLbl>
            <c:dLbl>
              <c:idx val="1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A73C794-309A-40D7-9E9F-6BD653D8EF03}" type="VALUE">
                      <a:rPr lang="en-US" altLang="ko-KR" sz="1800" dirty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solidFill>
                  <a:srgbClr val="EFCC3C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207475571577648E-2"/>
                      <c:h val="7.158027905956321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09-4BC8-8C09-271A8EE0FF10}"/>
                </c:ext>
              </c:extLst>
            </c:dLbl>
            <c:spPr>
              <a:solidFill>
                <a:srgbClr val="EFCC3C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mm"월"\ dd"일"</c:formatCode>
                <c:ptCount val="14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45432</c:v>
                </c:pt>
                <c:pt idx="5">
                  <c:v>45433</c:v>
                </c:pt>
                <c:pt idx="6">
                  <c:v>45434</c:v>
                </c:pt>
                <c:pt idx="7">
                  <c:v>45435</c:v>
                </c:pt>
                <c:pt idx="8">
                  <c:v>45436</c:v>
                </c:pt>
                <c:pt idx="9">
                  <c:v>45437</c:v>
                </c:pt>
                <c:pt idx="10">
                  <c:v>45438</c:v>
                </c:pt>
                <c:pt idx="11">
                  <c:v>45439</c:v>
                </c:pt>
                <c:pt idx="12">
                  <c:v>45440</c:v>
                </c:pt>
                <c:pt idx="13">
                  <c:v>45441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09-4BC8-8C09-271A8EE0F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551136"/>
        <c:axId val="455549472"/>
      </c:barChart>
      <c:dateAx>
        <c:axId val="455551136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둥근모꼴" panose="020B0500000000000000" pitchFamily="34" charset="-127"/>
                <a:cs typeface="+mn-cs"/>
              </a:defRPr>
            </a:pPr>
            <a:endParaRPr lang="ko-KR"/>
          </a:p>
        </c:txPr>
        <c:crossAx val="455549472"/>
        <c:crosses val="autoZero"/>
        <c:auto val="1"/>
        <c:lblOffset val="100"/>
        <c:baseTimeUnit val="days"/>
      </c:dateAx>
      <c:valAx>
        <c:axId val="4555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둥근모꼴" panose="020B0500000000000000" pitchFamily="34" charset="-127"/>
                <a:cs typeface="+mn-cs"/>
              </a:defRPr>
            </a:pPr>
            <a:endParaRPr lang="ko-KR"/>
          </a:p>
        </c:txPr>
        <c:crossAx val="4555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4F4F4"/>
    </a:solidFill>
    <a:ln w="76200">
      <a:solidFill>
        <a:srgbClr val="EFCC3C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77BE-6570-43E9-B29D-16EEA83E877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B577-A683-4D44-AE24-FAFE01324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0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★★ 유지 아님 유치 ★★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B577-A683-4D44-AE24-FAFE01324B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1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F5E1D-3270-7D9C-0B44-AFDF8253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C1050-064C-2D18-B154-B86640D2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AA154-7DD6-7488-E21E-1A9BC053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46D9-0614-7EEC-57B9-4A80143A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1AB50-E5B4-76B0-D7C9-ECA51CF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E7E2-4B1C-1F76-5691-E4D67794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0AD85-F0CA-BF8A-A7C0-C9E93E6F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C39CE-D719-4570-C229-2779634A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634D-142E-8FEA-90FE-D922AA34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8F6EC-2CBE-6E01-8468-CBF5DC9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9A0C5-D558-3164-B91A-6B063CB9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47EFE1-47CB-45F6-B8E2-11C93942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AC610-52CA-9D84-5DAD-864C5F37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CF64F-D323-33AC-72AB-D27D282F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435A8-0144-C883-B51F-06A80D7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1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C06C2-D75E-19C6-ED14-612F952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2296B-DAAC-960A-0523-748C96B5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AF493-98B8-1669-A9F5-4B6EB24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3918-4A8D-A2D2-4A21-2F45BC56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95F7B-6014-8A39-4B27-BA8DE1F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8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30AB1-AEBE-0B71-8D34-FD769F4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11F3-1BBB-B725-8EC7-C423B190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8E622-E148-BEE5-4654-5B3703E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3C44D-7072-D7B1-011A-FD258C1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E04E6-13B4-F48C-EB32-F8985BF2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C8F5-5A62-0251-BB8E-DF919AA7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501A0-8F02-D5DF-6335-8DFB3B49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70E2B-8364-7CF1-9B39-0E73BE2E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7FE44-252D-1C65-EADF-81A5C87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F6987-BEF3-314A-1953-E5FA133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DD337-73DD-8BBE-9708-F2F430C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34C2E-04CB-8D69-2806-508B93F7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846E6-2275-3CB3-9DB7-A3B33EF1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48E01-6710-8EBA-8692-1A7CE6FF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D8BBE0-7E89-CDE1-7352-E4B4AC89A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73532-8F35-E2A8-9BB8-4D25FBDA2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D639C-BDC8-5529-1848-002F7EC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A0A17-136A-43B7-E583-53CA17BE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3653D-74E0-0BCB-7470-314963C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905A4-2748-3433-B7E1-75C2EDBF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3A5548-2E7A-68C1-0A3F-CB5A1A26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386F1-307B-DFE8-DDDD-61133B9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37002-E3F1-4CED-A166-22E044F3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0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2366A-258A-5823-E5E7-C20FE76C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C628C-322E-DFBB-19E6-456E2CDC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AB2FF-82EF-C393-3807-729B3670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3416-5F66-9E3F-8817-93729254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5ED15-4D7D-AA91-B38D-2B99D60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34188-26C1-B4CF-8872-902FCF3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391EF-CEEA-8724-568E-ECD14D19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26E32-10FD-9DC5-4F29-260C5214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B8A22-BBF6-D736-A8C5-F10979BA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5E320-A567-097F-C366-8CD72D35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A64F8-26E9-634C-8BEF-55D2FCAB1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EF61C-B0DE-C838-876A-23D869CE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E4774-761E-56DA-4A82-E99693CA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DC7D2-3EAF-A09E-29F3-2A496F4E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D6C46-1B2F-4843-07A9-4E9A8B2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CD3F83-9CF6-DE28-D25F-A0C20B9B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63418-23BE-A2C7-5ABA-B8B1301F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427DB-DFE8-D3DB-1BA9-68A0A518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A886-B362-431C-826B-922A2D09943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EA7CF-A138-7016-B28D-B05582FF8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90E0B-205B-EA35-0214-CCE5D2488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A260-B0A8-4691-8C68-485C211D3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7301492-53B1-E432-954C-4613F391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085" y="1111063"/>
            <a:ext cx="11331829" cy="64327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B9055B-4C1D-9BC5-AC47-74CBBB7709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479121" y="1749094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  <a:r>
              <a:rPr lang="ko-KR" altLang="en-US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로부터 시작하는</a:t>
            </a: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노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숙자 생활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E5EFE-268E-3846-92C9-CC4C8220FA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2257055" y="4156851"/>
            <a:ext cx="1520260" cy="625494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b="1" dirty="0">
                <a:ln>
                  <a:solidFill>
                    <a:schemeClr val="bg1"/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최수정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8C553BA-3F71-60F3-415E-3C5090176E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7051" y="4508890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박소빈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조민서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백호영</a:t>
            </a:r>
            <a:endParaRPr lang="ko-KR" altLang="en-US" sz="1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E9B44-E25E-FD4C-A12B-82FD7022E6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70183" y="1023978"/>
            <a:ext cx="8451634" cy="484705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160453-C00A-AEDA-7212-D9921B606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6350" y="4156851"/>
            <a:ext cx="2159000" cy="159008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F6D9097B-F636-C0C5-0F79-4CBCDD15E7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700" b="73100" l="17100" r="84400">
                        <a14:foregroundMark x1="58200" y1="68100" x2="49700" y2="69100"/>
                        <a14:foregroundMark x1="49700" y1="69100" x2="55600" y2="68500"/>
                        <a14:foregroundMark x1="62000" y1="70000" x2="52700" y2="73200"/>
                        <a14:foregroundMark x1="52700" y1="73200" x2="45800" y2="73300"/>
                        <a14:foregroundMark x1="45800" y1="73300" x2="53900" y2="67500"/>
                        <a14:foregroundMark x1="53900" y1="67500" x2="61000" y2="68600"/>
                        <a14:foregroundMark x1="61000" y1="68600" x2="61900" y2="70600"/>
                        <a14:foregroundMark x1="53300" y1="72300" x2="44100" y2="73900"/>
                        <a14:foregroundMark x1="44100" y1="73900" x2="52600" y2="70700"/>
                        <a14:foregroundMark x1="52600" y1="70700" x2="54300" y2="73100"/>
                        <a14:foregroundMark x1="53500" y1="64300" x2="40700" y2="62000"/>
                        <a14:foregroundMark x1="40700" y1="62000" x2="44100" y2="53000"/>
                        <a14:foregroundMark x1="44100" y1="53000" x2="54600" y2="61600"/>
                        <a14:foregroundMark x1="54600" y1="61600" x2="53800" y2="64700"/>
                        <a14:foregroundMark x1="47700" y1="62900" x2="40600" y2="63100"/>
                        <a14:foregroundMark x1="40600" y1="63100" x2="37200" y2="54000"/>
                        <a14:foregroundMark x1="37200" y1="54000" x2="47400" y2="57500"/>
                        <a14:foregroundMark x1="47400" y1="57500" x2="49000" y2="64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14" t="12407" r="7182" b="24444"/>
          <a:stretch/>
        </p:blipFill>
        <p:spPr bwMode="auto">
          <a:xfrm>
            <a:off x="6051121" y="2791274"/>
            <a:ext cx="4638640" cy="34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153B98-11A2-EC0C-2BC1-085047F6E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66050" y="1390650"/>
            <a:ext cx="1924050" cy="4762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7301492-53B1-E432-954C-4613F391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085" y="1111063"/>
            <a:ext cx="11331829" cy="64327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B9055B-4C1D-9BC5-AC47-74CBBB7709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479121" y="2484088"/>
            <a:ext cx="9144000" cy="1138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6600" dirty="0"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감사합니다 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E9B44-E25E-FD4C-A12B-82FD7022E6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70183" y="1023978"/>
            <a:ext cx="8451634" cy="484705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160453-C00A-AEDA-7212-D9921B606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6350" y="4156851"/>
            <a:ext cx="2159000" cy="159008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F6D9097B-F636-C0C5-0F79-4CBCDD15E7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700" b="73100" l="17100" r="84400">
                        <a14:foregroundMark x1="58200" y1="68100" x2="49700" y2="69100"/>
                        <a14:foregroundMark x1="49700" y1="69100" x2="55600" y2="68500"/>
                        <a14:foregroundMark x1="62000" y1="70000" x2="52700" y2="73200"/>
                        <a14:foregroundMark x1="52700" y1="73200" x2="45800" y2="73300"/>
                        <a14:foregroundMark x1="45800" y1="73300" x2="53900" y2="67500"/>
                        <a14:foregroundMark x1="53900" y1="67500" x2="61000" y2="68600"/>
                        <a14:foregroundMark x1="61000" y1="68600" x2="61900" y2="70600"/>
                        <a14:foregroundMark x1="53300" y1="72300" x2="44100" y2="73900"/>
                        <a14:foregroundMark x1="44100" y1="73900" x2="52600" y2="70700"/>
                        <a14:foregroundMark x1="52600" y1="70700" x2="54300" y2="73100"/>
                        <a14:foregroundMark x1="53500" y1="64300" x2="40700" y2="62000"/>
                        <a14:foregroundMark x1="40700" y1="62000" x2="44100" y2="53000"/>
                        <a14:foregroundMark x1="44100" y1="53000" x2="54600" y2="61600"/>
                        <a14:foregroundMark x1="54600" y1="61600" x2="53800" y2="64700"/>
                        <a14:foregroundMark x1="47700" y1="62900" x2="40600" y2="63100"/>
                        <a14:foregroundMark x1="40600" y1="63100" x2="37200" y2="54000"/>
                        <a14:foregroundMark x1="37200" y1="54000" x2="47400" y2="57500"/>
                        <a14:foregroundMark x1="47400" y1="57500" x2="49000" y2="64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14" t="12407" r="7182" b="24444"/>
          <a:stretch/>
        </p:blipFill>
        <p:spPr bwMode="auto">
          <a:xfrm>
            <a:off x="6051121" y="2791274"/>
            <a:ext cx="4638640" cy="34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153B98-11A2-EC0C-2BC1-085047F6E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66050" y="1390650"/>
            <a:ext cx="1924050" cy="47625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02CC69-9A11-7276-36DD-433C72F0CB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41178" y="2304566"/>
            <a:ext cx="959279" cy="582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FE3EF-0915-09FC-32BE-AF101CD8E0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00250" y="3881265"/>
            <a:ext cx="812800" cy="1719943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3F684C55-B794-1B4C-F755-6A9638FD8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733487">
            <a:off x="7874376" y="3539137"/>
            <a:ext cx="1119421" cy="739135"/>
          </a:xfrm>
          <a:prstGeom prst="cloudCallout">
            <a:avLst>
              <a:gd name="adj1" fmla="val -30905"/>
              <a:gd name="adj2" fmla="val 88344"/>
            </a:avLst>
          </a:prstGeom>
          <a:solidFill>
            <a:srgbClr val="F4F4F4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EFC6147-230B-563F-F78D-5DE7A8BE74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333960" y="3510379"/>
            <a:ext cx="2200251" cy="582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848484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A+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848484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93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0F383C-31C5-4A10-C156-6C74DF89CC0E}"/>
              </a:ext>
            </a:extLst>
          </p:cNvPr>
          <p:cNvSpPr/>
          <p:nvPr/>
        </p:nvSpPr>
        <p:spPr>
          <a:xfrm>
            <a:off x="4475699" y="1825954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운영목표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9159B0-3BFF-2EB6-E6C7-106BAD20D253}"/>
              </a:ext>
            </a:extLst>
          </p:cNvPr>
          <p:cNvSpPr/>
          <p:nvPr/>
        </p:nvSpPr>
        <p:spPr>
          <a:xfrm>
            <a:off x="5837014" y="1503431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CE18E-CA40-926D-AA41-503775B43FD4}"/>
              </a:ext>
            </a:extLst>
          </p:cNvPr>
          <p:cNvSpPr/>
          <p:nvPr/>
        </p:nvSpPr>
        <p:spPr>
          <a:xfrm>
            <a:off x="611471" y="1825954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게임소개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48A5A9-0F80-8BDE-B64D-C1E81EA02C61}"/>
              </a:ext>
            </a:extLst>
          </p:cNvPr>
          <p:cNvSpPr/>
          <p:nvPr/>
        </p:nvSpPr>
        <p:spPr>
          <a:xfrm>
            <a:off x="1972786" y="1503431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1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2C3078-0996-12CA-03E3-CE7AA2D7F132}"/>
              </a:ext>
            </a:extLst>
          </p:cNvPr>
          <p:cNvSpPr/>
          <p:nvPr/>
        </p:nvSpPr>
        <p:spPr>
          <a:xfrm>
            <a:off x="8339926" y="1825954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문제점분석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A7B6AC-A701-9947-482B-5835C8CE28B9}"/>
              </a:ext>
            </a:extLst>
          </p:cNvPr>
          <p:cNvSpPr/>
          <p:nvPr/>
        </p:nvSpPr>
        <p:spPr>
          <a:xfrm>
            <a:off x="9701241" y="1503431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3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E6D875-C1FC-FB1F-87C7-5BFBE56494A4}"/>
              </a:ext>
            </a:extLst>
          </p:cNvPr>
          <p:cNvSpPr/>
          <p:nvPr/>
        </p:nvSpPr>
        <p:spPr>
          <a:xfrm>
            <a:off x="4475698" y="4162442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성과발표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D161C96-0317-F54F-77F8-B2CD8916CB97}"/>
              </a:ext>
            </a:extLst>
          </p:cNvPr>
          <p:cNvSpPr/>
          <p:nvPr/>
        </p:nvSpPr>
        <p:spPr>
          <a:xfrm>
            <a:off x="5837013" y="3839919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5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5121D9-4AEF-F466-B603-5D4572EE0872}"/>
              </a:ext>
            </a:extLst>
          </p:cNvPr>
          <p:cNvSpPr/>
          <p:nvPr/>
        </p:nvSpPr>
        <p:spPr>
          <a:xfrm>
            <a:off x="611470" y="4162442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해결방안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84D824-F6F9-7087-584D-C006A64EC682}"/>
              </a:ext>
            </a:extLst>
          </p:cNvPr>
          <p:cNvSpPr/>
          <p:nvPr/>
        </p:nvSpPr>
        <p:spPr>
          <a:xfrm>
            <a:off x="1972785" y="3839919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4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B739646-02B6-62F5-6861-82D32F941C5A}"/>
              </a:ext>
            </a:extLst>
          </p:cNvPr>
          <p:cNvSpPr/>
          <p:nvPr/>
        </p:nvSpPr>
        <p:spPr>
          <a:xfrm>
            <a:off x="8339926" y="4162442"/>
            <a:ext cx="3240603" cy="1164078"/>
          </a:xfrm>
          <a:prstGeom prst="roundRect">
            <a:avLst/>
          </a:prstGeom>
          <a:solidFill>
            <a:srgbClr val="0C0C0C"/>
          </a:solidFill>
          <a:ln w="5715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ea typeface="210 수퍼사이즈 Black" panose="02020603020101020101"/>
              </a:rPr>
              <a:t>결론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29539A-C142-EC85-7BB5-72ECA92A6691}"/>
              </a:ext>
            </a:extLst>
          </p:cNvPr>
          <p:cNvSpPr/>
          <p:nvPr/>
        </p:nvSpPr>
        <p:spPr>
          <a:xfrm>
            <a:off x="9701241" y="3839919"/>
            <a:ext cx="517973" cy="517973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210 수퍼사이즈 Black" panose="02020603020101020101"/>
              </a:rPr>
              <a:t>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61A019-E33A-8833-BD5B-BBAB2F24BD7E}"/>
              </a:ext>
            </a:extLst>
          </p:cNvPr>
          <p:cNvSpPr/>
          <p:nvPr/>
        </p:nvSpPr>
        <p:spPr>
          <a:xfrm>
            <a:off x="-56099" y="5994005"/>
            <a:ext cx="12431353" cy="905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D6F17E-CD73-C201-2D6D-56E6C62D168B}"/>
              </a:ext>
            </a:extLst>
          </p:cNvPr>
          <p:cNvSpPr/>
          <p:nvPr/>
        </p:nvSpPr>
        <p:spPr>
          <a:xfrm>
            <a:off x="-56099" y="-72969"/>
            <a:ext cx="12431353" cy="905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B9055B-4C1D-9BC5-AC47-74CBBB77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9958" y="-520446"/>
            <a:ext cx="2781729" cy="13433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5400" dirty="0">
                <a:ln w="38100">
                  <a:solidFill>
                    <a:srgbClr val="0C0C0C"/>
                  </a:solidFill>
                </a:ln>
                <a:solidFill>
                  <a:srgbClr val="EFCC3C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E3BB41-D420-B38C-B598-2C72EEEA9598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3852074" y="2407993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2F751F-02BB-99E5-CAC8-769A96805F87}"/>
              </a:ext>
            </a:extLst>
          </p:cNvPr>
          <p:cNvCxnSpPr/>
          <p:nvPr/>
        </p:nvCxnSpPr>
        <p:spPr>
          <a:xfrm>
            <a:off x="7716301" y="2407993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87DE63-1F69-C150-3559-8D0B200FF915}"/>
              </a:ext>
            </a:extLst>
          </p:cNvPr>
          <p:cNvCxnSpPr/>
          <p:nvPr/>
        </p:nvCxnSpPr>
        <p:spPr>
          <a:xfrm>
            <a:off x="3852073" y="4753830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9099B7E-2FAA-F399-ACAC-4DD14B271988}"/>
              </a:ext>
            </a:extLst>
          </p:cNvPr>
          <p:cNvCxnSpPr/>
          <p:nvPr/>
        </p:nvCxnSpPr>
        <p:spPr>
          <a:xfrm>
            <a:off x="7716301" y="4753830"/>
            <a:ext cx="623625" cy="0"/>
          </a:xfrm>
          <a:prstGeom prst="straightConnector1">
            <a:avLst/>
          </a:prstGeom>
          <a:ln w="762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B1CB9605-2777-4B61-E789-556EA862BBFB}"/>
              </a:ext>
            </a:extLst>
          </p:cNvPr>
          <p:cNvSpPr/>
          <p:nvPr/>
        </p:nvSpPr>
        <p:spPr>
          <a:xfrm>
            <a:off x="8744604" y="1690987"/>
            <a:ext cx="2933046" cy="3149599"/>
          </a:xfrm>
          <a:prstGeom prst="flowChartAlternateProcess">
            <a:avLst/>
          </a:prstGeom>
          <a:solidFill>
            <a:srgbClr val="EFCC3C"/>
          </a:solidFill>
          <a:ln w="889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소개</a:t>
            </a:r>
          </a:p>
        </p:txBody>
      </p:sp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28D63ECE-CF73-736B-1F56-3501180E9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2" y="2260605"/>
            <a:ext cx="2461865" cy="2442758"/>
          </a:xfrm>
          <a:prstGeom prst="rect">
            <a:avLst/>
          </a:prstGeom>
          <a:noFill/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635B83A6-A944-2454-5425-E12AA5DCD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34" y="910426"/>
            <a:ext cx="1905000" cy="1905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9E234903-DC67-4870-EDAD-407D9108A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498" y="1944366"/>
            <a:ext cx="2618759" cy="2618759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A724F59C-D644-6595-6BD6-F247BB080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1834" y="3866006"/>
            <a:ext cx="1745224" cy="1745224"/>
          </a:xfrm>
          <a:prstGeom prst="rect">
            <a:avLst/>
          </a:prstGeom>
        </p:spPr>
      </p:pic>
      <p:sp>
        <p:nvSpPr>
          <p:cNvPr id="28" name="부제목 2">
            <a:extLst>
              <a:ext uri="{FF2B5EF4-FFF2-40B4-BE49-F238E27FC236}">
                <a16:creationId xmlns:a16="http://schemas.microsoft.com/office/drawing/2014/main" id="{C0E964D9-EAA8-B06F-FEF8-521C302704FD}"/>
              </a:ext>
            </a:extLst>
          </p:cNvPr>
          <p:cNvSpPr txBox="1"/>
          <p:nvPr/>
        </p:nvSpPr>
        <p:spPr>
          <a:xfrm>
            <a:off x="4889976" y="2905714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가구구매</a:t>
            </a: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09CBF88B-B5FA-4E2D-31B7-D2E11B7E33DB}"/>
              </a:ext>
            </a:extLst>
          </p:cNvPr>
          <p:cNvSpPr txBox="1"/>
          <p:nvPr/>
        </p:nvSpPr>
        <p:spPr>
          <a:xfrm>
            <a:off x="5057199" y="561846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 강화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EBF8C3-C928-BEBC-46FC-00055A1C749E}"/>
              </a:ext>
            </a:extLst>
          </p:cNvPr>
          <p:cNvCxnSpPr>
            <a:cxnSpLocks/>
          </p:cNvCxnSpPr>
          <p:nvPr/>
        </p:nvCxnSpPr>
        <p:spPr>
          <a:xfrm flipV="1">
            <a:off x="3368577" y="1944366"/>
            <a:ext cx="1230268" cy="1169664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80CDE0-C33A-B409-92E3-9F770228F901}"/>
              </a:ext>
            </a:extLst>
          </p:cNvPr>
          <p:cNvCxnSpPr>
            <a:cxnSpLocks/>
          </p:cNvCxnSpPr>
          <p:nvPr/>
        </p:nvCxnSpPr>
        <p:spPr>
          <a:xfrm>
            <a:off x="3405866" y="4219077"/>
            <a:ext cx="1230268" cy="1169664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98ACD3-15F2-3B73-671D-6D8E4E258ED9}"/>
              </a:ext>
            </a:extLst>
          </p:cNvPr>
          <p:cNvCxnSpPr>
            <a:cxnSpLocks/>
          </p:cNvCxnSpPr>
          <p:nvPr/>
        </p:nvCxnSpPr>
        <p:spPr>
          <a:xfrm>
            <a:off x="7213600" y="3533272"/>
            <a:ext cx="1251230" cy="0"/>
          </a:xfrm>
          <a:prstGeom prst="straightConnector1">
            <a:avLst/>
          </a:prstGeom>
          <a:ln w="25400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658E7A7-D0DF-1192-9A77-BBE2F0FB3C0E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56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운영목표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0E964D9-EAA8-B06F-FEF8-521C302704FD}"/>
              </a:ext>
            </a:extLst>
          </p:cNvPr>
          <p:cNvSpPr txBox="1"/>
          <p:nvPr/>
        </p:nvSpPr>
        <p:spPr>
          <a:xfrm>
            <a:off x="2105200" y="139135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day1</a:t>
            </a:r>
            <a:endParaRPr lang="ko-KR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EBF8C3-C928-BEBC-46FC-00055A1C749E}"/>
              </a:ext>
            </a:extLst>
          </p:cNvPr>
          <p:cNvCxnSpPr>
            <a:cxnSpLocks/>
          </p:cNvCxnSpPr>
          <p:nvPr/>
        </p:nvCxnSpPr>
        <p:spPr>
          <a:xfrm>
            <a:off x="3727048" y="2612942"/>
            <a:ext cx="834804" cy="0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7016F4D7-F147-1581-C11D-7DD3F5DF2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34" y="1694226"/>
            <a:ext cx="1995890" cy="1995890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26611454-B958-4CCA-E0DD-400B76DAB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3" y="1997994"/>
            <a:ext cx="1388354" cy="1388354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7A52B447-0245-6DF6-A4FF-7500C1CE8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6875" l="9961" r="89844">
                        <a14:foregroundMark x1="74609" y1="97461" x2="30859" y2="97461"/>
                        <a14:foregroundMark x1="30859" y1="97461" x2="22266" y2="86719"/>
                        <a14:foregroundMark x1="22266" y1="86719" x2="24374" y2="76089"/>
                        <a14:foregroundMark x1="36533" y1="33666" x2="39581" y2="28258"/>
                        <a14:foregroundMark x1="43124" y1="23588" x2="54492" y2="23047"/>
                        <a14:foregroundMark x1="54492" y1="23047" x2="61914" y2="30664"/>
                        <a14:foregroundMark x1="61914" y1="30664" x2="65039" y2="43164"/>
                        <a14:foregroundMark x1="60852" y1="50702" x2="59180" y2="53711"/>
                        <a14:foregroundMark x1="65039" y1="43164" x2="62663" y2="47442"/>
                        <a14:foregroundMark x1="59180" y1="53711" x2="60897" y2="54457"/>
                        <a14:foregroundMark x1="70862" y1="61804" x2="73828" y2="66406"/>
                        <a14:foregroundMark x1="73828" y1="66406" x2="76953" y2="96875"/>
                        <a14:foregroundMark x1="76953" y1="96875" x2="71680" y2="95313"/>
                        <a14:foregroundMark x1="62109" y1="35547" x2="53125" y2="23633"/>
                        <a14:foregroundMark x1="53125" y1="23633" x2="62891" y2="27734"/>
                        <a14:foregroundMark x1="62891" y1="27734" x2="62695" y2="37305"/>
                        <a14:foregroundMark x1="62695" y1="37305" x2="62695" y2="37305"/>
                        <a14:foregroundMark x1="70508" y1="67969" x2="64110" y2="56678"/>
                        <a14:foregroundMark x1="66932" y1="58563" x2="74219" y2="64063"/>
                        <a14:foregroundMark x1="74219" y1="64063" x2="69336" y2="67969"/>
                        <a14:foregroundMark x1="72461" y1="64258" x2="67837" y2="58709"/>
                        <a14:foregroundMark x1="67425" y1="58642" x2="71484" y2="65625"/>
                        <a14:backgroundMark x1="84766" y1="61523" x2="78248" y2="60338"/>
                        <a14:backgroundMark x1="65305" y1="54055" x2="64453" y2="53516"/>
                        <a14:backgroundMark x1="64813" y1="51947" x2="67188" y2="41602"/>
                        <a14:backgroundMark x1="64453" y1="53516" x2="64680" y2="52526"/>
                        <a14:backgroundMark x1="67188" y1="41602" x2="72656" y2="33008"/>
                        <a14:backgroundMark x1="72656" y1="33008" x2="83203" y2="38672"/>
                        <a14:backgroundMark x1="83203" y1="38672" x2="88672" y2="61133"/>
                        <a14:backgroundMark x1="88672" y1="61133" x2="86133" y2="64258"/>
                        <a14:backgroundMark x1="65363" y1="54196" x2="64844" y2="54492"/>
                        <a14:backgroundMark x1="70117" y1="52539" x2="70070" y2="52741"/>
                        <a14:backgroundMark x1="31055" y1="56836" x2="16211" y2="71680"/>
                        <a14:backgroundMark x1="16211" y1="71680" x2="11328" y2="52734"/>
                        <a14:backgroundMark x1="11328" y1="52734" x2="18359" y2="37695"/>
                        <a14:backgroundMark x1="18359" y1="37695" x2="28516" y2="32813"/>
                        <a14:backgroundMark x1="28516" y1="32813" x2="38477" y2="51172"/>
                        <a14:backgroundMark x1="38477" y1="51172" x2="31055" y2="57422"/>
                        <a14:backgroundMark x1="31055" y1="57422" x2="31250" y2="58398"/>
                        <a14:backgroundMark x1="24219" y1="65820" x2="21680" y2="75391"/>
                        <a14:backgroundMark x1="21680" y1="75391" x2="24805" y2="65625"/>
                        <a14:backgroundMark x1="24805" y1="65625" x2="25586" y2="66602"/>
                        <a14:backgroundMark x1="72852" y1="54297" x2="61914" y2="52539"/>
                        <a14:backgroundMark x1="61914" y1="52539" x2="70898" y2="49609"/>
                        <a14:backgroundMark x1="70898" y1="49609" x2="72461" y2="54297"/>
                        <a14:backgroundMark x1="70313" y1="53125" x2="70508" y2="54297"/>
                        <a14:backgroundMark x1="42578" y1="22461" x2="43945" y2="22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90" y="1862108"/>
            <a:ext cx="1388354" cy="138835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764F3C-776C-33AA-B778-0B39756A117F}"/>
              </a:ext>
            </a:extLst>
          </p:cNvPr>
          <p:cNvCxnSpPr>
            <a:cxnSpLocks/>
          </p:cNvCxnSpPr>
          <p:nvPr/>
        </p:nvCxnSpPr>
        <p:spPr>
          <a:xfrm>
            <a:off x="6694534" y="2612942"/>
            <a:ext cx="834804" cy="0"/>
          </a:xfrm>
          <a:prstGeom prst="straightConnector1">
            <a:avLst/>
          </a:prstGeom>
          <a:ln w="146050">
            <a:solidFill>
              <a:srgbClr val="EFC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7B8C5FC-2891-A535-5D94-CC88C289DEF9}"/>
              </a:ext>
            </a:extLst>
          </p:cNvPr>
          <p:cNvSpPr txBox="1"/>
          <p:nvPr/>
        </p:nvSpPr>
        <p:spPr>
          <a:xfrm>
            <a:off x="4764101" y="139135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day2</a:t>
            </a:r>
            <a:endParaRPr lang="ko-KR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6A01BB8-6380-0772-1A06-EFADF6CD16BC}"/>
              </a:ext>
            </a:extLst>
          </p:cNvPr>
          <p:cNvSpPr txBox="1"/>
          <p:nvPr/>
        </p:nvSpPr>
        <p:spPr>
          <a:xfrm>
            <a:off x="8029491" y="1391351"/>
            <a:ext cx="1713733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day3</a:t>
            </a:r>
            <a:endParaRPr lang="ko-KR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32D44-8BD8-E030-5F23-64A60B929D8E}"/>
              </a:ext>
            </a:extLst>
          </p:cNvPr>
          <p:cNvSpPr txBox="1"/>
          <p:nvPr/>
        </p:nvSpPr>
        <p:spPr>
          <a:xfrm>
            <a:off x="733286" y="784833"/>
            <a:ext cx="2458700" cy="523220"/>
          </a:xfrm>
          <a:prstGeom prst="rect">
            <a:avLst/>
          </a:prstGeom>
          <a:noFill/>
          <a:ln w="76200">
            <a:solidFill>
              <a:srgbClr val="EFCC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유저 유치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1679A-322B-50B5-FF34-6A485D1AE81E}"/>
              </a:ext>
            </a:extLst>
          </p:cNvPr>
          <p:cNvSpPr txBox="1"/>
          <p:nvPr/>
        </p:nvSpPr>
        <p:spPr>
          <a:xfrm>
            <a:off x="733285" y="3808388"/>
            <a:ext cx="3575053" cy="523220"/>
          </a:xfrm>
          <a:prstGeom prst="rect">
            <a:avLst/>
          </a:prstGeom>
          <a:noFill/>
          <a:ln w="76200">
            <a:solidFill>
              <a:srgbClr val="EFCC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지속적인 플레이</a:t>
            </a:r>
          </a:p>
        </p:txBody>
      </p:sp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D16ED4AE-3563-25F3-1AEF-1F1DCB10D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54" y="4331608"/>
            <a:ext cx="2151631" cy="2151631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A7AAAB0A-D20D-17B5-BEA7-4F41677C7E5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34" y="5029945"/>
            <a:ext cx="328401" cy="328401"/>
          </a:xfrm>
          <a:prstGeom prst="rect">
            <a:avLst/>
          </a:prstGeom>
        </p:spPr>
      </p:pic>
      <p:pic>
        <p:nvPicPr>
          <p:cNvPr id="33" name="그림 32" descr="블랙, 어둠이(가) 표시된 사진&#10;&#10;자동 생성된 설명">
            <a:extLst>
              <a:ext uri="{FF2B5EF4-FFF2-40B4-BE49-F238E27FC236}">
                <a16:creationId xmlns:a16="http://schemas.microsoft.com/office/drawing/2014/main" id="{6CB08AD8-B65F-BB23-09FD-57BC61764D7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9" y="5029945"/>
            <a:ext cx="328401" cy="328401"/>
          </a:xfrm>
          <a:prstGeom prst="rect">
            <a:avLst/>
          </a:prstGeom>
        </p:spPr>
      </p:pic>
      <p:pic>
        <p:nvPicPr>
          <p:cNvPr id="34" name="그림 33" descr="블랙, 어둠이(가) 표시된 사진&#10;&#10;자동 생성된 설명">
            <a:extLst>
              <a:ext uri="{FF2B5EF4-FFF2-40B4-BE49-F238E27FC236}">
                <a16:creationId xmlns:a16="http://schemas.microsoft.com/office/drawing/2014/main" id="{3F29AD15-9474-7E02-7EEC-30B5FABF3CF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81" y="5029945"/>
            <a:ext cx="328401" cy="328401"/>
          </a:xfrm>
          <a:prstGeom prst="rect">
            <a:avLst/>
          </a:prstGeom>
        </p:spPr>
      </p:pic>
      <p:pic>
        <p:nvPicPr>
          <p:cNvPr id="36" name="그림 35" descr="블랙, 어둠이(가) 표시된 사진&#10;&#10;자동 생성된 설명">
            <a:extLst>
              <a:ext uri="{FF2B5EF4-FFF2-40B4-BE49-F238E27FC236}">
                <a16:creationId xmlns:a16="http://schemas.microsoft.com/office/drawing/2014/main" id="{43BF2A47-B700-F8D3-86C4-E0CB3ACFD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16" y="5029945"/>
            <a:ext cx="328401" cy="328401"/>
          </a:xfrm>
          <a:prstGeom prst="rect">
            <a:avLst/>
          </a:prstGeom>
        </p:spPr>
      </p:pic>
      <p:pic>
        <p:nvPicPr>
          <p:cNvPr id="37" name="그림 36" descr="블랙, 어둠이(가) 표시된 사진&#10;&#10;자동 생성된 설명">
            <a:extLst>
              <a:ext uri="{FF2B5EF4-FFF2-40B4-BE49-F238E27FC236}">
                <a16:creationId xmlns:a16="http://schemas.microsoft.com/office/drawing/2014/main" id="{86F10410-704E-F4B5-595E-8A066DACB4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59" y="5369740"/>
            <a:ext cx="328401" cy="328401"/>
          </a:xfrm>
          <a:prstGeom prst="rect">
            <a:avLst/>
          </a:prstGeom>
        </p:spPr>
      </p:pic>
      <p:pic>
        <p:nvPicPr>
          <p:cNvPr id="38" name="그림 37" descr="블랙, 어둠이(가) 표시된 사진&#10;&#10;자동 생성된 설명">
            <a:extLst>
              <a:ext uri="{FF2B5EF4-FFF2-40B4-BE49-F238E27FC236}">
                <a16:creationId xmlns:a16="http://schemas.microsoft.com/office/drawing/2014/main" id="{E66EC2D6-4168-9B70-7282-1C4CFD44B31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94" y="5369740"/>
            <a:ext cx="328401" cy="328401"/>
          </a:xfrm>
          <a:prstGeom prst="rect">
            <a:avLst/>
          </a:prstGeom>
        </p:spPr>
      </p:pic>
      <p:pic>
        <p:nvPicPr>
          <p:cNvPr id="39" name="그림 38" descr="블랙, 어둠이(가) 표시된 사진&#10;&#10;자동 생성된 설명">
            <a:extLst>
              <a:ext uri="{FF2B5EF4-FFF2-40B4-BE49-F238E27FC236}">
                <a16:creationId xmlns:a16="http://schemas.microsoft.com/office/drawing/2014/main" id="{BD34CA45-9092-3212-65FF-111AD289E2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17" y="5369740"/>
            <a:ext cx="328401" cy="328401"/>
          </a:xfrm>
          <a:prstGeom prst="rect">
            <a:avLst/>
          </a:prstGeom>
        </p:spPr>
      </p:pic>
      <p:pic>
        <p:nvPicPr>
          <p:cNvPr id="40" name="그림 39" descr="블랙, 어둠이(가) 표시된 사진&#10;&#10;자동 생성된 설명">
            <a:extLst>
              <a:ext uri="{FF2B5EF4-FFF2-40B4-BE49-F238E27FC236}">
                <a16:creationId xmlns:a16="http://schemas.microsoft.com/office/drawing/2014/main" id="{5BDB817C-6F1C-7769-CFF8-B245FF56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52" y="5369740"/>
            <a:ext cx="328401" cy="328401"/>
          </a:xfrm>
          <a:prstGeom prst="rect">
            <a:avLst/>
          </a:prstGeom>
        </p:spPr>
      </p:pic>
      <p:pic>
        <p:nvPicPr>
          <p:cNvPr id="41" name="그림 40" descr="블랙, 어둠이(가) 표시된 사진&#10;&#10;자동 생성된 설명">
            <a:extLst>
              <a:ext uri="{FF2B5EF4-FFF2-40B4-BE49-F238E27FC236}">
                <a16:creationId xmlns:a16="http://schemas.microsoft.com/office/drawing/2014/main" id="{CB0D50FE-18B0-C37E-41B3-F5B4FF140A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16" y="5698141"/>
            <a:ext cx="328401" cy="328401"/>
          </a:xfrm>
          <a:prstGeom prst="rect">
            <a:avLst/>
          </a:prstGeom>
        </p:spPr>
      </p:pic>
      <p:pic>
        <p:nvPicPr>
          <p:cNvPr id="42" name="그림 41" descr="블랙, 어둠이(가) 표시된 사진&#10;&#10;자동 생성된 설명">
            <a:extLst>
              <a:ext uri="{FF2B5EF4-FFF2-40B4-BE49-F238E27FC236}">
                <a16:creationId xmlns:a16="http://schemas.microsoft.com/office/drawing/2014/main" id="{77F4FDB6-7E78-14AA-C87F-BECE1E46EED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51" y="5698141"/>
            <a:ext cx="328401" cy="328401"/>
          </a:xfrm>
          <a:prstGeom prst="rect">
            <a:avLst/>
          </a:prstGeom>
        </p:spPr>
      </p:pic>
      <p:pic>
        <p:nvPicPr>
          <p:cNvPr id="43" name="그림 42" descr="블랙, 어둠이(가) 표시된 사진&#10;&#10;자동 생성된 설명">
            <a:extLst>
              <a:ext uri="{FF2B5EF4-FFF2-40B4-BE49-F238E27FC236}">
                <a16:creationId xmlns:a16="http://schemas.microsoft.com/office/drawing/2014/main" id="{93A487F5-C41B-F516-6725-F13C85E020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40" y="5720928"/>
            <a:ext cx="328401" cy="328401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330691E5-C6DF-B76D-5A17-C4AC4CB4E0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75" y="5720928"/>
            <a:ext cx="328401" cy="328401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D658D5BD-BBB4-CF18-02EF-1BFA290DD3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75" y="5029945"/>
            <a:ext cx="328401" cy="328401"/>
          </a:xfrm>
          <a:prstGeom prst="rect">
            <a:avLst/>
          </a:prstGeom>
        </p:spPr>
      </p:pic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22563210-E79F-B00A-E6A6-69AEE4FF03A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76" y="5369740"/>
            <a:ext cx="328401" cy="3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분석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-146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3.1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4E52E-DF34-D30B-1B43-3ED56FE7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8"/>
          <a:stretch/>
        </p:blipFill>
        <p:spPr>
          <a:xfrm>
            <a:off x="859883" y="2280777"/>
            <a:ext cx="10950926" cy="880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781A1B-80B8-EB25-68D6-85D5173B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4" b="-4578"/>
          <a:stretch/>
        </p:blipFill>
        <p:spPr>
          <a:xfrm>
            <a:off x="859882" y="3088775"/>
            <a:ext cx="10950927" cy="828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510D86-B4B0-8ECD-0B3C-1B3FDE5B8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82" y="3859310"/>
            <a:ext cx="10950926" cy="147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A351C-B7B6-A7DF-6E04-756F53AE09DC}"/>
              </a:ext>
            </a:extLst>
          </p:cNvPr>
          <p:cNvSpPr txBox="1"/>
          <p:nvPr/>
        </p:nvSpPr>
        <p:spPr>
          <a:xfrm>
            <a:off x="1211250" y="1208713"/>
            <a:ext cx="4418585" cy="523220"/>
          </a:xfrm>
          <a:prstGeom prst="rect">
            <a:avLst/>
          </a:prstGeom>
          <a:solidFill>
            <a:srgbClr val="EFCC3C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실제 유저들의 피드백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B503C-50DB-B18E-4402-0A6586F932BC}"/>
              </a:ext>
            </a:extLst>
          </p:cNvPr>
          <p:cNvSpPr/>
          <p:nvPr/>
        </p:nvSpPr>
        <p:spPr>
          <a:xfrm>
            <a:off x="1488139" y="2322442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731E19-DB45-F855-0772-CFE4F812F948}"/>
              </a:ext>
            </a:extLst>
          </p:cNvPr>
          <p:cNvCxnSpPr>
            <a:cxnSpLocks/>
          </p:cNvCxnSpPr>
          <p:nvPr/>
        </p:nvCxnSpPr>
        <p:spPr>
          <a:xfrm>
            <a:off x="5619645" y="1470323"/>
            <a:ext cx="125123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EFCC3C"/>
                </a:gs>
                <a:gs pos="57000">
                  <a:srgbClr val="0C0C0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5E427A-3DD7-950D-F383-56798C760CC3}"/>
              </a:ext>
            </a:extLst>
          </p:cNvPr>
          <p:cNvSpPr txBox="1"/>
          <p:nvPr/>
        </p:nvSpPr>
        <p:spPr>
          <a:xfrm>
            <a:off x="6884894" y="1199154"/>
            <a:ext cx="4418585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초기 자금 부족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AE76AD-98C4-BB2E-2A9C-05F6FFFAB982}"/>
              </a:ext>
            </a:extLst>
          </p:cNvPr>
          <p:cNvSpPr/>
          <p:nvPr/>
        </p:nvSpPr>
        <p:spPr>
          <a:xfrm>
            <a:off x="1640539" y="2474842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D9DCD0-A911-3DDB-E9D6-684B94BE1854}"/>
              </a:ext>
            </a:extLst>
          </p:cNvPr>
          <p:cNvSpPr/>
          <p:nvPr/>
        </p:nvSpPr>
        <p:spPr>
          <a:xfrm>
            <a:off x="1488139" y="3211511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85187D-4A42-B400-FE34-96EB4E13E3B6}"/>
              </a:ext>
            </a:extLst>
          </p:cNvPr>
          <p:cNvSpPr/>
          <p:nvPr/>
        </p:nvSpPr>
        <p:spPr>
          <a:xfrm>
            <a:off x="1532962" y="4010428"/>
            <a:ext cx="1069789" cy="2174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EB88FA-9318-5872-596E-489535018151}"/>
              </a:ext>
            </a:extLst>
          </p:cNvPr>
          <p:cNvSpPr/>
          <p:nvPr/>
        </p:nvSpPr>
        <p:spPr>
          <a:xfrm>
            <a:off x="8940800" y="2583586"/>
            <a:ext cx="2635624" cy="217489"/>
          </a:xfrm>
          <a:prstGeom prst="rect">
            <a:avLst/>
          </a:prstGeom>
          <a:solidFill>
            <a:srgbClr val="EFCC3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5D5B87-076D-86BF-EB07-4E57AECC56A7}"/>
              </a:ext>
            </a:extLst>
          </p:cNvPr>
          <p:cNvSpPr/>
          <p:nvPr/>
        </p:nvSpPr>
        <p:spPr>
          <a:xfrm>
            <a:off x="2387600" y="3521819"/>
            <a:ext cx="2635624" cy="217489"/>
          </a:xfrm>
          <a:prstGeom prst="rect">
            <a:avLst/>
          </a:prstGeom>
          <a:solidFill>
            <a:srgbClr val="EFCC3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E5204C-0183-B707-0010-540B3940E050}"/>
              </a:ext>
            </a:extLst>
          </p:cNvPr>
          <p:cNvSpPr/>
          <p:nvPr/>
        </p:nvSpPr>
        <p:spPr>
          <a:xfrm>
            <a:off x="1463592" y="5036965"/>
            <a:ext cx="4632407" cy="217489"/>
          </a:xfrm>
          <a:prstGeom prst="rect">
            <a:avLst/>
          </a:prstGeom>
          <a:solidFill>
            <a:srgbClr val="EFCC3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분석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-60173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3.2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D9D9E6B-700E-1525-3EAD-26836A52B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08629"/>
              </p:ext>
            </p:extLst>
          </p:nvPr>
        </p:nvGraphicFramePr>
        <p:xfrm>
          <a:off x="1276991" y="2166370"/>
          <a:ext cx="9086659" cy="328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BC63C0-238C-6D0C-E8F7-6853C1E0229C}"/>
              </a:ext>
            </a:extLst>
          </p:cNvPr>
          <p:cNvSpPr txBox="1"/>
          <p:nvPr/>
        </p:nvSpPr>
        <p:spPr>
          <a:xfrm>
            <a:off x="1211250" y="1208713"/>
            <a:ext cx="3043997" cy="523220"/>
          </a:xfrm>
          <a:prstGeom prst="rect">
            <a:avLst/>
          </a:prstGeom>
          <a:solidFill>
            <a:srgbClr val="EFCC3C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2.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분석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C3C4C3-32CE-4074-7F18-260C479F3F7C}"/>
              </a:ext>
            </a:extLst>
          </p:cNvPr>
          <p:cNvCxnSpPr>
            <a:cxnSpLocks/>
          </p:cNvCxnSpPr>
          <p:nvPr/>
        </p:nvCxnSpPr>
        <p:spPr>
          <a:xfrm>
            <a:off x="4239081" y="1470323"/>
            <a:ext cx="125123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EFCC3C"/>
                </a:gs>
                <a:gs pos="57000">
                  <a:srgbClr val="0C0C0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647A4F-4A9C-02ED-07DE-CD3B3567AA28}"/>
              </a:ext>
            </a:extLst>
          </p:cNvPr>
          <p:cNvSpPr txBox="1"/>
          <p:nvPr/>
        </p:nvSpPr>
        <p:spPr>
          <a:xfrm>
            <a:off x="5490311" y="1052641"/>
            <a:ext cx="5689599" cy="95410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이벤트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b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난이도 조정 필요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86FF41-B30E-89CC-A9EE-9D220EE8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204"/>
          <a:stretch/>
        </p:blipFill>
        <p:spPr>
          <a:xfrm>
            <a:off x="6582336" y="2190030"/>
            <a:ext cx="3667312" cy="1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해결방안 제시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B8E56B1E-0ED0-F15C-6B09-E3A9EB42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21" y="1964458"/>
            <a:ext cx="1670188" cy="1670188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175BC31F-7787-E718-04A0-742B4B46B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93" y="1904670"/>
            <a:ext cx="1670188" cy="1670188"/>
          </a:xfrm>
          <a:prstGeom prst="rect">
            <a:avLst/>
          </a:prstGeom>
        </p:spPr>
      </p:pic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5A2F0542-5FAC-411D-64A7-EBB2AE7A5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23" y="1865735"/>
            <a:ext cx="1780682" cy="178068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9F38F9-672F-68A5-0BC3-D2649D2ECF91}"/>
              </a:ext>
            </a:extLst>
          </p:cNvPr>
          <p:cNvSpPr/>
          <p:nvPr/>
        </p:nvSpPr>
        <p:spPr>
          <a:xfrm>
            <a:off x="2121647" y="3717977"/>
            <a:ext cx="2337546" cy="1164078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유저참여</a:t>
            </a:r>
            <a:b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이벤트 시행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D9F294-F1A4-C908-DA6E-5B31EAFBB62D}"/>
              </a:ext>
            </a:extLst>
          </p:cNvPr>
          <p:cNvSpPr/>
          <p:nvPr/>
        </p:nvSpPr>
        <p:spPr>
          <a:xfrm>
            <a:off x="4794069" y="3717977"/>
            <a:ext cx="2337546" cy="1164078"/>
          </a:xfrm>
          <a:prstGeom prst="roundRect">
            <a:avLst/>
          </a:prstGeom>
          <a:solidFill>
            <a:srgbClr val="0C0C0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ea typeface="210 수퍼사이즈 Black" panose="02020603020101020101"/>
              </a:rPr>
              <a:t>초기 자금</a:t>
            </a:r>
            <a:br>
              <a:rPr lang="en-US" altLang="ko-KR" sz="2800" b="1" dirty="0">
                <a:ea typeface="210 수퍼사이즈 Black" panose="02020603020101020101"/>
              </a:rPr>
            </a:br>
            <a:r>
              <a:rPr lang="ko-KR" altLang="en-US" sz="2800" b="1" dirty="0">
                <a:ea typeface="210 수퍼사이즈 Black" panose="02020603020101020101"/>
              </a:rPr>
              <a:t>증가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D562D7-CA24-D8B0-86CE-10A2FBE8956C}"/>
              </a:ext>
            </a:extLst>
          </p:cNvPr>
          <p:cNvSpPr/>
          <p:nvPr/>
        </p:nvSpPr>
        <p:spPr>
          <a:xfrm>
            <a:off x="7466491" y="3717977"/>
            <a:ext cx="2337546" cy="1164078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난이도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저하</a:t>
            </a:r>
            <a:b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(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강화확률↑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)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ea typeface="210 수퍼사이즈 Black" panose="0202060302010102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A738CC-C606-D2F6-77E2-D176F9B912F5}"/>
              </a:ext>
            </a:extLst>
          </p:cNvPr>
          <p:cNvSpPr/>
          <p:nvPr/>
        </p:nvSpPr>
        <p:spPr>
          <a:xfrm>
            <a:off x="2211294" y="1865735"/>
            <a:ext cx="2169460" cy="1935573"/>
          </a:xfrm>
          <a:prstGeom prst="rect">
            <a:avLst/>
          </a:prstGeom>
          <a:noFill/>
          <a:ln w="12700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E1C0B3-27FC-F173-CF53-DE90015E1075}"/>
              </a:ext>
            </a:extLst>
          </p:cNvPr>
          <p:cNvSpPr/>
          <p:nvPr/>
        </p:nvSpPr>
        <p:spPr>
          <a:xfrm>
            <a:off x="4878112" y="1865734"/>
            <a:ext cx="2169460" cy="1935573"/>
          </a:xfrm>
          <a:prstGeom prst="rect">
            <a:avLst/>
          </a:prstGeom>
          <a:noFill/>
          <a:ln w="12700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1F010F-A8B0-A0B4-D48B-80CFB626CE84}"/>
              </a:ext>
            </a:extLst>
          </p:cNvPr>
          <p:cNvSpPr/>
          <p:nvPr/>
        </p:nvSpPr>
        <p:spPr>
          <a:xfrm>
            <a:off x="7544930" y="1854419"/>
            <a:ext cx="2169460" cy="1935573"/>
          </a:xfrm>
          <a:prstGeom prst="rect">
            <a:avLst/>
          </a:prstGeom>
          <a:noFill/>
          <a:ln w="127000">
            <a:solidFill>
              <a:srgbClr val="EFCC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6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성과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AD98207A-084D-B369-4F65-DE223B777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7"/>
          <a:stretch/>
        </p:blipFill>
        <p:spPr>
          <a:xfrm>
            <a:off x="0" y="1035605"/>
            <a:ext cx="2175434" cy="5822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F3021-5420-3275-EA34-855C01211B32}"/>
              </a:ext>
            </a:extLst>
          </p:cNvPr>
          <p:cNvSpPr txBox="1"/>
          <p:nvPr/>
        </p:nvSpPr>
        <p:spPr>
          <a:xfrm>
            <a:off x="4682564" y="2334221"/>
            <a:ext cx="4255248" cy="584775"/>
          </a:xfrm>
          <a:prstGeom prst="rect">
            <a:avLst/>
          </a:prstGeom>
          <a:solidFill>
            <a:srgbClr val="EFCC3C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평균 플레이타임 상승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2157C4-F0D8-705F-D5E8-9DE2938B92BB}"/>
              </a:ext>
            </a:extLst>
          </p:cNvPr>
          <p:cNvSpPr/>
          <p:nvPr/>
        </p:nvSpPr>
        <p:spPr>
          <a:xfrm>
            <a:off x="3711388" y="3358774"/>
            <a:ext cx="2492188" cy="1207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7.8</a:t>
            </a:r>
            <a:r>
              <a:rPr lang="ko-KR" altLang="en-US" sz="32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</a:t>
            </a:r>
            <a:endParaRPr lang="en-US" altLang="ko-KR" sz="32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0901A-9C25-612B-F692-8EC0A5FBC31B}"/>
              </a:ext>
            </a:extLst>
          </p:cNvPr>
          <p:cNvSpPr txBox="1"/>
          <p:nvPr/>
        </p:nvSpPr>
        <p:spPr>
          <a:xfrm>
            <a:off x="4604870" y="3189497"/>
            <a:ext cx="705224" cy="338554"/>
          </a:xfrm>
          <a:prstGeom prst="rect">
            <a:avLst/>
          </a:prstGeom>
          <a:solidFill>
            <a:srgbClr val="F4F4F4"/>
          </a:solidFill>
          <a:ln w="19050">
            <a:solidFill>
              <a:srgbClr val="0C0C0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v1.0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8CA45D-586B-F82C-68F4-290FEE2655E2}"/>
              </a:ext>
            </a:extLst>
          </p:cNvPr>
          <p:cNvSpPr/>
          <p:nvPr/>
        </p:nvSpPr>
        <p:spPr>
          <a:xfrm>
            <a:off x="7509435" y="3296022"/>
            <a:ext cx="2492188" cy="1207249"/>
          </a:xfrm>
          <a:prstGeom prst="ellipse">
            <a:avLst/>
          </a:prstGeom>
          <a:solidFill>
            <a:srgbClr val="EFCC3C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12.2</a:t>
            </a:r>
            <a:r>
              <a:rPr lang="ko-KR" altLang="en-US" sz="3200" b="1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</a:t>
            </a:r>
            <a:endParaRPr lang="en-US" altLang="ko-KR" sz="3200" b="1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7698C-5D4D-7175-BF50-ECE3208AF6CD}"/>
              </a:ext>
            </a:extLst>
          </p:cNvPr>
          <p:cNvSpPr txBox="1"/>
          <p:nvPr/>
        </p:nvSpPr>
        <p:spPr>
          <a:xfrm>
            <a:off x="8402917" y="3126745"/>
            <a:ext cx="705224" cy="338554"/>
          </a:xfrm>
          <a:prstGeom prst="rect">
            <a:avLst/>
          </a:prstGeom>
          <a:solidFill>
            <a:srgbClr val="F4F4F4"/>
          </a:solidFill>
          <a:ln w="19050">
            <a:solidFill>
              <a:srgbClr val="0C0C0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v2.0</a:t>
            </a:r>
            <a:endParaRPr lang="ko-KR" alt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AF7054-1FAB-9015-BCBB-3F02236A6B7C}"/>
              </a:ext>
            </a:extLst>
          </p:cNvPr>
          <p:cNvCxnSpPr>
            <a:cxnSpLocks/>
          </p:cNvCxnSpPr>
          <p:nvPr/>
        </p:nvCxnSpPr>
        <p:spPr>
          <a:xfrm>
            <a:off x="6084046" y="3899647"/>
            <a:ext cx="1559859" cy="0"/>
          </a:xfrm>
          <a:prstGeom prst="straightConnector1">
            <a:avLst/>
          </a:prstGeom>
          <a:ln w="152400">
            <a:gradFill flip="none" rotWithShape="1">
              <a:gsLst>
                <a:gs pos="0">
                  <a:srgbClr val="0C0C0C"/>
                </a:gs>
                <a:gs pos="57000">
                  <a:srgbClr val="EFCC3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1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8DA94A-70D9-6D26-891B-4B754A91867F}"/>
              </a:ext>
            </a:extLst>
          </p:cNvPr>
          <p:cNvSpPr/>
          <p:nvPr/>
        </p:nvSpPr>
        <p:spPr>
          <a:xfrm>
            <a:off x="-79340" y="-72922"/>
            <a:ext cx="12649200" cy="6911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5D3661C-DA52-8CFB-418D-AF99E3490EC7}"/>
              </a:ext>
            </a:extLst>
          </p:cNvPr>
          <p:cNvSpPr txBox="1"/>
          <p:nvPr/>
        </p:nvSpPr>
        <p:spPr>
          <a:xfrm>
            <a:off x="812800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dirty="0">
                <a:solidFill>
                  <a:srgbClr val="EFCC3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3D884E-A783-E61C-D449-1A855ED146CF}"/>
              </a:ext>
            </a:extLst>
          </p:cNvPr>
          <p:cNvSpPr/>
          <p:nvPr/>
        </p:nvSpPr>
        <p:spPr>
          <a:xfrm>
            <a:off x="-79340" y="-72922"/>
            <a:ext cx="892140" cy="691127"/>
          </a:xfrm>
          <a:prstGeom prst="rect">
            <a:avLst/>
          </a:prstGeom>
          <a:solidFill>
            <a:srgbClr val="EFC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762135C-4ACD-46FC-3F26-33705D36231A}"/>
              </a:ext>
            </a:extLst>
          </p:cNvPr>
          <p:cNvSpPr txBox="1"/>
          <p:nvPr/>
        </p:nvSpPr>
        <p:spPr>
          <a:xfrm>
            <a:off x="118496" y="76041"/>
            <a:ext cx="3286417" cy="62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6.</a:t>
            </a:r>
            <a:endParaRPr lang="ko-KR" altLang="en-US" sz="3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62CCCB32-94E0-6C00-0FD4-B16EC3B0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6875" l="9961" r="89844">
                        <a14:foregroundMark x1="74609" y1="97461" x2="30859" y2="97461"/>
                        <a14:foregroundMark x1="30859" y1="97461" x2="22266" y2="86719"/>
                        <a14:foregroundMark x1="22266" y1="86719" x2="24374" y2="76089"/>
                        <a14:foregroundMark x1="36533" y1="33666" x2="39581" y2="28258"/>
                        <a14:foregroundMark x1="43124" y1="23588" x2="54492" y2="23047"/>
                        <a14:foregroundMark x1="54492" y1="23047" x2="61914" y2="30664"/>
                        <a14:foregroundMark x1="61914" y1="30664" x2="65039" y2="43164"/>
                        <a14:foregroundMark x1="60852" y1="50702" x2="59180" y2="53711"/>
                        <a14:foregroundMark x1="65039" y1="43164" x2="62663" y2="47442"/>
                        <a14:foregroundMark x1="59180" y1="53711" x2="60897" y2="54457"/>
                        <a14:foregroundMark x1="70862" y1="61804" x2="73828" y2="66406"/>
                        <a14:foregroundMark x1="73828" y1="66406" x2="76953" y2="96875"/>
                        <a14:foregroundMark x1="76953" y1="96875" x2="71680" y2="95313"/>
                        <a14:foregroundMark x1="62109" y1="35547" x2="53125" y2="23633"/>
                        <a14:foregroundMark x1="53125" y1="23633" x2="62891" y2="27734"/>
                        <a14:foregroundMark x1="62891" y1="27734" x2="62695" y2="37305"/>
                        <a14:foregroundMark x1="62695" y1="37305" x2="62695" y2="37305"/>
                        <a14:foregroundMark x1="70508" y1="67969" x2="64110" y2="56678"/>
                        <a14:foregroundMark x1="66932" y1="58563" x2="74219" y2="64063"/>
                        <a14:foregroundMark x1="74219" y1="64063" x2="69336" y2="67969"/>
                        <a14:foregroundMark x1="72461" y1="64258" x2="67837" y2="58709"/>
                        <a14:foregroundMark x1="67425" y1="58642" x2="71484" y2="65625"/>
                        <a14:backgroundMark x1="84766" y1="61523" x2="78248" y2="60338"/>
                        <a14:backgroundMark x1="65305" y1="54055" x2="64453" y2="53516"/>
                        <a14:backgroundMark x1="64813" y1="51947" x2="67188" y2="41602"/>
                        <a14:backgroundMark x1="64453" y1="53516" x2="64680" y2="52526"/>
                        <a14:backgroundMark x1="67188" y1="41602" x2="72656" y2="33008"/>
                        <a14:backgroundMark x1="72656" y1="33008" x2="83203" y2="38672"/>
                        <a14:backgroundMark x1="83203" y1="38672" x2="88672" y2="61133"/>
                        <a14:backgroundMark x1="88672" y1="61133" x2="86133" y2="64258"/>
                        <a14:backgroundMark x1="65363" y1="54196" x2="64844" y2="54492"/>
                        <a14:backgroundMark x1="70117" y1="52539" x2="70070" y2="52741"/>
                        <a14:backgroundMark x1="31055" y1="56836" x2="16211" y2="71680"/>
                        <a14:backgroundMark x1="16211" y1="71680" x2="11328" y2="52734"/>
                        <a14:backgroundMark x1="11328" y1="52734" x2="18359" y2="37695"/>
                        <a14:backgroundMark x1="18359" y1="37695" x2="28516" y2="32813"/>
                        <a14:backgroundMark x1="28516" y1="32813" x2="38477" y2="51172"/>
                        <a14:backgroundMark x1="38477" y1="51172" x2="31055" y2="57422"/>
                        <a14:backgroundMark x1="31055" y1="57422" x2="31250" y2="58398"/>
                        <a14:backgroundMark x1="24219" y1="65820" x2="21680" y2="75391"/>
                        <a14:backgroundMark x1="21680" y1="75391" x2="24805" y2="65625"/>
                        <a14:backgroundMark x1="24805" y1="65625" x2="25586" y2="66602"/>
                        <a14:backgroundMark x1="72852" y1="54297" x2="61914" y2="52539"/>
                        <a14:backgroundMark x1="61914" y1="52539" x2="70898" y2="49609"/>
                        <a14:backgroundMark x1="70898" y1="49609" x2="72461" y2="54297"/>
                        <a14:backgroundMark x1="70313" y1="53125" x2="70508" y2="54297"/>
                        <a14:backgroundMark x1="42578" y1="22461" x2="43945" y2="22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47" y="1183658"/>
            <a:ext cx="2722463" cy="2722463"/>
          </a:xfrm>
          <a:prstGeom prst="rect">
            <a:avLst/>
          </a:prstGeom>
        </p:spPr>
      </p:pic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8878918D-57D9-3ECC-9462-635A2F8D27B3}"/>
              </a:ext>
            </a:extLst>
          </p:cNvPr>
          <p:cNvSpPr/>
          <p:nvPr/>
        </p:nvSpPr>
        <p:spPr>
          <a:xfrm>
            <a:off x="3902833" y="999910"/>
            <a:ext cx="998140" cy="732927"/>
          </a:xfrm>
          <a:prstGeom prst="wedgeEllipseCallout">
            <a:avLst>
              <a:gd name="adj1" fmla="val -32893"/>
              <a:gd name="adj2" fmla="val 63852"/>
            </a:avLst>
          </a:prstGeom>
          <a:noFill/>
          <a:ln w="5715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92C10B-A8CF-3C9D-DE6F-8D1C7DFED9E1}"/>
              </a:ext>
            </a:extLst>
          </p:cNvPr>
          <p:cNvSpPr/>
          <p:nvPr/>
        </p:nvSpPr>
        <p:spPr>
          <a:xfrm>
            <a:off x="2783017" y="3362918"/>
            <a:ext cx="2025157" cy="884519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유저 피드백</a:t>
            </a:r>
            <a:b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반영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675547-99F8-4321-EB08-760189C0D35A}"/>
              </a:ext>
            </a:extLst>
          </p:cNvPr>
          <p:cNvSpPr/>
          <p:nvPr/>
        </p:nvSpPr>
        <p:spPr>
          <a:xfrm>
            <a:off x="2422492" y="5272395"/>
            <a:ext cx="2701136" cy="88451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rgbClr val="F4F4F4"/>
                </a:solidFill>
                <a:ea typeface="210 수퍼사이즈 Black" panose="02020603020101020101"/>
              </a:rPr>
              <a:t>플레이타임 증가</a:t>
            </a:r>
            <a:endParaRPr lang="ko-KR" altLang="en-US" sz="2400" b="1" dirty="0">
              <a:solidFill>
                <a:srgbClr val="F4F4F4"/>
              </a:solidFill>
              <a:ea typeface="210 수퍼사이즈 Black" panose="02020603020101020101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93F9F7-BD42-FCCE-86BE-17E6F2D03D2A}"/>
              </a:ext>
            </a:extLst>
          </p:cNvPr>
          <p:cNvCxnSpPr/>
          <p:nvPr/>
        </p:nvCxnSpPr>
        <p:spPr>
          <a:xfrm>
            <a:off x="3802976" y="4416611"/>
            <a:ext cx="0" cy="675342"/>
          </a:xfrm>
          <a:prstGeom prst="straightConnector1">
            <a:avLst/>
          </a:prstGeom>
          <a:ln w="127000">
            <a:solidFill>
              <a:srgbClr val="0C0C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8A691D-FD49-413F-2C94-6DC9923CC59A}"/>
              </a:ext>
            </a:extLst>
          </p:cNvPr>
          <p:cNvSpPr/>
          <p:nvPr/>
        </p:nvSpPr>
        <p:spPr>
          <a:xfrm>
            <a:off x="7082343" y="3362918"/>
            <a:ext cx="2025157" cy="884519"/>
          </a:xfrm>
          <a:prstGeom prst="roundRect">
            <a:avLst/>
          </a:prstGeom>
          <a:solidFill>
            <a:srgbClr val="EFCC3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이벤트</a:t>
            </a:r>
            <a:b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</a:b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210 수퍼사이즈 Black" panose="02020603020101020101"/>
              </a:rPr>
              <a:t>시행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43D05-38A8-6189-4002-2D3740028E92}"/>
              </a:ext>
            </a:extLst>
          </p:cNvPr>
          <p:cNvSpPr/>
          <p:nvPr/>
        </p:nvSpPr>
        <p:spPr>
          <a:xfrm>
            <a:off x="6819379" y="5272395"/>
            <a:ext cx="2701137" cy="88451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0C0C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4F4F4"/>
                </a:solidFill>
                <a:ea typeface="210 수퍼사이즈 Black" panose="02020603020101020101"/>
              </a:rPr>
              <a:t>유저 </a:t>
            </a:r>
            <a:r>
              <a:rPr lang="ko-KR" altLang="en-US" sz="2400" b="1">
                <a:solidFill>
                  <a:srgbClr val="F4F4F4"/>
                </a:solidFill>
                <a:ea typeface="210 수퍼사이즈 Black" panose="02020603020101020101"/>
              </a:rPr>
              <a:t>유입</a:t>
            </a:r>
            <a:r>
              <a:rPr lang="en-US" altLang="ko-KR" sz="2400" b="1" dirty="0">
                <a:solidFill>
                  <a:srgbClr val="F4F4F4"/>
                </a:solidFill>
                <a:ea typeface="210 수퍼사이즈 Black" panose="02020603020101020101"/>
              </a:rPr>
              <a:t> </a:t>
            </a:r>
            <a:r>
              <a:rPr lang="ko-KR" altLang="en-US" sz="2400" b="1" dirty="0">
                <a:solidFill>
                  <a:srgbClr val="F4F4F4"/>
                </a:solidFill>
                <a:ea typeface="210 수퍼사이즈 Black" panose="02020603020101020101"/>
              </a:rPr>
              <a:t>효과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820E7C-048D-A138-A837-DCDC6B6B3BF2}"/>
              </a:ext>
            </a:extLst>
          </p:cNvPr>
          <p:cNvCxnSpPr/>
          <p:nvPr/>
        </p:nvCxnSpPr>
        <p:spPr>
          <a:xfrm>
            <a:off x="8102302" y="4416611"/>
            <a:ext cx="0" cy="675342"/>
          </a:xfrm>
          <a:prstGeom prst="straightConnector1">
            <a:avLst/>
          </a:prstGeom>
          <a:ln w="127000">
            <a:solidFill>
              <a:srgbClr val="0C0C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38E00974-77DC-DDF2-851C-D098F3CC6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62" y="1602509"/>
            <a:ext cx="1670188" cy="16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133</Words>
  <Application>Microsoft Office PowerPoint</Application>
  <PresentationFormat>와이드스크린</PresentationFormat>
  <Paragraphs>61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210 수퍼사이즈 Black</vt:lpstr>
      <vt:lpstr>맑은 고딕</vt:lpstr>
      <vt:lpstr>휴먼둥근헤드라인</vt:lpstr>
      <vt:lpstr>Arial</vt:lpstr>
      <vt:lpstr>Office 테마</vt:lpstr>
      <vt:lpstr>Re:제로부터 시작하는 노숙자 생활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Re:제로부터 시작하는 노숙자 생활</dc:title>
  <dc:creator>박소빈</dc:creator>
  <cp:lastModifiedBy>박소빈</cp:lastModifiedBy>
  <cp:revision>122</cp:revision>
  <dcterms:created xsi:type="dcterms:W3CDTF">2024-06-15T10:37:17Z</dcterms:created>
  <dcterms:modified xsi:type="dcterms:W3CDTF">2024-06-19T08:55:18Z</dcterms:modified>
</cp:coreProperties>
</file>