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2" r:id="rId9"/>
    <p:sldId id="263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96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8.png"/><Relationship Id="rId7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8.png"/><Relationship Id="rId7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570" y="238095"/>
            <a:ext cx="17742574" cy="9809524"/>
            <a:chOff x="271570" y="238095"/>
            <a:chExt cx="17742574" cy="98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570" y="238095"/>
              <a:ext cx="17742574" cy="98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1573" y="238095"/>
            <a:ext cx="17742574" cy="5960614"/>
            <a:chOff x="271573" y="238095"/>
            <a:chExt cx="17742574" cy="59606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573" y="238095"/>
              <a:ext cx="17742574" cy="596061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951507" y="5326387"/>
            <a:ext cx="103827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kern="0" spc="-100" dirty="0">
                <a:solidFill>
                  <a:srgbClr val="FFFFFF"/>
                </a:solidFill>
                <a:latin typeface="ONE Mobile OTF Regular" pitchFamily="34" charset="0"/>
              </a:rPr>
              <a:t>노숙에서 벗어나는 게임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5124713" y="486986"/>
            <a:ext cx="2675287" cy="640179"/>
            <a:chOff x="15124713" y="486986"/>
            <a:chExt cx="2675287" cy="6401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713" y="486986"/>
              <a:ext cx="2675287" cy="64017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251762" y="3218222"/>
            <a:ext cx="1378219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kern="0" spc="-400" dirty="0">
                <a:solidFill>
                  <a:srgbClr val="FFFFFF"/>
                </a:solidFill>
                <a:latin typeface="ONE Mobile Title OTF" pitchFamily="34" charset="0"/>
                <a:cs typeface="ONE Mobile Title OTF" pitchFamily="34" charset="0"/>
              </a:rPr>
              <a:t>Re</a:t>
            </a:r>
            <a:r>
              <a:rPr lang="ko-KR" altLang="en-US" sz="7200" kern="0" spc="-400" dirty="0">
                <a:solidFill>
                  <a:srgbClr val="FFFFFF"/>
                </a:solidFill>
                <a:latin typeface="ONE Mobile Title OTF" pitchFamily="34" charset="0"/>
                <a:cs typeface="ONE Mobile Title OTF" pitchFamily="34" charset="0"/>
              </a:rPr>
              <a:t>제로부터 시작하는 노숙자 생활</a:t>
            </a:r>
            <a:endParaRPr lang="en-US" sz="7200" kern="0" spc="-400" dirty="0">
              <a:solidFill>
                <a:srgbClr val="FFFFFF"/>
              </a:solidFill>
              <a:latin typeface="ONE Mobile Title OTF" pitchFamily="34" charset="0"/>
              <a:cs typeface="ONE Mobile Title OTF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46553" y="622409"/>
            <a:ext cx="363160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FFFFFF"/>
                </a:solidFill>
                <a:latin typeface="ONE Mobile OTF Bold" pitchFamily="34" charset="0"/>
                <a:cs typeface="ONE Mobile OTF Bold" pitchFamily="34" charset="0"/>
              </a:rPr>
              <a:t>2024 04. 04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895093" y="8632476"/>
            <a:ext cx="2757842" cy="14286"/>
            <a:chOff x="5895093" y="8632476"/>
            <a:chExt cx="2757842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5093" y="8632476"/>
              <a:ext cx="2757842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71459" y="7958898"/>
            <a:ext cx="2014106" cy="688908"/>
            <a:chOff x="4271459" y="7958898"/>
            <a:chExt cx="2014106" cy="6889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1459" y="7958898"/>
              <a:ext cx="2014106" cy="68890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768194" y="7985085"/>
            <a:ext cx="3019587" cy="6296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ONE Mobile OTF Bold" pitchFamily="34" charset="0"/>
                <a:cs typeface="ONE Mobile OTF Bold" pitchFamily="34" charset="0"/>
              </a:rPr>
              <a:t>소속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5623358" y="8075448"/>
            <a:ext cx="428847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dirty="0"/>
              <a:t>게임데이터 분석 </a:t>
            </a:r>
            <a:r>
              <a:rPr lang="en-US" altLang="ko-KR" sz="2500" dirty="0"/>
              <a:t>1</a:t>
            </a:r>
            <a:r>
              <a:rPr lang="ko-KR" altLang="en-US" sz="2500" dirty="0"/>
              <a:t>조</a:t>
            </a:r>
            <a:endParaRPr lang="en-US" sz="25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1256386" y="8632476"/>
            <a:ext cx="2757842" cy="14286"/>
            <a:chOff x="11256386" y="8632476"/>
            <a:chExt cx="2757842" cy="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56386" y="8632476"/>
              <a:ext cx="2757842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32751" y="7958898"/>
            <a:ext cx="2014106" cy="688908"/>
            <a:chOff x="9632751" y="7958898"/>
            <a:chExt cx="2014106" cy="68890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2751" y="7958898"/>
              <a:ext cx="2014106" cy="68890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32064" y="2213825"/>
            <a:ext cx="7821586" cy="14286"/>
            <a:chOff x="5232064" y="2213825"/>
            <a:chExt cx="7821586" cy="142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32064" y="2213825"/>
              <a:ext cx="7821586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232064" y="5177489"/>
            <a:ext cx="7821586" cy="14286"/>
            <a:chOff x="5232064" y="5177489"/>
            <a:chExt cx="7821586" cy="1428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32064" y="5177489"/>
              <a:ext cx="7821586" cy="1428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9129525" y="7985089"/>
            <a:ext cx="3019587" cy="6296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ONE Mobile OTF Bold" pitchFamily="34" charset="0"/>
                <a:cs typeface="ONE Mobile OTF Bold" pitchFamily="34" charset="0"/>
              </a:rPr>
              <a:t>성명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1055042" y="8069066"/>
            <a:ext cx="35510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kern="0" spc="-100" dirty="0">
                <a:solidFill>
                  <a:srgbClr val="000000"/>
                </a:solidFill>
                <a:latin typeface="ONE Mobile OTF Bold" pitchFamily="34" charset="0"/>
              </a:rPr>
              <a:t>최수정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271573" y="238095"/>
            <a:ext cx="17742574" cy="1164502"/>
            <a:chOff x="271573" y="238095"/>
            <a:chExt cx="17742574" cy="11645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573" y="238095"/>
              <a:ext cx="17742574" cy="11645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4756" y="3018670"/>
            <a:ext cx="1739645" cy="1188035"/>
            <a:chOff x="2248792" y="2367028"/>
            <a:chExt cx="952621" cy="9523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8792" y="2367028"/>
              <a:ext cx="952621" cy="9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flipV="1">
            <a:off x="2984401" y="4086969"/>
            <a:ext cx="5617647" cy="45719"/>
            <a:chOff x="3201414" y="3305493"/>
            <a:chExt cx="46806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1414" y="3305493"/>
              <a:ext cx="4680696" cy="1428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021753" y="21029626"/>
            <a:ext cx="1428932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00" kern="0" spc="-100" dirty="0">
                <a:solidFill>
                  <a:srgbClr val="FFFFFF"/>
                </a:solidFill>
                <a:latin typeface="ONE Mobile OTF Bold" pitchFamily="34" charset="0"/>
                <a:cs typeface="ONE Mobile OTF Bold" pitchFamily="34" charset="0"/>
              </a:rPr>
              <a:t>01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3819736" y="3185827"/>
            <a:ext cx="590327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500" kern="0" spc="-100" dirty="0">
                <a:solidFill>
                  <a:srgbClr val="000000"/>
                </a:solidFill>
                <a:latin typeface="ONE Mobile OTF Bold" pitchFamily="34" charset="0"/>
              </a:rPr>
              <a:t>게임 소개</a:t>
            </a:r>
            <a:endParaRPr lang="en-US" sz="4500" dirty="0"/>
          </a:p>
        </p:txBody>
      </p:sp>
      <p:sp>
        <p:nvSpPr>
          <p:cNvPr id="34" name="Object 34"/>
          <p:cNvSpPr txBox="1"/>
          <p:nvPr/>
        </p:nvSpPr>
        <p:spPr>
          <a:xfrm>
            <a:off x="11198417" y="4277049"/>
            <a:ext cx="6656523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kern="0" spc="-100" dirty="0">
                <a:solidFill>
                  <a:srgbClr val="000000"/>
                </a:solidFill>
                <a:latin typeface="ONE Mobile OTF Regular" pitchFamily="34" charset="0"/>
                <a:cs typeface="ONE Mobile OTF Regular" pitchFamily="34" charset="0"/>
              </a:rPr>
              <a:t>게임 코드 </a:t>
            </a:r>
            <a:endParaRPr lang="en-US" altLang="ko-KR" sz="2500" kern="0" spc="-100" dirty="0">
              <a:solidFill>
                <a:srgbClr val="000000"/>
              </a:solidFill>
              <a:latin typeface="ONE Mobile OTF Regular" pitchFamily="34" charset="0"/>
              <a:cs typeface="ONE Mobile OTF Regular" pitchFamily="34" charset="0"/>
            </a:endParaRPr>
          </a:p>
          <a:p>
            <a:r>
              <a:rPr lang="ko-KR" altLang="en-US" sz="2500" kern="0" spc="-100" dirty="0">
                <a:solidFill>
                  <a:srgbClr val="000000"/>
                </a:solidFill>
                <a:latin typeface="ONE Mobile OTF Regular" pitchFamily="34" charset="0"/>
                <a:cs typeface="ONE Mobile OTF Regular" pitchFamily="34" charset="0"/>
              </a:rPr>
              <a:t>게임 저장 </a:t>
            </a:r>
            <a:endParaRPr lang="en-US" altLang="ko-KR" sz="2500" kern="0" spc="-100" dirty="0">
              <a:solidFill>
                <a:srgbClr val="000000"/>
              </a:solidFill>
              <a:latin typeface="ONE Mobile OTF Regular" pitchFamily="34" charset="0"/>
              <a:cs typeface="ONE Mobile OTF Regular" pitchFamily="34" charset="0"/>
            </a:endParaRPr>
          </a:p>
          <a:p>
            <a:r>
              <a:rPr lang="ko-KR" altLang="en-US" sz="2500" kern="0" spc="-100" dirty="0">
                <a:solidFill>
                  <a:srgbClr val="000000"/>
                </a:solidFill>
                <a:latin typeface="ONE Mobile OTF Regular" pitchFamily="34" charset="0"/>
                <a:cs typeface="ONE Mobile OTF Regular" pitchFamily="34" charset="0"/>
              </a:rPr>
              <a:t>확률</a:t>
            </a:r>
            <a:r>
              <a:rPr lang="en-US" sz="2500" kern="0" spc="-100" dirty="0">
                <a:solidFill>
                  <a:srgbClr val="000000"/>
                </a:solidFill>
                <a:latin typeface="ONE Mobile OTF Regular" pitchFamily="34" charset="0"/>
                <a:cs typeface="ONE Mobile OTF Regular" pitchFamily="34" charset="0"/>
              </a:rPr>
              <a:t>.</a:t>
            </a:r>
            <a:endParaRPr lang="en-US" sz="2500" dirty="0"/>
          </a:p>
        </p:txBody>
      </p:sp>
      <p:sp>
        <p:nvSpPr>
          <p:cNvPr id="62" name="Object 62"/>
          <p:cNvSpPr txBox="1"/>
          <p:nvPr/>
        </p:nvSpPr>
        <p:spPr>
          <a:xfrm>
            <a:off x="6201667" y="438683"/>
            <a:ext cx="588238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0" dirty="0" err="1">
                <a:solidFill>
                  <a:srgbClr val="FFFFFF"/>
                </a:solidFill>
                <a:latin typeface="ONE Mobile OTF Bold" pitchFamily="34" charset="0"/>
                <a:cs typeface="ONE Mobile OTF Bold" pitchFamily="34" charset="0"/>
              </a:rPr>
              <a:t>목차</a:t>
            </a:r>
            <a:r>
              <a:rPr lang="en-US" sz="3800" dirty="0">
                <a:solidFill>
                  <a:srgbClr val="FFFFFF"/>
                </a:solidFill>
                <a:latin typeface="ONE Mobile OTF Bold" pitchFamily="34" charset="0"/>
                <a:cs typeface="ONE Mobile OTF Bold" pitchFamily="34" charset="0"/>
              </a:rPr>
              <a:t> </a:t>
            </a:r>
            <a:endParaRPr lang="en-US" dirty="0"/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E2BE09D0-BCE2-C292-8921-392C0CE09BD0}"/>
              </a:ext>
            </a:extLst>
          </p:cNvPr>
          <p:cNvSpPr txBox="1"/>
          <p:nvPr/>
        </p:nvSpPr>
        <p:spPr>
          <a:xfrm>
            <a:off x="1346269" y="3153377"/>
            <a:ext cx="1428932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FFFFFF"/>
                </a:solidFill>
                <a:latin typeface="ONE Mobile OTF Bold" pitchFamily="34" charset="0"/>
                <a:cs typeface="ONE Mobile OTF Bold" pitchFamily="34" charset="0"/>
              </a:rPr>
              <a:t>01</a:t>
            </a:r>
            <a:endParaRPr lang="en-US" sz="4500" dirty="0"/>
          </a:p>
        </p:txBody>
      </p:sp>
      <p:grpSp>
        <p:nvGrpSpPr>
          <p:cNvPr id="16" name="그룹 1003">
            <a:extLst>
              <a:ext uri="{FF2B5EF4-FFF2-40B4-BE49-F238E27FC236}">
                <a16:creationId xmlns:a16="http://schemas.microsoft.com/office/drawing/2014/main" id="{8ED69CBF-26EA-F623-2033-05453ECAD20A}"/>
              </a:ext>
            </a:extLst>
          </p:cNvPr>
          <p:cNvGrpSpPr/>
          <p:nvPr/>
        </p:nvGrpSpPr>
        <p:grpSpPr>
          <a:xfrm>
            <a:off x="1381094" y="6781347"/>
            <a:ext cx="1739645" cy="1188035"/>
            <a:chOff x="2248792" y="2367028"/>
            <a:chExt cx="952621" cy="952381"/>
          </a:xfrm>
        </p:grpSpPr>
        <p:pic>
          <p:nvPicPr>
            <p:cNvPr id="17" name="Object 8">
              <a:extLst>
                <a:ext uri="{FF2B5EF4-FFF2-40B4-BE49-F238E27FC236}">
                  <a16:creationId xmlns:a16="http://schemas.microsoft.com/office/drawing/2014/main" id="{5343AAAF-03C7-442D-9143-9F61F537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8792" y="2367028"/>
              <a:ext cx="952621" cy="952381"/>
            </a:xfrm>
            <a:prstGeom prst="rect">
              <a:avLst/>
            </a:prstGeom>
          </p:spPr>
        </p:pic>
      </p:grpSp>
      <p:grpSp>
        <p:nvGrpSpPr>
          <p:cNvPr id="19" name="그룹 1004">
            <a:extLst>
              <a:ext uri="{FF2B5EF4-FFF2-40B4-BE49-F238E27FC236}">
                <a16:creationId xmlns:a16="http://schemas.microsoft.com/office/drawing/2014/main" id="{BF045C92-1930-FFE3-0A38-0987C655122F}"/>
              </a:ext>
            </a:extLst>
          </p:cNvPr>
          <p:cNvGrpSpPr/>
          <p:nvPr/>
        </p:nvGrpSpPr>
        <p:grpSpPr>
          <a:xfrm>
            <a:off x="3120739" y="7895365"/>
            <a:ext cx="5617647" cy="45719"/>
            <a:chOff x="3201414" y="3305493"/>
            <a:chExt cx="4680696" cy="14286"/>
          </a:xfrm>
        </p:grpSpPr>
        <p:pic>
          <p:nvPicPr>
            <p:cNvPr id="20" name="Object 11">
              <a:extLst>
                <a:ext uri="{FF2B5EF4-FFF2-40B4-BE49-F238E27FC236}">
                  <a16:creationId xmlns:a16="http://schemas.microsoft.com/office/drawing/2014/main" id="{22CBC518-D7B8-120F-FB3C-66DC68D7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1414" y="3305493"/>
              <a:ext cx="4680696" cy="14286"/>
            </a:xfrm>
            <a:prstGeom prst="rect">
              <a:avLst/>
            </a:prstGeom>
          </p:spPr>
        </p:pic>
      </p:grpSp>
      <p:sp>
        <p:nvSpPr>
          <p:cNvPr id="22" name="Object 27">
            <a:extLst>
              <a:ext uri="{FF2B5EF4-FFF2-40B4-BE49-F238E27FC236}">
                <a16:creationId xmlns:a16="http://schemas.microsoft.com/office/drawing/2014/main" id="{1A9015AB-759C-2DFA-C660-E75B8F94F637}"/>
              </a:ext>
            </a:extLst>
          </p:cNvPr>
          <p:cNvSpPr txBox="1"/>
          <p:nvPr/>
        </p:nvSpPr>
        <p:spPr>
          <a:xfrm>
            <a:off x="3507784" y="6881677"/>
            <a:ext cx="590327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500" dirty="0"/>
              <a:t>게임 로직 설명</a:t>
            </a:r>
            <a:endParaRPr lang="en-US" sz="4500"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D67800D5-167B-AEAB-C9D0-50F31C869BFE}"/>
              </a:ext>
            </a:extLst>
          </p:cNvPr>
          <p:cNvSpPr txBox="1"/>
          <p:nvPr/>
        </p:nvSpPr>
        <p:spPr>
          <a:xfrm>
            <a:off x="1482607" y="6916054"/>
            <a:ext cx="1428932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FFFFFF"/>
                </a:solidFill>
                <a:latin typeface="ONE Mobile OTF Bold" pitchFamily="34" charset="0"/>
                <a:cs typeface="ONE Mobile OTF Bold" pitchFamily="34" charset="0"/>
              </a:rPr>
              <a:t>02</a:t>
            </a:r>
            <a:endParaRPr lang="en-US" sz="4500" dirty="0"/>
          </a:p>
        </p:txBody>
      </p:sp>
      <p:grpSp>
        <p:nvGrpSpPr>
          <p:cNvPr id="63" name="그룹 1003">
            <a:extLst>
              <a:ext uri="{FF2B5EF4-FFF2-40B4-BE49-F238E27FC236}">
                <a16:creationId xmlns:a16="http://schemas.microsoft.com/office/drawing/2014/main" id="{BF878901-142D-5503-D1D6-773449407B6B}"/>
              </a:ext>
            </a:extLst>
          </p:cNvPr>
          <p:cNvGrpSpPr/>
          <p:nvPr/>
        </p:nvGrpSpPr>
        <p:grpSpPr>
          <a:xfrm>
            <a:off x="9670485" y="6879349"/>
            <a:ext cx="1739645" cy="1188035"/>
            <a:chOff x="2248792" y="2367028"/>
            <a:chExt cx="952621" cy="952381"/>
          </a:xfrm>
        </p:grpSpPr>
        <p:pic>
          <p:nvPicPr>
            <p:cNvPr id="960" name="Object 8">
              <a:extLst>
                <a:ext uri="{FF2B5EF4-FFF2-40B4-BE49-F238E27FC236}">
                  <a16:creationId xmlns:a16="http://schemas.microsoft.com/office/drawing/2014/main" id="{F1A87C47-ADE0-7C53-8CF0-B2C74E12F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8792" y="2367028"/>
              <a:ext cx="952621" cy="952381"/>
            </a:xfrm>
            <a:prstGeom prst="rect">
              <a:avLst/>
            </a:prstGeom>
          </p:spPr>
        </p:pic>
      </p:grpSp>
      <p:grpSp>
        <p:nvGrpSpPr>
          <p:cNvPr id="961" name="그룹 1004">
            <a:extLst>
              <a:ext uri="{FF2B5EF4-FFF2-40B4-BE49-F238E27FC236}">
                <a16:creationId xmlns:a16="http://schemas.microsoft.com/office/drawing/2014/main" id="{1D54720A-84B9-C9AA-F90C-077264A06262}"/>
              </a:ext>
            </a:extLst>
          </p:cNvPr>
          <p:cNvGrpSpPr/>
          <p:nvPr/>
        </p:nvGrpSpPr>
        <p:grpSpPr>
          <a:xfrm>
            <a:off x="11410130" y="7993367"/>
            <a:ext cx="5617647" cy="45719"/>
            <a:chOff x="3201414" y="3305493"/>
            <a:chExt cx="4680696" cy="14286"/>
          </a:xfrm>
        </p:grpSpPr>
        <p:pic>
          <p:nvPicPr>
            <p:cNvPr id="962" name="Object 11">
              <a:extLst>
                <a:ext uri="{FF2B5EF4-FFF2-40B4-BE49-F238E27FC236}">
                  <a16:creationId xmlns:a16="http://schemas.microsoft.com/office/drawing/2014/main" id="{D2EC690E-62AF-5A5B-CA9E-A585070B3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1414" y="3305493"/>
              <a:ext cx="4680696" cy="14286"/>
            </a:xfrm>
            <a:prstGeom prst="rect">
              <a:avLst/>
            </a:prstGeom>
          </p:spPr>
        </p:pic>
      </p:grpSp>
      <p:sp>
        <p:nvSpPr>
          <p:cNvPr id="963" name="Object 27">
            <a:extLst>
              <a:ext uri="{FF2B5EF4-FFF2-40B4-BE49-F238E27FC236}">
                <a16:creationId xmlns:a16="http://schemas.microsoft.com/office/drawing/2014/main" id="{51978411-722E-DDA6-124F-5FF8EACBFBB6}"/>
              </a:ext>
            </a:extLst>
          </p:cNvPr>
          <p:cNvSpPr txBox="1"/>
          <p:nvPr/>
        </p:nvSpPr>
        <p:spPr>
          <a:xfrm>
            <a:off x="11797175" y="6979679"/>
            <a:ext cx="590327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500" dirty="0"/>
              <a:t>게임 동영상</a:t>
            </a:r>
            <a:endParaRPr lang="en-US" sz="4500" dirty="0"/>
          </a:p>
        </p:txBody>
      </p:sp>
      <p:sp>
        <p:nvSpPr>
          <p:cNvPr id="964" name="Object 29">
            <a:extLst>
              <a:ext uri="{FF2B5EF4-FFF2-40B4-BE49-F238E27FC236}">
                <a16:creationId xmlns:a16="http://schemas.microsoft.com/office/drawing/2014/main" id="{CBE8A8A2-67CF-A0DA-CFE5-325E043D5B29}"/>
              </a:ext>
            </a:extLst>
          </p:cNvPr>
          <p:cNvSpPr txBox="1"/>
          <p:nvPr/>
        </p:nvSpPr>
        <p:spPr>
          <a:xfrm>
            <a:off x="9771998" y="7014056"/>
            <a:ext cx="1428932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FFFFFF"/>
                </a:solidFill>
                <a:latin typeface="ONE Mobile OTF Bold" pitchFamily="34" charset="0"/>
                <a:cs typeface="ONE Mobile OTF Bold" pitchFamily="34" charset="0"/>
              </a:rPr>
              <a:t>04</a:t>
            </a:r>
            <a:endParaRPr lang="en-US" sz="4500" dirty="0"/>
          </a:p>
        </p:txBody>
      </p:sp>
      <p:grpSp>
        <p:nvGrpSpPr>
          <p:cNvPr id="971" name="그룹 1003">
            <a:extLst>
              <a:ext uri="{FF2B5EF4-FFF2-40B4-BE49-F238E27FC236}">
                <a16:creationId xmlns:a16="http://schemas.microsoft.com/office/drawing/2014/main" id="{08E8DF8B-4B24-768E-B8FB-FB64F1B702F8}"/>
              </a:ext>
            </a:extLst>
          </p:cNvPr>
          <p:cNvGrpSpPr/>
          <p:nvPr/>
        </p:nvGrpSpPr>
        <p:grpSpPr>
          <a:xfrm>
            <a:off x="9281255" y="2907674"/>
            <a:ext cx="1739645" cy="1188035"/>
            <a:chOff x="2248792" y="2367028"/>
            <a:chExt cx="952621" cy="952381"/>
          </a:xfrm>
        </p:grpSpPr>
        <p:pic>
          <p:nvPicPr>
            <p:cNvPr id="972" name="Object 8">
              <a:extLst>
                <a:ext uri="{FF2B5EF4-FFF2-40B4-BE49-F238E27FC236}">
                  <a16:creationId xmlns:a16="http://schemas.microsoft.com/office/drawing/2014/main" id="{5049F4E9-E05B-0294-435A-9A9EC0823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8792" y="2367028"/>
              <a:ext cx="952621" cy="952381"/>
            </a:xfrm>
            <a:prstGeom prst="rect">
              <a:avLst/>
            </a:prstGeom>
          </p:spPr>
        </p:pic>
      </p:grpSp>
      <p:grpSp>
        <p:nvGrpSpPr>
          <p:cNvPr id="973" name="그룹 1004">
            <a:extLst>
              <a:ext uri="{FF2B5EF4-FFF2-40B4-BE49-F238E27FC236}">
                <a16:creationId xmlns:a16="http://schemas.microsoft.com/office/drawing/2014/main" id="{37993479-A059-7801-12C0-99AAA486C016}"/>
              </a:ext>
            </a:extLst>
          </p:cNvPr>
          <p:cNvGrpSpPr/>
          <p:nvPr/>
        </p:nvGrpSpPr>
        <p:grpSpPr>
          <a:xfrm>
            <a:off x="11020900" y="4021692"/>
            <a:ext cx="5617647" cy="45719"/>
            <a:chOff x="3201414" y="3305493"/>
            <a:chExt cx="4680696" cy="14286"/>
          </a:xfrm>
        </p:grpSpPr>
        <p:pic>
          <p:nvPicPr>
            <p:cNvPr id="974" name="Object 11">
              <a:extLst>
                <a:ext uri="{FF2B5EF4-FFF2-40B4-BE49-F238E27FC236}">
                  <a16:creationId xmlns:a16="http://schemas.microsoft.com/office/drawing/2014/main" id="{2CF5E2C1-BB68-916D-98DE-2D163A210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1414" y="3305493"/>
              <a:ext cx="4680696" cy="14286"/>
            </a:xfrm>
            <a:prstGeom prst="rect">
              <a:avLst/>
            </a:prstGeom>
          </p:spPr>
        </p:pic>
      </p:grpSp>
      <p:sp>
        <p:nvSpPr>
          <p:cNvPr id="975" name="Object 29">
            <a:extLst>
              <a:ext uri="{FF2B5EF4-FFF2-40B4-BE49-F238E27FC236}">
                <a16:creationId xmlns:a16="http://schemas.microsoft.com/office/drawing/2014/main" id="{A0DCF018-A485-0B13-90B5-499998608033}"/>
              </a:ext>
            </a:extLst>
          </p:cNvPr>
          <p:cNvSpPr txBox="1"/>
          <p:nvPr/>
        </p:nvSpPr>
        <p:spPr>
          <a:xfrm>
            <a:off x="9382768" y="3042381"/>
            <a:ext cx="1428932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FFFFFF"/>
                </a:solidFill>
                <a:latin typeface="ONE Mobile OTF Bold" pitchFamily="34" charset="0"/>
                <a:cs typeface="ONE Mobile OTF Bold" pitchFamily="34" charset="0"/>
              </a:rPr>
              <a:t>03</a:t>
            </a:r>
            <a:endParaRPr lang="en-US" sz="4500" dirty="0"/>
          </a:p>
        </p:txBody>
      </p:sp>
      <p:sp>
        <p:nvSpPr>
          <p:cNvPr id="981" name="Object 27">
            <a:extLst>
              <a:ext uri="{FF2B5EF4-FFF2-40B4-BE49-F238E27FC236}">
                <a16:creationId xmlns:a16="http://schemas.microsoft.com/office/drawing/2014/main" id="{7BBC57C8-B3C2-E13A-5300-43456215D6DA}"/>
              </a:ext>
            </a:extLst>
          </p:cNvPr>
          <p:cNvSpPr txBox="1"/>
          <p:nvPr/>
        </p:nvSpPr>
        <p:spPr>
          <a:xfrm>
            <a:off x="11430000" y="3001768"/>
            <a:ext cx="590327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500" dirty="0"/>
              <a:t>게임 구동방식</a:t>
            </a:r>
            <a:endParaRPr lang="en-US" sz="4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573" y="194387"/>
            <a:ext cx="17742571" cy="9809524"/>
            <a:chOff x="271573" y="238095"/>
            <a:chExt cx="17742571" cy="98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573" y="238095"/>
              <a:ext cx="17742571" cy="98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1572" y="194387"/>
            <a:ext cx="17742571" cy="9853232"/>
            <a:chOff x="271573" y="238095"/>
            <a:chExt cx="4273882" cy="98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573" y="238095"/>
              <a:ext cx="4273882" cy="98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29399" y="1564291"/>
            <a:ext cx="10287001" cy="2299831"/>
            <a:chOff x="7644031" y="1564292"/>
            <a:chExt cx="7291142" cy="9523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2065" y="1191707"/>
              <a:ext cx="14582284" cy="1904762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4031" y="1564292"/>
              <a:ext cx="7291142" cy="9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05919" y="9031163"/>
            <a:ext cx="11567366" cy="14286"/>
            <a:chOff x="5505919" y="9031163"/>
            <a:chExt cx="11567366" cy="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5919" y="9031163"/>
              <a:ext cx="11567366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05919" y="4822585"/>
            <a:ext cx="11567366" cy="14286"/>
            <a:chOff x="5505919" y="4822585"/>
            <a:chExt cx="11567366" cy="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5919" y="4822585"/>
              <a:ext cx="11567366" cy="1428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045550" y="5048971"/>
            <a:ext cx="12968593" cy="3323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ONE Mobile OTF Regular" pitchFamily="34" charset="0"/>
                <a:cs typeface="ONE Mobile OTF Regular" pitchFamily="34" charset="0"/>
              </a:rPr>
              <a:t>Re</a:t>
            </a:r>
            <a:r>
              <a:rPr lang="ko-KR" altLang="en-US" sz="3500" b="1" dirty="0">
                <a:solidFill>
                  <a:srgbClr val="000000"/>
                </a:solidFill>
                <a:latin typeface="ONE Mobile OTF Regular" pitchFamily="34" charset="0"/>
                <a:cs typeface="ONE Mobile OTF Regular" pitchFamily="34" charset="0"/>
              </a:rPr>
              <a:t>제로 부터 시작하는 노숙자 생활이란 게임</a:t>
            </a:r>
            <a:r>
              <a:rPr lang="ko-KR" altLang="en-US" sz="3500" dirty="0">
                <a:solidFill>
                  <a:srgbClr val="000000"/>
                </a:solidFill>
                <a:latin typeface="ONE Mobile OTF Regular" pitchFamily="34" charset="0"/>
                <a:cs typeface="ONE Mobile OTF Regular" pitchFamily="34" charset="0"/>
              </a:rPr>
              <a:t>은</a:t>
            </a:r>
            <a:r>
              <a:rPr lang="en-US" altLang="ko-KR" sz="3500" b="1" dirty="0">
                <a:solidFill>
                  <a:srgbClr val="000000"/>
                </a:solidFill>
                <a:latin typeface="ONE Mobile OTF Regular" pitchFamily="34" charset="0"/>
                <a:cs typeface="ONE Mobile OTF Regular" pitchFamily="34" charset="0"/>
              </a:rPr>
              <a:t> </a:t>
            </a:r>
            <a:r>
              <a:rPr lang="en-US" altLang="ko-KR" sz="3500" b="0" i="0" dirty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ko-KR" altLang="en-US" sz="3500" b="0" i="0" dirty="0">
                <a:solidFill>
                  <a:srgbClr val="0D0D0D"/>
                </a:solidFill>
                <a:effectLst/>
                <a:latin typeface="Söhne"/>
              </a:rPr>
              <a:t>집을 강화하는</a:t>
            </a:r>
            <a:r>
              <a:rPr lang="en-US" altLang="ko-KR" sz="3500" b="0" i="0" dirty="0">
                <a:solidFill>
                  <a:srgbClr val="0D0D0D"/>
                </a:solidFill>
                <a:effectLst/>
                <a:latin typeface="Söhne"/>
              </a:rPr>
              <a:t>" </a:t>
            </a:r>
            <a:r>
              <a:rPr lang="ko-KR" altLang="en-US" sz="3500" b="0" i="0" dirty="0">
                <a:solidFill>
                  <a:srgbClr val="0D0D0D"/>
                </a:solidFill>
                <a:effectLst/>
                <a:latin typeface="Söhne"/>
              </a:rPr>
              <a:t>것을 주제로 하고 있습니다</a:t>
            </a:r>
            <a:r>
              <a:rPr lang="en-US" altLang="ko-KR" sz="35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sz="35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ko-KR" altLang="en-US" sz="3500" b="0" i="0" dirty="0">
                <a:solidFill>
                  <a:srgbClr val="0D0D0D"/>
                </a:solidFill>
                <a:effectLst/>
                <a:latin typeface="Söhne"/>
              </a:rPr>
              <a:t>각 레벨마다 일정 금액을 사용하여 집을 구매하거나 판매할 수 있으며</a:t>
            </a:r>
            <a:r>
              <a:rPr lang="en-US" altLang="ko-KR" sz="3500" b="0" i="0" dirty="0">
                <a:solidFill>
                  <a:srgbClr val="0D0D0D"/>
                </a:solidFill>
                <a:effectLst/>
                <a:latin typeface="Söhne"/>
              </a:rPr>
              <a:t>,</a:t>
            </a:r>
          </a:p>
          <a:p>
            <a:r>
              <a:rPr lang="en-US" altLang="ko-KR" sz="35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ko-KR" altLang="en-US" sz="3500" b="0" i="0" dirty="0">
                <a:solidFill>
                  <a:srgbClr val="0D0D0D"/>
                </a:solidFill>
                <a:effectLst/>
                <a:latin typeface="Söhne"/>
              </a:rPr>
              <a:t>특정 확률로 집을 강화하여 다음 레벨의 집으로 업그레이드할 수 있습니다</a:t>
            </a:r>
            <a:r>
              <a:rPr lang="en-US" altLang="ko-KR" sz="35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sz="3500" dirty="0"/>
          </a:p>
        </p:txBody>
      </p:sp>
      <p:sp>
        <p:nvSpPr>
          <p:cNvPr id="19" name="Object 19"/>
          <p:cNvSpPr txBox="1"/>
          <p:nvPr/>
        </p:nvSpPr>
        <p:spPr>
          <a:xfrm>
            <a:off x="6377733" y="2360263"/>
            <a:ext cx="1030422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/>
              <a:t>Re</a:t>
            </a:r>
            <a:r>
              <a:rPr lang="ko-KR" altLang="en-US" sz="4000" dirty="0"/>
              <a:t>제로 부터 시작하는 노숙자 생활</a:t>
            </a:r>
            <a:endParaRPr lang="en-US" sz="40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29593" y="2064918"/>
            <a:ext cx="2757842" cy="14286"/>
            <a:chOff x="1029593" y="2064918"/>
            <a:chExt cx="2757842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9593" y="2064918"/>
              <a:ext cx="2757842" cy="1428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-208660" y="4314753"/>
            <a:ext cx="523434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ONE Mobile OTF Bold" pitchFamily="34" charset="0"/>
              </a:rPr>
              <a:t> </a:t>
            </a:r>
            <a:r>
              <a:rPr lang="ko-KR" altLang="en-US" sz="6000" dirty="0">
                <a:solidFill>
                  <a:srgbClr val="FFFFFF"/>
                </a:solidFill>
                <a:latin typeface="ONE Mobile OTF Bold" pitchFamily="34" charset="0"/>
              </a:rPr>
              <a:t>게임 소개 </a:t>
            </a:r>
            <a:endParaRPr lang="en-US"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3545" y="221766"/>
            <a:ext cx="17742574" cy="9809524"/>
            <a:chOff x="335436" y="238095"/>
            <a:chExt cx="17742574" cy="98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36" y="238095"/>
              <a:ext cx="17742574" cy="98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1570" y="238095"/>
            <a:ext cx="952621" cy="952381"/>
            <a:chOff x="271570" y="238095"/>
            <a:chExt cx="952621" cy="9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570" y="238095"/>
              <a:ext cx="952621" cy="9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4191" y="1176560"/>
            <a:ext cx="16791672" cy="14286"/>
            <a:chOff x="1224191" y="1176560"/>
            <a:chExt cx="16791672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191" y="1176560"/>
              <a:ext cx="16791672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8997" y="1467445"/>
            <a:ext cx="16919403" cy="5174273"/>
            <a:chOff x="8870834" y="1952185"/>
            <a:chExt cx="7919642" cy="344846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70834" y="1952185"/>
              <a:ext cx="7919642" cy="34484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8998" y="6918317"/>
            <a:ext cx="16146763" cy="2592105"/>
            <a:chOff x="8876287" y="5868202"/>
            <a:chExt cx="7919642" cy="34484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76287" y="5868202"/>
              <a:ext cx="7919642" cy="344846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303199" y="2280695"/>
            <a:ext cx="15925799" cy="40626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3000" i="0" dirty="0">
                <a:solidFill>
                  <a:srgbClr val="0D0D0D"/>
                </a:solidFill>
                <a:effectLst/>
                <a:latin typeface="Söhne"/>
              </a:rPr>
              <a:t>무기 구매 및 판매</a:t>
            </a:r>
            <a:r>
              <a:rPr lang="en-US" altLang="ko-KR" sz="300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ko-KR" altLang="en-US" sz="3000" i="0" dirty="0">
                <a:solidFill>
                  <a:srgbClr val="0D0D0D"/>
                </a:solidFill>
                <a:effectLst/>
                <a:latin typeface="Söhne"/>
              </a:rPr>
              <a:t>플레이어는 가지고 있는 금액으로 집을 구매하거나 판매할 수 있습니다</a:t>
            </a:r>
            <a:r>
              <a:rPr lang="en-US" altLang="ko-KR" sz="300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3000" i="0" dirty="0">
                <a:solidFill>
                  <a:srgbClr val="0D0D0D"/>
                </a:solidFill>
                <a:effectLst/>
                <a:latin typeface="Söhne"/>
              </a:rPr>
              <a:t>무기 강화 시도하기</a:t>
            </a:r>
            <a:r>
              <a:rPr lang="en-US" altLang="ko-KR" sz="300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ko-KR" altLang="en-US" sz="3000" i="0" dirty="0">
                <a:solidFill>
                  <a:srgbClr val="0D0D0D"/>
                </a:solidFill>
                <a:effectLst/>
                <a:latin typeface="Söhne"/>
              </a:rPr>
              <a:t>플레이어는 무기를 강화하기 위해 시도할 수 있습니다</a:t>
            </a:r>
            <a:r>
              <a:rPr lang="en-US" altLang="ko-KR" sz="300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3000" i="0" dirty="0">
                <a:solidFill>
                  <a:srgbClr val="0D0D0D"/>
                </a:solidFill>
                <a:effectLst/>
                <a:latin typeface="Söhne"/>
              </a:rPr>
              <a:t>성공 확률 계산</a:t>
            </a:r>
            <a:r>
              <a:rPr lang="en-US" altLang="ko-KR" sz="300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ko-KR" altLang="en-US" sz="3000" i="0" dirty="0">
                <a:solidFill>
                  <a:srgbClr val="0D0D0D"/>
                </a:solidFill>
                <a:effectLst/>
                <a:latin typeface="Söhne"/>
              </a:rPr>
              <a:t>강화를 시도할 때마다 특정 확률에 따라 성공할 수 있습니다</a:t>
            </a:r>
            <a:r>
              <a:rPr lang="en-US" altLang="ko-KR" sz="300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sz="3000" i="0" dirty="0">
                <a:solidFill>
                  <a:srgbClr val="0D0D0D"/>
                </a:solidFill>
                <a:effectLst/>
                <a:latin typeface="Söhne"/>
              </a:rPr>
              <a:t>이 확률은 무기의 현재 레벨에 따라 달라집니다</a:t>
            </a:r>
            <a:r>
              <a:rPr lang="en-US" altLang="ko-KR" sz="300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3000" i="0" dirty="0">
                <a:solidFill>
                  <a:srgbClr val="0D0D0D"/>
                </a:solidFill>
                <a:effectLst/>
                <a:latin typeface="Söhne"/>
              </a:rPr>
              <a:t>성공 시 효과</a:t>
            </a:r>
            <a:r>
              <a:rPr lang="en-US" altLang="ko-KR" sz="300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ko-KR" altLang="en-US" sz="3000" i="0" dirty="0">
                <a:solidFill>
                  <a:srgbClr val="0D0D0D"/>
                </a:solidFill>
                <a:effectLst/>
                <a:latin typeface="Söhne"/>
              </a:rPr>
              <a:t>성공하면 무기의 레벨이 올라가고</a:t>
            </a:r>
            <a:r>
              <a:rPr lang="en-US" altLang="ko-KR" sz="300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3000" i="0" dirty="0">
                <a:solidFill>
                  <a:srgbClr val="0D0D0D"/>
                </a:solidFill>
                <a:effectLst/>
                <a:latin typeface="Söhne"/>
              </a:rPr>
              <a:t>가지고 있는 금액에서 해당 무기의 강화 비용이 차감됩니다</a:t>
            </a:r>
            <a:r>
              <a:rPr lang="en-US" altLang="ko-KR" sz="300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3000" i="0" dirty="0">
                <a:solidFill>
                  <a:srgbClr val="0D0D0D"/>
                </a:solidFill>
                <a:effectLst/>
                <a:latin typeface="Söhne"/>
              </a:rPr>
              <a:t>실패 시 효과</a:t>
            </a:r>
            <a:r>
              <a:rPr lang="en-US" altLang="ko-KR" sz="300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ko-KR" altLang="en-US" sz="3000" i="0" dirty="0">
                <a:solidFill>
                  <a:srgbClr val="0D0D0D"/>
                </a:solidFill>
                <a:effectLst/>
                <a:latin typeface="Söhne"/>
              </a:rPr>
              <a:t>실패하면 무기를 잃고 가지고 있는 금액에서 해당 무기의 강화 비용이 차감됩니다</a:t>
            </a:r>
            <a:r>
              <a:rPr lang="en-US" altLang="ko-KR" sz="300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just"/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224191" y="1348994"/>
            <a:ext cx="1238287" cy="985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00" kern="0" spc="-100" dirty="0">
                <a:solidFill>
                  <a:srgbClr val="000000"/>
                </a:solidFill>
                <a:latin typeface="ONE Mobile OTF Bold" pitchFamily="34" charset="0"/>
                <a:cs typeface="ONE Mobile OTF Bold" pitchFamily="34" charset="0"/>
              </a:rPr>
              <a:t>1.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2038363" y="1566992"/>
            <a:ext cx="8199948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700" kern="0" spc="-100" dirty="0" err="1">
                <a:solidFill>
                  <a:srgbClr val="000000"/>
                </a:solidFill>
                <a:latin typeface="ONE Mobile OTF Bold" pitchFamily="34" charset="0"/>
              </a:rPr>
              <a:t>게임로직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053729" y="7928369"/>
            <a:ext cx="9461872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3000" b="0" i="0" dirty="0">
                <a:solidFill>
                  <a:srgbClr val="0D0D0D"/>
                </a:solidFill>
                <a:effectLst/>
                <a:latin typeface="Söhne"/>
              </a:rPr>
              <a:t>이 게임은 사용자가 주어진 확률에 따라 집을 구매하거나 판매하며</a:t>
            </a:r>
            <a:r>
              <a:rPr lang="en-US" altLang="ko-KR" sz="30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3000" b="0" i="0" dirty="0">
                <a:solidFill>
                  <a:srgbClr val="0D0D0D"/>
                </a:solidFill>
                <a:effectLst/>
                <a:latin typeface="Söhne"/>
              </a:rPr>
              <a:t>집을 강화하여 더 좋은 집으로 업그레이드하는 것이 목표</a:t>
            </a:r>
            <a:r>
              <a:rPr lang="ko-KR" altLang="en-US" sz="3000" dirty="0">
                <a:solidFill>
                  <a:srgbClr val="0D0D0D"/>
                </a:solidFill>
                <a:latin typeface="Söhne"/>
              </a:rPr>
              <a:t>입니다</a:t>
            </a:r>
            <a:r>
              <a:rPr lang="en-US" altLang="ko-KR" sz="3000" dirty="0">
                <a:solidFill>
                  <a:srgbClr val="0D0D0D"/>
                </a:solidFill>
                <a:latin typeface="Söhne"/>
              </a:rPr>
              <a:t>.</a:t>
            </a:r>
            <a:endParaRPr lang="en-US" sz="3000" dirty="0"/>
          </a:p>
        </p:txBody>
      </p:sp>
      <p:sp>
        <p:nvSpPr>
          <p:cNvPr id="25" name="Object 25"/>
          <p:cNvSpPr txBox="1"/>
          <p:nvPr/>
        </p:nvSpPr>
        <p:spPr>
          <a:xfrm>
            <a:off x="947395" y="6844235"/>
            <a:ext cx="1257804" cy="985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00" kern="0" spc="-100" dirty="0">
                <a:solidFill>
                  <a:srgbClr val="000000"/>
                </a:solidFill>
                <a:latin typeface="ONE Mobile OTF Bold" pitchFamily="34" charset="0"/>
                <a:cs typeface="ONE Mobile OTF Bold" pitchFamily="34" charset="0"/>
              </a:rPr>
              <a:t>2.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890175" y="7091625"/>
            <a:ext cx="8129086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700" kern="0" spc="-100" dirty="0">
                <a:solidFill>
                  <a:srgbClr val="000000"/>
                </a:solidFill>
                <a:latin typeface="ONE Mobile OTF Bold" pitchFamily="34" charset="0"/>
              </a:rPr>
              <a:t>게임목표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609623" y="2208311"/>
            <a:ext cx="4680696" cy="14286"/>
            <a:chOff x="9171348" y="2867179"/>
            <a:chExt cx="4680696" cy="142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1348" y="2867179"/>
              <a:ext cx="4680696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67204" y="7753345"/>
            <a:ext cx="4680696" cy="14286"/>
            <a:chOff x="9171348" y="6817458"/>
            <a:chExt cx="4680696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1348" y="6817458"/>
              <a:ext cx="4680696" cy="1428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4531" y="362647"/>
            <a:ext cx="1428932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00" kern="0" spc="-100" dirty="0">
                <a:solidFill>
                  <a:srgbClr val="FFFFFF"/>
                </a:solidFill>
                <a:latin typeface="ONE Mobile OTF Bold" pitchFamily="34" charset="0"/>
                <a:cs typeface="ONE Mobile OTF Bold" pitchFamily="34" charset="0"/>
              </a:rPr>
              <a:t>02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467204" y="367913"/>
            <a:ext cx="4487514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700" kern="0" spc="-100" dirty="0">
                <a:solidFill>
                  <a:srgbClr val="000000"/>
                </a:solidFill>
                <a:latin typeface="ONE Mobile OTF Bold" pitchFamily="34" charset="0"/>
              </a:rPr>
              <a:t>게임 로직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570" y="238095"/>
            <a:ext cx="17742574" cy="9809524"/>
            <a:chOff x="271570" y="238095"/>
            <a:chExt cx="17742574" cy="98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570" y="238095"/>
              <a:ext cx="17742574" cy="98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1570" y="238095"/>
            <a:ext cx="952621" cy="952381"/>
            <a:chOff x="271570" y="238095"/>
            <a:chExt cx="952621" cy="9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570" y="238095"/>
              <a:ext cx="952621" cy="9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4191" y="1176560"/>
            <a:ext cx="16791672" cy="14286"/>
            <a:chOff x="1224191" y="1176560"/>
            <a:chExt cx="16791672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191" y="1176560"/>
              <a:ext cx="16791672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70834" y="1952185"/>
            <a:ext cx="7919642" cy="3448467"/>
            <a:chOff x="8870834" y="1952185"/>
            <a:chExt cx="7919642" cy="344846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70834" y="1952185"/>
              <a:ext cx="7919642" cy="34484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70834" y="5868202"/>
            <a:ext cx="7919642" cy="3448467"/>
            <a:chOff x="8870834" y="5868202"/>
            <a:chExt cx="7919642" cy="34484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70834" y="5868202"/>
              <a:ext cx="7919642" cy="344846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204005" y="3314436"/>
            <a:ext cx="702576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2400" b="0" i="0" dirty="0">
                <a:solidFill>
                  <a:srgbClr val="0D0D0D"/>
                </a:solidFill>
                <a:effectLst/>
                <a:latin typeface="Söhne"/>
              </a:rPr>
              <a:t>프로그램이 실행되면 각종 변수들을 초기화하고 화면을 정리합니다</a:t>
            </a:r>
            <a:r>
              <a:rPr lang="en-US" altLang="ko-KR" sz="2400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0D0D0D"/>
                </a:solidFill>
                <a:effectLst/>
                <a:latin typeface="Söhne"/>
              </a:rPr>
              <a:t>현재 지갑의 잔고는 </a:t>
            </a:r>
            <a:r>
              <a:rPr lang="en-US" altLang="ko-KR" sz="2400" b="0" i="0" dirty="0">
                <a:solidFill>
                  <a:srgbClr val="0D0D0D"/>
                </a:solidFill>
                <a:effectLst/>
                <a:latin typeface="Söhne"/>
              </a:rPr>
              <a:t>50000</a:t>
            </a:r>
            <a:r>
              <a:rPr lang="ko-KR" altLang="en-US" sz="2400" b="0" i="0" dirty="0">
                <a:solidFill>
                  <a:srgbClr val="0D0D0D"/>
                </a:solidFill>
                <a:effectLst/>
                <a:latin typeface="Söhne"/>
              </a:rPr>
              <a:t>으로 설정되며</a:t>
            </a:r>
            <a:r>
              <a:rPr lang="en-US" altLang="ko-KR" sz="24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0D0D0D"/>
                </a:solidFill>
                <a:effectLst/>
                <a:latin typeface="Söhne"/>
              </a:rPr>
              <a:t>확률과 집의 레벨에 따라 각종 가격이 설정됩니다</a:t>
            </a:r>
            <a:r>
              <a:rPr lang="en-US" altLang="ko-KR" sz="24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r>
              <a:rPr lang="en-US" sz="2100" kern="0" spc="-100" dirty="0">
                <a:solidFill>
                  <a:srgbClr val="000000"/>
                </a:solidFill>
                <a:latin typeface="ONE Mobile OTF Regular" pitchFamily="34" charset="0"/>
                <a:cs typeface="ONE Mobile OTF Regular" pitchFamily="34" charset="0"/>
              </a:rPr>
              <a:t>.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8944190" y="2040493"/>
            <a:ext cx="1238287" cy="985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00" kern="0" spc="-100" dirty="0">
                <a:solidFill>
                  <a:srgbClr val="000000"/>
                </a:solidFill>
                <a:latin typeface="ONE Mobile OTF Bold" pitchFamily="34" charset="0"/>
                <a:cs typeface="ONE Mobile OTF Bold" pitchFamily="34" charset="0"/>
              </a:rPr>
              <a:t>1.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0206176" y="2210396"/>
            <a:ext cx="8129086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700" kern="0" spc="-100" dirty="0">
                <a:solidFill>
                  <a:srgbClr val="000000"/>
                </a:solidFill>
                <a:latin typeface="ONE Mobile OTF Bold" pitchFamily="34" charset="0"/>
              </a:rPr>
              <a:t>초기설정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8961718" y="6929963"/>
            <a:ext cx="980197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2400" b="0" i="0" dirty="0" err="1">
                <a:solidFill>
                  <a:srgbClr val="0D0D0D"/>
                </a:solidFill>
                <a:effectLst/>
                <a:latin typeface="Söhne"/>
              </a:rPr>
              <a:t>Swicth</a:t>
            </a:r>
            <a:r>
              <a:rPr lang="en-US" altLang="ko-KR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ko-KR" altLang="en-US" sz="2400" b="0" i="0" dirty="0">
                <a:solidFill>
                  <a:srgbClr val="0D0D0D"/>
                </a:solidFill>
                <a:effectLst/>
                <a:latin typeface="Söhne"/>
              </a:rPr>
              <a:t>케이스 문을 이용해 사용자는 </a:t>
            </a:r>
            <a:r>
              <a:rPr lang="en-US" altLang="ko-KR" sz="2400" b="0" i="0" dirty="0">
                <a:solidFill>
                  <a:srgbClr val="0D0D0D"/>
                </a:solidFill>
                <a:effectLst/>
                <a:latin typeface="Söhne"/>
              </a:rPr>
              <a:t>1, 2 </a:t>
            </a:r>
            <a:r>
              <a:rPr lang="en-US" altLang="ko-KR" sz="2400" dirty="0">
                <a:solidFill>
                  <a:srgbClr val="0D0D0D"/>
                </a:solidFill>
                <a:latin typeface="Söhne"/>
              </a:rPr>
              <a:t>,3</a:t>
            </a:r>
            <a:r>
              <a:rPr lang="ko-KR" altLang="en-US" sz="2400" dirty="0">
                <a:solidFill>
                  <a:srgbClr val="0D0D0D"/>
                </a:solidFill>
                <a:latin typeface="Söhne"/>
              </a:rPr>
              <a:t>또는 </a:t>
            </a:r>
            <a:r>
              <a:rPr lang="en-US" altLang="ko-KR" sz="2400" dirty="0">
                <a:solidFill>
                  <a:srgbClr val="0D0D0D"/>
                </a:solidFill>
                <a:latin typeface="Söhne"/>
              </a:rPr>
              <a:t>4</a:t>
            </a:r>
            <a:r>
              <a:rPr lang="ko-KR" altLang="en-US" sz="2400" b="0" i="0" dirty="0">
                <a:solidFill>
                  <a:srgbClr val="0D0D0D"/>
                </a:solidFill>
                <a:effectLst/>
                <a:latin typeface="Söhne"/>
              </a:rPr>
              <a:t>을 </a:t>
            </a:r>
            <a:endParaRPr lang="en-US" altLang="ko-K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ko-KR" altLang="en-US" sz="2400" b="0" i="0" dirty="0">
                <a:solidFill>
                  <a:srgbClr val="0D0D0D"/>
                </a:solidFill>
                <a:effectLst/>
                <a:latin typeface="Söhne"/>
              </a:rPr>
              <a:t>입력하여</a:t>
            </a:r>
            <a:r>
              <a:rPr lang="en-US" altLang="ko-KR" sz="2400" dirty="0">
                <a:solidFill>
                  <a:srgbClr val="0D0D0D"/>
                </a:solidFill>
                <a:latin typeface="Söhne"/>
              </a:rPr>
              <a:t> </a:t>
            </a:r>
            <a:r>
              <a:rPr lang="ko-KR" altLang="en-US" sz="2400" b="0" i="0" dirty="0">
                <a:solidFill>
                  <a:srgbClr val="0D0D0D"/>
                </a:solidFill>
                <a:effectLst/>
                <a:latin typeface="Söhne"/>
              </a:rPr>
              <a:t>각각 집 구매</a:t>
            </a:r>
            <a:r>
              <a:rPr lang="en-US" altLang="ko-KR" sz="24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</a:p>
          <a:p>
            <a:pPr algn="just"/>
            <a:r>
              <a:rPr lang="ko-KR" altLang="en-US" sz="2400" b="0" i="0" dirty="0">
                <a:solidFill>
                  <a:srgbClr val="0D0D0D"/>
                </a:solidFill>
                <a:effectLst/>
                <a:latin typeface="Söhne"/>
              </a:rPr>
              <a:t>게임 종료 또는 집 판매를 선택할 수 있으며 게임저장을 할 </a:t>
            </a:r>
            <a:endParaRPr lang="en-US" altLang="ko-K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ko-KR" altLang="en-US" sz="2400" dirty="0">
                <a:solidFill>
                  <a:srgbClr val="0D0D0D"/>
                </a:solidFill>
                <a:latin typeface="Söhne"/>
              </a:rPr>
              <a:t>수 있습니다</a:t>
            </a:r>
            <a:r>
              <a:rPr lang="en-US" altLang="ko-KR" sz="2400" dirty="0">
                <a:solidFill>
                  <a:srgbClr val="0D0D0D"/>
                </a:solidFill>
                <a:latin typeface="Söhne"/>
              </a:rPr>
              <a:t>.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8961718" y="5990779"/>
            <a:ext cx="1257804" cy="985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00" kern="0" spc="-100" dirty="0">
                <a:solidFill>
                  <a:srgbClr val="000000"/>
                </a:solidFill>
                <a:latin typeface="ONE Mobile OTF Bold" pitchFamily="34" charset="0"/>
                <a:cs typeface="ONE Mobile OTF Bold" pitchFamily="34" charset="0"/>
              </a:rPr>
              <a:t>2.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0240002" y="6160674"/>
            <a:ext cx="8129086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700" kern="0" spc="-100" dirty="0">
                <a:solidFill>
                  <a:srgbClr val="000000"/>
                </a:solidFill>
                <a:latin typeface="ONE Mobile OTF Bold" pitchFamily="34" charset="0"/>
              </a:rPr>
              <a:t>사용자 입력 처리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9171348" y="2867179"/>
            <a:ext cx="4680696" cy="14286"/>
            <a:chOff x="9171348" y="2867179"/>
            <a:chExt cx="4680696" cy="142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1348" y="2867179"/>
              <a:ext cx="4680696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171348" y="6817458"/>
            <a:ext cx="4680696" cy="14286"/>
            <a:chOff x="9171348" y="6817458"/>
            <a:chExt cx="4680696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1348" y="6817458"/>
              <a:ext cx="4680696" cy="1428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4531" y="362647"/>
            <a:ext cx="1428932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00" kern="0" spc="-100" dirty="0">
                <a:solidFill>
                  <a:srgbClr val="FFFFFF"/>
                </a:solidFill>
                <a:latin typeface="ONE Mobile OTF Bold" pitchFamily="34" charset="0"/>
                <a:cs typeface="ONE Mobile OTF Bold" pitchFamily="34" charset="0"/>
              </a:rPr>
              <a:t>03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467204" y="367913"/>
            <a:ext cx="4487514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700" kern="0" spc="-100" dirty="0">
                <a:solidFill>
                  <a:srgbClr val="000000"/>
                </a:solidFill>
                <a:latin typeface="ONE Mobile OTF Bold" pitchFamily="34" charset="0"/>
              </a:rPr>
              <a:t>게임 구동</a:t>
            </a:r>
            <a:endParaRPr lang="en-US" dirty="0"/>
          </a:p>
        </p:txBody>
      </p:sp>
      <p:pic>
        <p:nvPicPr>
          <p:cNvPr id="7" name="그림 6" descr="텍스트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E7C9A4B5-8B5C-CEDE-9B8D-F3330C31A5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6" y="1996208"/>
            <a:ext cx="7292340" cy="3360420"/>
          </a:xfrm>
          <a:prstGeom prst="rect">
            <a:avLst/>
          </a:prstGeom>
        </p:spPr>
      </p:pic>
      <p:pic>
        <p:nvPicPr>
          <p:cNvPr id="10" name="그림 9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5B91518-4E20-DC4F-7E10-48E2BC44FC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36" y="5414260"/>
            <a:ext cx="3171836" cy="4586612"/>
          </a:xfrm>
          <a:prstGeom prst="rect">
            <a:avLst/>
          </a:prstGeom>
        </p:spPr>
      </p:pic>
      <p:pic>
        <p:nvPicPr>
          <p:cNvPr id="13" name="그림 1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69B660D1-4260-CB3F-5334-847C545C6F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057" y="5414259"/>
            <a:ext cx="3598395" cy="45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5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570" y="238095"/>
            <a:ext cx="17742574" cy="9809524"/>
            <a:chOff x="271570" y="238095"/>
            <a:chExt cx="17742574" cy="98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570" y="238095"/>
              <a:ext cx="17742574" cy="98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1570" y="238095"/>
            <a:ext cx="952621" cy="952381"/>
            <a:chOff x="271570" y="238095"/>
            <a:chExt cx="952621" cy="9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570" y="238095"/>
              <a:ext cx="952621" cy="9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4191" y="1176560"/>
            <a:ext cx="16791672" cy="14286"/>
            <a:chOff x="1224191" y="1176560"/>
            <a:chExt cx="16791672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191" y="1176560"/>
              <a:ext cx="16791672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76847" y="2963522"/>
            <a:ext cx="7919642" cy="4715315"/>
            <a:chOff x="8870834" y="1952185"/>
            <a:chExt cx="7919642" cy="344846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70834" y="1952185"/>
              <a:ext cx="7919642" cy="344846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423785" y="4251484"/>
            <a:ext cx="7025765" cy="27853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500" b="0" i="0" dirty="0">
                <a:solidFill>
                  <a:srgbClr val="0D0D0D"/>
                </a:solidFill>
                <a:effectLst/>
                <a:latin typeface="Söhne"/>
              </a:rPr>
              <a:t>강화를 할 경우 추출한 랜덤 값이 성공 확률 보다 작으면 성공하게 했습니다 </a:t>
            </a:r>
            <a:r>
              <a:rPr lang="en-US" altLang="ko-KR" sz="3500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sz="3500" b="0" i="0" dirty="0">
                <a:solidFill>
                  <a:srgbClr val="0D0D0D"/>
                </a:solidFill>
                <a:effectLst/>
                <a:latin typeface="Söhne"/>
              </a:rPr>
              <a:t>확률은 </a:t>
            </a:r>
            <a:r>
              <a:rPr lang="en-US" altLang="ko-KR" sz="3500" dirty="0">
                <a:solidFill>
                  <a:srgbClr val="0D0D0D"/>
                </a:solidFill>
                <a:latin typeface="Söhne"/>
              </a:rPr>
              <a:t>Num</a:t>
            </a:r>
            <a:r>
              <a:rPr lang="ko-KR" altLang="en-US" sz="3500" dirty="0">
                <a:solidFill>
                  <a:srgbClr val="0D0D0D"/>
                </a:solidFill>
                <a:latin typeface="Söhne"/>
              </a:rPr>
              <a:t>으로 하여 </a:t>
            </a:r>
            <a:endParaRPr lang="en-US" altLang="ko-KR" sz="3500" dirty="0">
              <a:solidFill>
                <a:srgbClr val="0D0D0D"/>
              </a:solidFill>
              <a:latin typeface="Söhne"/>
            </a:endParaRPr>
          </a:p>
          <a:p>
            <a:pPr algn="ctr"/>
            <a:r>
              <a:rPr lang="en-US" sz="3500" dirty="0">
                <a:solidFill>
                  <a:srgbClr val="0D0D0D"/>
                </a:solidFill>
                <a:latin typeface="Söhne"/>
              </a:rPr>
              <a:t>Num</a:t>
            </a:r>
            <a:r>
              <a:rPr lang="ko-KR" altLang="en-US" sz="3500" dirty="0">
                <a:solidFill>
                  <a:srgbClr val="0D0D0D"/>
                </a:solidFill>
                <a:latin typeface="Söhne"/>
              </a:rPr>
              <a:t>의 값을 정해주어 그 확률과 랜덤 값을 비교하여 만들었습니다</a:t>
            </a:r>
            <a:r>
              <a:rPr lang="en-US" altLang="ko-KR" sz="3500" dirty="0">
                <a:solidFill>
                  <a:srgbClr val="0D0D0D"/>
                </a:solidFill>
                <a:latin typeface="Söhne"/>
              </a:rPr>
              <a:t>.</a:t>
            </a:r>
            <a:endParaRPr lang="en-US" sz="3500" dirty="0"/>
          </a:p>
        </p:txBody>
      </p:sp>
      <p:sp>
        <p:nvSpPr>
          <p:cNvPr id="22" name="Object 22"/>
          <p:cNvSpPr txBox="1"/>
          <p:nvPr/>
        </p:nvSpPr>
        <p:spPr>
          <a:xfrm>
            <a:off x="9138436" y="3159155"/>
            <a:ext cx="1238287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00" kern="0" spc="-100" dirty="0">
                <a:solidFill>
                  <a:srgbClr val="000000"/>
                </a:solidFill>
                <a:latin typeface="ONE Mobile OTF Bold" pitchFamily="34" charset="0"/>
                <a:cs typeface="ONE Mobile OTF Bold" pitchFamily="34" charset="0"/>
              </a:rPr>
              <a:t>3.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9462282" y="3930977"/>
            <a:ext cx="4680696" cy="14286"/>
            <a:chOff x="9171348" y="2867179"/>
            <a:chExt cx="4680696" cy="142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1348" y="2867179"/>
              <a:ext cx="4680696" cy="1428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4531" y="362647"/>
            <a:ext cx="1428932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00" kern="0" spc="-100" dirty="0">
                <a:solidFill>
                  <a:srgbClr val="FFFFFF"/>
                </a:solidFill>
                <a:latin typeface="ONE Mobile OTF Bold" pitchFamily="34" charset="0"/>
                <a:cs typeface="ONE Mobile OTF Bold" pitchFamily="34" charset="0"/>
              </a:rPr>
              <a:t>03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467204" y="367913"/>
            <a:ext cx="4487514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700" kern="0" spc="-100" dirty="0">
                <a:solidFill>
                  <a:srgbClr val="000000"/>
                </a:solidFill>
                <a:latin typeface="ONE Mobile OTF Bold" pitchFamily="34" charset="0"/>
              </a:rPr>
              <a:t>게임 구동</a:t>
            </a:r>
            <a:endParaRPr lang="en-US" dirty="0"/>
          </a:p>
        </p:txBody>
      </p:sp>
      <p:pic>
        <p:nvPicPr>
          <p:cNvPr id="2" name="그림 1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A7BFAAFE-27AC-9378-1CD9-AA1D0D1AA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4" y="1485900"/>
            <a:ext cx="7757063" cy="3869530"/>
          </a:xfrm>
          <a:prstGeom prst="rect">
            <a:avLst/>
          </a:prstGeom>
        </p:spPr>
      </p:pic>
      <p:sp>
        <p:nvSpPr>
          <p:cNvPr id="4" name="Object 26">
            <a:extLst>
              <a:ext uri="{FF2B5EF4-FFF2-40B4-BE49-F238E27FC236}">
                <a16:creationId xmlns:a16="http://schemas.microsoft.com/office/drawing/2014/main" id="{818A5401-FFA8-5956-A097-F4248BD40B03}"/>
              </a:ext>
            </a:extLst>
          </p:cNvPr>
          <p:cNvSpPr txBox="1"/>
          <p:nvPr/>
        </p:nvSpPr>
        <p:spPr>
          <a:xfrm>
            <a:off x="10051221" y="3214206"/>
            <a:ext cx="8129086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700" kern="0" spc="-100" dirty="0">
                <a:solidFill>
                  <a:srgbClr val="000000"/>
                </a:solidFill>
                <a:latin typeface="ONE Mobile OTF Bold" pitchFamily="34" charset="0"/>
              </a:rPr>
              <a:t>강화하기</a:t>
            </a:r>
            <a:r>
              <a:rPr lang="en-US" altLang="ko-KR" sz="3700" kern="0" spc="-100" dirty="0">
                <a:solidFill>
                  <a:srgbClr val="000000"/>
                </a:solidFill>
                <a:latin typeface="ONE Mobile OTF Bold" pitchFamily="34" charset="0"/>
              </a:rPr>
              <a:t>,</a:t>
            </a:r>
            <a:r>
              <a:rPr lang="ko-KR" altLang="en-US" sz="3700" kern="0" spc="-100" dirty="0">
                <a:solidFill>
                  <a:srgbClr val="000000"/>
                </a:solidFill>
                <a:latin typeface="ONE Mobile OTF Bold" pitchFamily="34" charset="0"/>
              </a:rPr>
              <a:t>확률</a:t>
            </a:r>
            <a:endParaRPr lang="en-US" dirty="0"/>
          </a:p>
        </p:txBody>
      </p:sp>
      <p:pic>
        <p:nvPicPr>
          <p:cNvPr id="8" name="그림 7" descr="텍스트, 스크린샷, 예술, 디자인이(가) 표시된 사진&#10;&#10;자동 생성된 설명">
            <a:extLst>
              <a:ext uri="{FF2B5EF4-FFF2-40B4-BE49-F238E27FC236}">
                <a16:creationId xmlns:a16="http://schemas.microsoft.com/office/drawing/2014/main" id="{C683AFC7-F3FD-39C5-2BB6-18BD6B8B7F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39" y="5644173"/>
            <a:ext cx="5705444" cy="40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9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570" y="238095"/>
            <a:ext cx="17742574" cy="9809524"/>
            <a:chOff x="271570" y="238095"/>
            <a:chExt cx="17742574" cy="98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570" y="238095"/>
              <a:ext cx="17742574" cy="98095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142857" y="7562323"/>
            <a:ext cx="5334000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500" b="1" kern="0" spc="-100" dirty="0" err="1">
                <a:solidFill>
                  <a:srgbClr val="000000"/>
                </a:solidFill>
                <a:latin typeface="ONE Mobile OTF Regular" pitchFamily="34" charset="0"/>
              </a:rPr>
              <a:t>사용자입력대기</a:t>
            </a:r>
            <a:r>
              <a:rPr lang="en-US" altLang="ko-KR" sz="3500" b="1" kern="0" spc="-100" dirty="0">
                <a:solidFill>
                  <a:srgbClr val="000000"/>
                </a:solidFill>
                <a:latin typeface="ONE Mobile OTF Regular" pitchFamily="34" charset="0"/>
              </a:rPr>
              <a:t>,</a:t>
            </a:r>
            <a:r>
              <a:rPr lang="ko-KR" altLang="en-US" sz="3500" b="1" kern="0" spc="-100" dirty="0">
                <a:solidFill>
                  <a:srgbClr val="000000"/>
                </a:solidFill>
                <a:latin typeface="ONE Mobile OTF Regular" pitchFamily="34" charset="0"/>
              </a:rPr>
              <a:t>종료</a:t>
            </a:r>
            <a:endParaRPr lang="en-US" sz="3500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71570" y="238095"/>
            <a:ext cx="952621" cy="952381"/>
            <a:chOff x="271570" y="238095"/>
            <a:chExt cx="952621" cy="9523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570" y="238095"/>
              <a:ext cx="952621" cy="9523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4191" y="1176560"/>
            <a:ext cx="16791672" cy="14286"/>
            <a:chOff x="1224191" y="1176560"/>
            <a:chExt cx="16791672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191" y="1176560"/>
              <a:ext cx="16791672" cy="1428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4530" y="360050"/>
            <a:ext cx="1428932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00" kern="0" spc="-100" dirty="0">
                <a:solidFill>
                  <a:srgbClr val="FFFFFF"/>
                </a:solidFill>
                <a:latin typeface="ONE Mobile OTF Bold" pitchFamily="34" charset="0"/>
                <a:cs typeface="ONE Mobile OTF Bold" pitchFamily="34" charset="0"/>
              </a:rPr>
              <a:t>03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467200" y="365315"/>
            <a:ext cx="4487514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700" kern="0" spc="-100" dirty="0">
                <a:solidFill>
                  <a:srgbClr val="000000"/>
                </a:solidFill>
                <a:latin typeface="ONE Mobile OTF Bold" pitchFamily="34" charset="0"/>
                <a:cs typeface="ONE Mobile OTF Bold" pitchFamily="34" charset="0"/>
              </a:rPr>
              <a:t>게임 구동</a:t>
            </a:r>
            <a:endParaRPr lang="en-US" dirty="0"/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724EF1B4-C42A-56B9-0C8F-C314D65D84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77" y="1436763"/>
            <a:ext cx="7841524" cy="3905384"/>
          </a:xfrm>
          <a:prstGeom prst="rect">
            <a:avLst/>
          </a:prstGeom>
        </p:spPr>
      </p:pic>
      <p:pic>
        <p:nvPicPr>
          <p:cNvPr id="18" name="그림 1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70828DF-5EAD-2C2E-C0EF-0436475A3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49" y="5961344"/>
            <a:ext cx="7517112" cy="4103059"/>
          </a:xfrm>
          <a:prstGeom prst="rect">
            <a:avLst/>
          </a:prstGeom>
        </p:spPr>
      </p:pic>
      <p:pic>
        <p:nvPicPr>
          <p:cNvPr id="21" name="그림 2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8A6DAB4-CE72-7FEC-C6C8-C1F8F1A1F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86" y="1416474"/>
            <a:ext cx="7517113" cy="3842690"/>
          </a:xfrm>
          <a:prstGeom prst="rect">
            <a:avLst/>
          </a:prstGeom>
        </p:spPr>
      </p:pic>
      <p:sp>
        <p:nvSpPr>
          <p:cNvPr id="25" name="Object 8">
            <a:extLst>
              <a:ext uri="{FF2B5EF4-FFF2-40B4-BE49-F238E27FC236}">
                <a16:creationId xmlns:a16="http://schemas.microsoft.com/office/drawing/2014/main" id="{E8A7C1CE-9D4C-C216-20A1-751C00B11F70}"/>
              </a:ext>
            </a:extLst>
          </p:cNvPr>
          <p:cNvSpPr txBox="1"/>
          <p:nvPr/>
        </p:nvSpPr>
        <p:spPr>
          <a:xfrm>
            <a:off x="9159696" y="5383066"/>
            <a:ext cx="8129086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500" b="1" kern="0" spc="-100" dirty="0">
                <a:solidFill>
                  <a:srgbClr val="000000"/>
                </a:solidFill>
                <a:latin typeface="ONE Mobile OTF Regular" pitchFamily="34" charset="0"/>
              </a:rPr>
              <a:t>화면갱신</a:t>
            </a:r>
            <a:endParaRPr lang="en-US" sz="3500" b="1" dirty="0"/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92D55622-5EF9-39F6-B2AA-E884113FD0B6}"/>
              </a:ext>
            </a:extLst>
          </p:cNvPr>
          <p:cNvSpPr txBox="1"/>
          <p:nvPr/>
        </p:nvSpPr>
        <p:spPr>
          <a:xfrm>
            <a:off x="568864" y="5383066"/>
            <a:ext cx="8129086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500" b="1" kern="0" spc="-100" dirty="0" err="1">
                <a:solidFill>
                  <a:srgbClr val="000000"/>
                </a:solidFill>
                <a:latin typeface="ONE Mobile OTF Regular" pitchFamily="34" charset="0"/>
              </a:rPr>
              <a:t>메인루프</a:t>
            </a:r>
            <a:endParaRPr lang="en-US" sz="35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570" y="238095"/>
            <a:ext cx="17742574" cy="9809524"/>
            <a:chOff x="271570" y="238095"/>
            <a:chExt cx="17742574" cy="98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570" y="238095"/>
              <a:ext cx="17742574" cy="98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1570" y="238095"/>
            <a:ext cx="952621" cy="952381"/>
            <a:chOff x="271570" y="238095"/>
            <a:chExt cx="952621" cy="952381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570" y="238095"/>
              <a:ext cx="952621" cy="9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4191" y="1176560"/>
            <a:ext cx="16791672" cy="14286"/>
            <a:chOff x="1224191" y="1176560"/>
            <a:chExt cx="16791672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191" y="1176560"/>
              <a:ext cx="16791672" cy="1428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4530" y="362647"/>
            <a:ext cx="1428932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00" kern="0" spc="-100" dirty="0">
                <a:solidFill>
                  <a:srgbClr val="FFFFFF"/>
                </a:solidFill>
                <a:latin typeface="ONE Mobile OTF Bold" pitchFamily="34" charset="0"/>
              </a:rPr>
              <a:t>03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467200" y="367913"/>
            <a:ext cx="4487514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700" kern="0" spc="-100" dirty="0">
                <a:solidFill>
                  <a:srgbClr val="000000"/>
                </a:solidFill>
                <a:latin typeface="ONE Mobile OTF Bold" pitchFamily="34" charset="0"/>
              </a:rPr>
              <a:t>게임</a:t>
            </a:r>
            <a:r>
              <a:rPr lang="en-US" altLang="ko-KR" sz="3700" kern="0" spc="-100" dirty="0">
                <a:solidFill>
                  <a:srgbClr val="000000"/>
                </a:solidFill>
                <a:latin typeface="ONE Mobile OTF Bold" pitchFamily="34" charset="0"/>
              </a:rPr>
              <a:t> </a:t>
            </a:r>
            <a:r>
              <a:rPr lang="ko-KR" altLang="en-US" sz="3700" kern="0" spc="-100" dirty="0">
                <a:solidFill>
                  <a:srgbClr val="000000"/>
                </a:solidFill>
                <a:latin typeface="ONE Mobile OTF Bold" pitchFamily="34" charset="0"/>
              </a:rPr>
              <a:t>구동 방식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B4C159-B7F5-71E5-EC4F-2D8A81DAAEDE}"/>
              </a:ext>
            </a:extLst>
          </p:cNvPr>
          <p:cNvSpPr txBox="1"/>
          <p:nvPr/>
        </p:nvSpPr>
        <p:spPr>
          <a:xfrm>
            <a:off x="12344400" y="3086100"/>
            <a:ext cx="45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4A06A1B-4247-D0AA-C535-28790565C31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581433" y="2867174"/>
            <a:ext cx="7541040" cy="5786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5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파일 경로를 </a:t>
            </a:r>
            <a:r>
              <a:rPr kumimoji="0" lang="ko-KR" altLang="en-US" sz="35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배열로 정의하여 만들었습니다</a:t>
            </a:r>
            <a:r>
              <a:rPr kumimoji="0" lang="en-US" altLang="ko-KR" sz="35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.</a:t>
            </a:r>
            <a:r>
              <a:rPr kumimoji="0" lang="ko-KR" altLang="ko-KR" sz="35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.</a:t>
            </a:r>
            <a:r>
              <a:rPr kumimoji="0" lang="ko-KR" altLang="ko-KR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3500" b="1" i="0" dirty="0">
                <a:solidFill>
                  <a:srgbClr val="0D0D0D"/>
                </a:solidFill>
                <a:effectLst/>
                <a:latin typeface="Söhne"/>
              </a:rPr>
              <a:t>게임 상태 파일로 저장</a:t>
            </a:r>
            <a:r>
              <a:rPr lang="en-US" altLang="ko-KR" sz="3500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ko-KR" altLang="en-US" sz="3500" b="0" i="0" dirty="0">
                <a:solidFill>
                  <a:srgbClr val="0D0D0D"/>
                </a:solidFill>
                <a:effectLst/>
                <a:latin typeface="Söhne"/>
              </a:rPr>
              <a:t>게임 시작 시 또는 종료 시 현재 게임 상태를 파일에 저장하고</a:t>
            </a:r>
            <a:r>
              <a:rPr lang="en-US" altLang="ko-KR" sz="35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3500" b="0" i="0" dirty="0">
                <a:solidFill>
                  <a:srgbClr val="0D0D0D"/>
                </a:solidFill>
                <a:effectLst/>
                <a:latin typeface="Söhne"/>
              </a:rPr>
              <a:t>다음 실행 시 이 파일에서 상태를 불러와 초기 상태로 설정합니다</a:t>
            </a:r>
            <a:r>
              <a:rPr lang="en-US" altLang="ko-KR" sz="35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sz="3500" b="1" i="0" dirty="0">
                <a:solidFill>
                  <a:srgbClr val="0D0D0D"/>
                </a:solidFill>
                <a:effectLst/>
                <a:latin typeface="Söhne"/>
              </a:rPr>
              <a:t>게임 저장</a:t>
            </a:r>
            <a:r>
              <a:rPr lang="en-US" altLang="ko-KR" sz="3500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ko-KR" altLang="en-US" sz="3500" b="0" i="0" dirty="0">
                <a:solidFill>
                  <a:srgbClr val="0D0D0D"/>
                </a:solidFill>
                <a:effectLst/>
                <a:latin typeface="Söhne"/>
              </a:rPr>
              <a:t>사용자가 </a:t>
            </a:r>
            <a:r>
              <a:rPr lang="en-US" altLang="ko-KR" sz="3500" dirty="0">
                <a:solidFill>
                  <a:srgbClr val="0D0D0D"/>
                </a:solidFill>
                <a:latin typeface="Söhne"/>
              </a:rPr>
              <a:t>4</a:t>
            </a:r>
            <a:r>
              <a:rPr lang="ko-KR" altLang="en-US" sz="3500" dirty="0">
                <a:solidFill>
                  <a:srgbClr val="0D0D0D"/>
                </a:solidFill>
                <a:latin typeface="Söhne"/>
              </a:rPr>
              <a:t>을</a:t>
            </a:r>
            <a:r>
              <a:rPr lang="ko-KR" altLang="en-US" sz="3500" b="0" i="0" dirty="0">
                <a:solidFill>
                  <a:srgbClr val="0D0D0D"/>
                </a:solidFill>
                <a:effectLst/>
                <a:latin typeface="Söhne"/>
              </a:rPr>
              <a:t> 입력하면 현재 게임 상태</a:t>
            </a:r>
            <a:r>
              <a:rPr lang="en-US" altLang="ko-KR" sz="3500" b="0" i="0" dirty="0">
                <a:solidFill>
                  <a:srgbClr val="0D0D0D"/>
                </a:solidFill>
                <a:effectLst/>
                <a:latin typeface="Söhne"/>
              </a:rPr>
              <a:t>(1~3)</a:t>
            </a:r>
            <a:r>
              <a:rPr lang="ko-KR" altLang="en-US" sz="3500" dirty="0">
                <a:solidFill>
                  <a:srgbClr val="0D0D0D"/>
                </a:solidFill>
                <a:latin typeface="Söhne"/>
              </a:rPr>
              <a:t>을 선택하여</a:t>
            </a:r>
            <a:r>
              <a:rPr lang="ko-KR" altLang="en-US" sz="3500" b="0" i="0" dirty="0">
                <a:solidFill>
                  <a:srgbClr val="0D0D0D"/>
                </a:solidFill>
                <a:effectLst/>
                <a:latin typeface="Söhne"/>
              </a:rPr>
              <a:t> 파일에 저장합니다</a:t>
            </a:r>
            <a:r>
              <a:rPr lang="en-US" altLang="ko-KR" sz="35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5152337-4BE4-7AE3-C177-C79190033E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8" y="1566247"/>
            <a:ext cx="9867989" cy="1328889"/>
          </a:xfrm>
          <a:prstGeom prst="rect">
            <a:avLst/>
          </a:prstGeom>
        </p:spPr>
      </p:pic>
      <p:pic>
        <p:nvPicPr>
          <p:cNvPr id="10" name="그림 9" descr="스크린샷, 텍스트, 라인이(가) 표시된 사진&#10;&#10;자동 생성된 설명">
            <a:extLst>
              <a:ext uri="{FF2B5EF4-FFF2-40B4-BE49-F238E27FC236}">
                <a16:creationId xmlns:a16="http://schemas.microsoft.com/office/drawing/2014/main" id="{7E92E845-E029-5928-99C5-043B9EB26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8" y="3455431"/>
            <a:ext cx="9867989" cy="2318343"/>
          </a:xfrm>
          <a:prstGeom prst="rect">
            <a:avLst/>
          </a:prstGeom>
        </p:spPr>
      </p:pic>
      <p:pic>
        <p:nvPicPr>
          <p:cNvPr id="14" name="그림 13" descr="텍스트, 스크린샷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B8C0D4A2-4EBC-81C2-30BB-FA01632631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7" y="6058582"/>
            <a:ext cx="9867989" cy="37695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570" y="238095"/>
            <a:ext cx="17742574" cy="9809524"/>
            <a:chOff x="271570" y="238095"/>
            <a:chExt cx="17742574" cy="98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570" y="238095"/>
              <a:ext cx="17742574" cy="98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1570" y="238095"/>
            <a:ext cx="952621" cy="952381"/>
            <a:chOff x="271570" y="238095"/>
            <a:chExt cx="952621" cy="9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570" y="238095"/>
              <a:ext cx="952621" cy="9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4191" y="1176560"/>
            <a:ext cx="16791672" cy="14286"/>
            <a:chOff x="1224191" y="1176560"/>
            <a:chExt cx="16791672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4191" y="1176560"/>
              <a:ext cx="16791672" cy="1428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4530" y="362647"/>
            <a:ext cx="1428932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00" kern="0" spc="-100" dirty="0">
                <a:solidFill>
                  <a:srgbClr val="FFFFFF"/>
                </a:solidFill>
                <a:latin typeface="ONE Mobile OTF Bold" pitchFamily="34" charset="0"/>
              </a:rPr>
              <a:t>04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467200" y="367913"/>
            <a:ext cx="4487514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700" kern="0" spc="-100" dirty="0">
                <a:solidFill>
                  <a:srgbClr val="000000"/>
                </a:solidFill>
                <a:latin typeface="ONE Mobile OTF Bold" pitchFamily="34" charset="0"/>
              </a:rPr>
              <a:t>동영상</a:t>
            </a:r>
            <a:endParaRPr lang="en-US" dirty="0"/>
          </a:p>
        </p:txBody>
      </p:sp>
      <p:pic>
        <p:nvPicPr>
          <p:cNvPr id="2" name="bandicam 2024-04-02 22-48-55-695">
            <a:hlinkClick r:id="" action="ppaction://media"/>
            <a:extLst>
              <a:ext uri="{FF2B5EF4-FFF2-40B4-BE49-F238E27FC236}">
                <a16:creationId xmlns:a16="http://schemas.microsoft.com/office/drawing/2014/main" id="{E0599FFB-F7D2-220F-53B2-FB035126231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29634" y="1504432"/>
            <a:ext cx="14630400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3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368</Words>
  <Application>Microsoft Office PowerPoint</Application>
  <PresentationFormat>사용자 지정</PresentationFormat>
  <Paragraphs>66</Paragraphs>
  <Slides>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ONE Mobile OTF Bold</vt:lpstr>
      <vt:lpstr>ONE Mobile OTF Regular</vt:lpstr>
      <vt:lpstr>ONE Mobile Title OTF</vt:lpstr>
      <vt:lpstr>Söhne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최수정</cp:lastModifiedBy>
  <cp:revision>6</cp:revision>
  <dcterms:created xsi:type="dcterms:W3CDTF">2024-04-03T01:09:09Z</dcterms:created>
  <dcterms:modified xsi:type="dcterms:W3CDTF">2024-04-04T03:46:31Z</dcterms:modified>
</cp:coreProperties>
</file>