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3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71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84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80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49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48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40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07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0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93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0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24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24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56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5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9" Type="http://schemas.openxmlformats.org/officeDocument/2006/relationships/hyperlink" Target="https://creativecommons.org/licenses/by-nc-sa/3.0/" TargetMode="External"/><Relationship Id="rId3" Type="http://schemas.openxmlformats.org/officeDocument/2006/relationships/customXml" Target="../ink/ink9.xml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38" Type="http://schemas.openxmlformats.org/officeDocument/2006/relationships/hyperlink" Target="https://tekhdecoded.com/top-6-technology-trends-for-2021/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37" Type="http://schemas.openxmlformats.org/officeDocument/2006/relationships/image" Target="../media/image4.jpeg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6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discussion-session-white-male-1874792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435" y="2275134"/>
            <a:ext cx="6950565" cy="168652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0E659B"/>
                </a:solidFill>
              </a:rPr>
              <a:t> </a:t>
            </a:r>
            <a:r>
              <a:rPr lang="en-US" sz="3100" dirty="0">
                <a:solidFill>
                  <a:srgbClr val="0E659B"/>
                </a:solidFill>
              </a:rPr>
              <a:t>IBM Data Analyst Capstone Project:</a:t>
            </a:r>
            <a:br>
              <a:rPr lang="en-US" sz="3100" dirty="0">
                <a:solidFill>
                  <a:srgbClr val="0E659B"/>
                </a:solidFill>
              </a:rPr>
            </a:br>
            <a:r>
              <a:rPr lang="en-US" sz="3100" dirty="0">
                <a:solidFill>
                  <a:srgbClr val="0E659B"/>
                </a:solidFill>
              </a:rPr>
              <a:t>2019 Stack Overflow Developer Survey Results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0250" y="4371969"/>
            <a:ext cx="3812934" cy="11496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Carlos Calva</a:t>
            </a:r>
          </a:p>
          <a:p>
            <a:pPr marL="0" indent="0" algn="ctr">
              <a:buNone/>
            </a:pPr>
            <a:r>
              <a:rPr lang="en-US" dirty="0"/>
              <a:t>02/11/2024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Imagen 28" descr="Imagen que contiene electrónica, circuito, computadora&#10;&#10;Descripción generada automáticamente">
            <a:extLst>
              <a:ext uri="{FF2B5EF4-FFF2-40B4-BE49-F238E27FC236}">
                <a16:creationId xmlns:a16="http://schemas.microsoft.com/office/drawing/2014/main" id="{F19CBF87-28A6-0D2C-B21E-60EEB72379C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>
            <a:off x="532503" y="2074421"/>
            <a:ext cx="4554955" cy="310547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C3B1FF8A-32BC-0C48-828A-22F8B955D9ED}"/>
              </a:ext>
            </a:extLst>
          </p:cNvPr>
          <p:cNvSpPr txBox="1"/>
          <p:nvPr/>
        </p:nvSpPr>
        <p:spPr>
          <a:xfrm>
            <a:off x="1987560" y="6617097"/>
            <a:ext cx="4324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900">
                <a:hlinkClick r:id="rId38" tooltip="https://tekhdecoded.com/top-6-technology-trends-for-2021/"/>
              </a:rPr>
              <a:t>Esta foto</a:t>
            </a:r>
            <a:r>
              <a:rPr lang="es-EC" sz="900"/>
              <a:t> de Autor desconocido está bajo licencia </a:t>
            </a:r>
            <a:r>
              <a:rPr lang="es-EC" sz="900">
                <a:hlinkClick r:id="rId39" tooltip="https://creativecommons.org/licenses/by-nc-sa/3.0/"/>
              </a:rPr>
              <a:t>CC BY-SA-NC</a:t>
            </a:r>
            <a:endParaRPr lang="es-EC" sz="900"/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738"/>
            <a:ext cx="11214253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MySQL</a:t>
            </a:r>
            <a:r>
              <a:rPr lang="en-US" dirty="0"/>
              <a:t> is currently the most used database, but PostgreSQL has the highest demand for the next year.</a:t>
            </a:r>
          </a:p>
          <a:p>
            <a:r>
              <a:rPr lang="en-US" b="1" dirty="0"/>
              <a:t>MongoDB and Redis </a:t>
            </a:r>
            <a:r>
              <a:rPr lang="en-US" dirty="0"/>
              <a:t>are gaining interest, showing increased focus on NoSQL databases.</a:t>
            </a:r>
          </a:p>
          <a:p>
            <a:r>
              <a:rPr lang="en-US" dirty="0"/>
              <a:t>Traditional databases like </a:t>
            </a:r>
            <a:r>
              <a:rPr lang="en-US" b="1" dirty="0"/>
              <a:t>Oracle and Microsoft SQL Server</a:t>
            </a:r>
            <a:r>
              <a:rPr lang="en-US" dirty="0"/>
              <a:t> are seeing less future interest compared to PostgreSQL and MongoDB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may benefit from investing in </a:t>
            </a:r>
            <a:r>
              <a:rPr lang="en-US" b="1" dirty="0"/>
              <a:t>PostgreSQ</a:t>
            </a:r>
            <a:r>
              <a:rPr lang="en-US" dirty="0"/>
              <a:t>L to align with growing developer interest.</a:t>
            </a:r>
          </a:p>
          <a:p>
            <a:r>
              <a:rPr lang="en-US" dirty="0"/>
              <a:t>Expanding knowledge and support for NoSQL databases like </a:t>
            </a:r>
            <a:r>
              <a:rPr lang="en-US" b="1" dirty="0"/>
              <a:t>MongoDB and Redis</a:t>
            </a:r>
            <a:r>
              <a:rPr lang="en-US" dirty="0"/>
              <a:t> could meet future data needs.</a:t>
            </a:r>
          </a:p>
          <a:p>
            <a:r>
              <a:rPr lang="en-US" dirty="0"/>
              <a:t>Organizations relying on traditional databases might consider modernizing with </a:t>
            </a:r>
            <a:r>
              <a:rPr lang="en-US" b="1" dirty="0"/>
              <a:t>PostgreSQL or NoSQL</a:t>
            </a:r>
            <a:r>
              <a:rPr lang="en-US" dirty="0"/>
              <a:t> options to stay competitive.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https://github.com/Dicerdt1/IBM-Data-Analyst-Capstone-Project/tree/main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E6821A-7B37-1251-DE53-33BA8B5DD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10" y="1530646"/>
            <a:ext cx="10163979" cy="435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433E94-7B2B-C666-2256-B6CC7ADB3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50" y="1494985"/>
            <a:ext cx="10406350" cy="46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FB4EE4-6EDD-EF7B-63C1-E104EF9C7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974" y="1547158"/>
            <a:ext cx="9716877" cy="462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Language Trends: </a:t>
            </a:r>
            <a:r>
              <a:rPr lang="en-US" dirty="0"/>
              <a:t>JavaScript remains dominant, but rising interest in Python and TypeScript suggests a shift towards languages that support data science, AI, and scalable web development.</a:t>
            </a:r>
          </a:p>
          <a:p>
            <a:r>
              <a:rPr lang="en-US" b="1" dirty="0"/>
              <a:t>Database Preferences: </a:t>
            </a:r>
            <a:r>
              <a:rPr lang="en-US" dirty="0"/>
              <a:t>While MySQL leads in current usage, PostgreSQL is the top choice for the future, reflecting a shift towards more versatile and scalable database solutions. The growing interest in NoSQL options (e.g., MongoDB, Redis) highlights the need for flexibility in data management.</a:t>
            </a:r>
          </a:p>
          <a:p>
            <a:r>
              <a:rPr lang="en-US" b="1" dirty="0"/>
              <a:t>Platform Evolution</a:t>
            </a:r>
            <a:r>
              <a:rPr lang="en-US" dirty="0"/>
              <a:t>: Developers continue to favor cross-platform environments, with Linux and Docker seeing steady growth. This trend underlines the importance of containerization and open-source platforms in modern development workflows.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100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JavaScript</a:t>
            </a:r>
            <a:r>
              <a:rPr lang="en-US" dirty="0"/>
              <a:t> remains highly popular, but the rising demand for Python and TypeScript suggests a growing focus on data science, AI, and scalable applications.</a:t>
            </a:r>
          </a:p>
          <a:p>
            <a:r>
              <a:rPr lang="en-US" b="1" dirty="0"/>
              <a:t>PostgreSQL</a:t>
            </a:r>
            <a:r>
              <a:rPr lang="en-US" dirty="0"/>
              <a:t> is becoming the preferred database, with NoSQL databases like </a:t>
            </a:r>
            <a:r>
              <a:rPr lang="en-US" b="1" dirty="0"/>
              <a:t>MongoDB and Redis </a:t>
            </a:r>
            <a:r>
              <a:rPr lang="en-US" dirty="0"/>
              <a:t>also gaining traction, indicating a shift towards more flexible and scalable data solutions.</a:t>
            </a:r>
          </a:p>
          <a:p>
            <a:r>
              <a:rPr lang="en-US" dirty="0"/>
              <a:t>The popularity of </a:t>
            </a:r>
            <a:r>
              <a:rPr lang="en-US" b="1" dirty="0"/>
              <a:t>Linux and Docker </a:t>
            </a:r>
            <a:r>
              <a:rPr lang="en-US" dirty="0"/>
              <a:t>shows an industry trend towards open-source, cross-platform, and containerized development environments.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100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Businesses should invest in training for </a:t>
            </a:r>
            <a:r>
              <a:rPr lang="en-US" b="1" dirty="0"/>
              <a:t>Python and TypeScript </a:t>
            </a:r>
            <a:r>
              <a:rPr lang="en-US" dirty="0"/>
              <a:t>to support data-driven projects and scalable development needs.</a:t>
            </a:r>
          </a:p>
          <a:p>
            <a:r>
              <a:rPr lang="en-US" dirty="0"/>
              <a:t>Organizations may benefit from transitioning to </a:t>
            </a:r>
            <a:r>
              <a:rPr lang="en-US" b="1" dirty="0"/>
              <a:t>PostgreSQL and adopting NoSQL databases </a:t>
            </a:r>
            <a:r>
              <a:rPr lang="en-US" dirty="0"/>
              <a:t>to handle diverse data requirements more effectively.</a:t>
            </a:r>
          </a:p>
          <a:p>
            <a:r>
              <a:rPr lang="en-US" dirty="0"/>
              <a:t>Embracing </a:t>
            </a:r>
            <a:r>
              <a:rPr lang="en-US" b="1" dirty="0"/>
              <a:t>Linux and Docker </a:t>
            </a:r>
            <a:r>
              <a:rPr lang="en-US" dirty="0"/>
              <a:t>can enhance development efficiency, making infrastructure more adaptable and aligned with modern industry practices.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analysis reveals a significant shift in developer preferences towards tools and technologies that support scalability, flexibility, and modern application demands.</a:t>
            </a:r>
          </a:p>
          <a:p>
            <a:r>
              <a:rPr lang="en-US" dirty="0"/>
              <a:t>JavaScript, Python, and TypeScript lead the language trends, suggesting that companies should prioritize these languages for future projects.</a:t>
            </a:r>
          </a:p>
          <a:p>
            <a:r>
              <a:rPr lang="en-US" dirty="0"/>
              <a:t>PostgreSQL and NoSQL databases are becoming increasingly favored, reflecting the need for adaptable and robust data management solutions.</a:t>
            </a:r>
          </a:p>
          <a:p>
            <a:r>
              <a:rPr lang="en-US" dirty="0"/>
              <a:t>The majority of respondents come from a diverse age range and educational background, highlighting the inclusivity of the developer community. Most hold a bachelor’s degree, showing the importance of formal education in tech fields, though there’s still substantial representation from self-taught developers.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3781" y="2695958"/>
            <a:ext cx="5547160" cy="1644688"/>
          </a:xfrm>
        </p:spPr>
        <p:txBody>
          <a:bodyPr/>
          <a:lstStyle/>
          <a:p>
            <a:r>
              <a:rPr lang="en-US" dirty="0"/>
              <a:t>A. JOB POSTINGS</a:t>
            </a:r>
          </a:p>
          <a:p>
            <a:r>
              <a:rPr lang="en-US" dirty="0"/>
              <a:t>B. POPULAR LANGUAGES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A. JOB POSTINGS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321DB6-89CF-C88F-AA06-E76E9DBD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158" y="1766453"/>
            <a:ext cx="8387831" cy="428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7293"/>
            <a:ext cx="5181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Executive Summary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sz="2400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717355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B.POPULAR LANGUAGES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CDD589-3EC2-66A0-03D0-C067F3B53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82" y="1929835"/>
            <a:ext cx="10689404" cy="369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Most respondents are between 20 and 40 years old</a:t>
            </a:r>
          </a:p>
          <a:p>
            <a:r>
              <a:rPr lang="en-US" sz="2200" dirty="0"/>
              <a:t>The survey shows a high male representation</a:t>
            </a:r>
          </a:p>
          <a:p>
            <a:r>
              <a:rPr lang="en-US" sz="2200" b="1" dirty="0"/>
              <a:t>Web Frameworks Desired for the Future: </a:t>
            </a:r>
            <a:r>
              <a:rPr lang="en-US" sz="2200" dirty="0"/>
              <a:t>React.js and Vue.js top the list, with Angular, ASP.NET, and jQuery also in demand.</a:t>
            </a:r>
          </a:p>
          <a:p>
            <a:r>
              <a:rPr lang="en-US" sz="2200" b="1" dirty="0"/>
              <a:t>Top Programming Languages: </a:t>
            </a:r>
            <a:r>
              <a:rPr lang="en-US" sz="2200" dirty="0"/>
              <a:t>JavaScript leads in usage, followed by HTML/CSS, SQL, Bash/Shell/PowerShell, Python, and Java.</a:t>
            </a:r>
          </a:p>
          <a:p>
            <a:r>
              <a:rPr lang="en-US" sz="2200" b="1" dirty="0"/>
              <a:t>Databases in Demand for the Future: </a:t>
            </a:r>
            <a:r>
              <a:rPr lang="en-US" sz="2200" dirty="0"/>
              <a:t>PostgreSQL and MongoDB are growing in popularity, followed by Redis, MySQL, and Elasticsearch.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In today’s fast-paced tech industry, staying updated with current trends and anticipating future demands is crucial for professionals aiming to remain competitive. </a:t>
            </a:r>
          </a:p>
          <a:p>
            <a:r>
              <a:rPr lang="en-US" sz="2200" dirty="0"/>
              <a:t>This presentation is based on insights derived from the 2019 Stack Overflow Developer Survey, one of the largest and most comprehensive surveys of developers worldwide.</a:t>
            </a:r>
          </a:p>
          <a:p>
            <a:r>
              <a:rPr lang="en-US" sz="2200" dirty="0"/>
              <a:t>The survey, conducted annually, also provides valuable demographic information, offering a glimpse into the educational backgrounds, age distribution, and professional experiences of developers across the globe.</a:t>
            </a:r>
          </a:p>
          <a:p>
            <a:r>
              <a:rPr lang="en-US" sz="2200" dirty="0"/>
              <a:t>Through dashboards and data visualizations, we will explore the skills and tools developers currently rely on and those they are eager to adopt in the coming years.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b="1" dirty="0"/>
              <a:t>Data Collection: </a:t>
            </a:r>
            <a:r>
              <a:rPr lang="en-US" sz="2200" dirty="0"/>
              <a:t>Extracted from 2019 Stack Overflow Developer Survey, focusing on current and desired technology trends.</a:t>
            </a:r>
          </a:p>
          <a:p>
            <a:r>
              <a:rPr lang="en-US" sz="2200" b="1" dirty="0"/>
              <a:t>Data Processing</a:t>
            </a:r>
            <a:r>
              <a:rPr lang="en-US" sz="2200" dirty="0"/>
              <a:t>: Filtered responses to highlight the top 10 entries across categories (Languages, Databases, Platforms, Web Frameworks).</a:t>
            </a:r>
          </a:p>
          <a:p>
            <a:r>
              <a:rPr lang="en-US" sz="2200" b="1" dirty="0"/>
              <a:t>Visualization and Interpretation: </a:t>
            </a:r>
            <a:r>
              <a:rPr lang="en-US" sz="2200" dirty="0"/>
              <a:t>Leveraged </a:t>
            </a:r>
            <a:r>
              <a:rPr lang="en-US" sz="2200" b="1" dirty="0"/>
              <a:t>IBM Cognos Analytic</a:t>
            </a:r>
            <a:r>
              <a:rPr lang="en-US" sz="2200" dirty="0"/>
              <a:t>s for interactive dashboards, interpreting patterns and insights to forecast industry trends.</a:t>
            </a:r>
          </a:p>
          <a:p>
            <a:r>
              <a:rPr lang="en-US" sz="2200" b="1" dirty="0"/>
              <a:t>Reporting and Insights: </a:t>
            </a:r>
            <a:r>
              <a:rPr lang="en-US" sz="2200" dirty="0"/>
              <a:t>Summarized findings to support strategic decisions on technology adoption and alignment with developer trends.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Imagen 4" descr="Una silla de madera&#10;&#10;Descripción generada automáticamente con confianza baja">
            <a:extLst>
              <a:ext uri="{FF2B5EF4-FFF2-40B4-BE49-F238E27FC236}">
                <a16:creationId xmlns:a16="http://schemas.microsoft.com/office/drawing/2014/main" id="{9EF48D3E-F21D-D2CD-E506-3B20DFA18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36412" y="1408916"/>
            <a:ext cx="4483865" cy="448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B488835-355C-DAE7-5F87-519F1321F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16" y="2506660"/>
            <a:ext cx="5377364" cy="270331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8A5A6CE-B687-0B8E-DC53-6072E8806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32" y="2506661"/>
            <a:ext cx="5609626" cy="279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690688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JavaScript</a:t>
            </a:r>
            <a:r>
              <a:rPr lang="en-US" dirty="0"/>
              <a:t> is the most used and desired language, indicating its ongoing relevance in development.</a:t>
            </a:r>
          </a:p>
          <a:p>
            <a:r>
              <a:rPr lang="en-US" b="1" dirty="0"/>
              <a:t>Python's popularity </a:t>
            </a:r>
            <a:r>
              <a:rPr lang="en-US" dirty="0"/>
              <a:t>is growing, showing its significance in fields like data science and AI.</a:t>
            </a:r>
          </a:p>
          <a:p>
            <a:r>
              <a:rPr lang="en-US" b="1" dirty="0"/>
              <a:t>TypeScript</a:t>
            </a:r>
            <a:r>
              <a:rPr lang="en-US" dirty="0"/>
              <a:t> demand is increasing, suggesting developers are adopting it for scalable projects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should prioritize </a:t>
            </a:r>
            <a:r>
              <a:rPr lang="en-US" b="1" dirty="0"/>
              <a:t>JavaScript-based frameworks </a:t>
            </a:r>
            <a:r>
              <a:rPr lang="en-US" dirty="0"/>
              <a:t>to stay competitive.</a:t>
            </a:r>
          </a:p>
          <a:p>
            <a:r>
              <a:rPr lang="en-US" dirty="0"/>
              <a:t>Providing </a:t>
            </a:r>
            <a:r>
              <a:rPr lang="en-US" b="1" dirty="0"/>
              <a:t>Python</a:t>
            </a:r>
            <a:r>
              <a:rPr lang="en-US" dirty="0"/>
              <a:t> training would be advantageous for teams focusing on AI and data analysis.</a:t>
            </a:r>
          </a:p>
          <a:p>
            <a:r>
              <a:rPr lang="en-US" dirty="0"/>
              <a:t>Adopting </a:t>
            </a:r>
            <a:r>
              <a:rPr lang="en-US" b="1" dirty="0"/>
              <a:t>TypeScript</a:t>
            </a:r>
            <a:r>
              <a:rPr lang="en-US" dirty="0"/>
              <a:t> could improve code quality and maintainability in large projects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AD1DAF-B57B-903C-6317-428F0A268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41" y="2627846"/>
            <a:ext cx="4752305" cy="30127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391542B-5C12-01B5-0C6B-5FAB34323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334" y="2814843"/>
            <a:ext cx="5191850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schemas.microsoft.com/office/2006/documentManagement/types"/>
    <ds:schemaRef ds:uri="155be751-a274-42e8-93fb-f39d3b9bccc8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f80a141d-92ca-4d3d-9308-f7e7b1d44ce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980</Words>
  <Application>Microsoft Office PowerPoint</Application>
  <PresentationFormat>Panorámica</PresentationFormat>
  <Paragraphs>110</Paragraphs>
  <Slides>20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 IBM Data Analyst Capstone Project: 2019 Stack Overflow Developer Survey Results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A. JOB POSTINGS</vt:lpstr>
      <vt:lpstr>B.POPULAR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NW</cp:lastModifiedBy>
  <cp:revision>25</cp:revision>
  <dcterms:created xsi:type="dcterms:W3CDTF">2020-10-28T18:29:43Z</dcterms:created>
  <dcterms:modified xsi:type="dcterms:W3CDTF">2024-11-02T22:41:45Z</dcterms:modified>
</cp:coreProperties>
</file>