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317" r:id="rId3"/>
    <p:sldId id="320" r:id="rId4"/>
    <p:sldId id="323" r:id="rId5"/>
    <p:sldId id="353" r:id="rId6"/>
    <p:sldId id="354" r:id="rId7"/>
    <p:sldId id="355" r:id="rId8"/>
    <p:sldId id="359" r:id="rId9"/>
    <p:sldId id="335" r:id="rId10"/>
    <p:sldId id="360" r:id="rId11"/>
    <p:sldId id="336" r:id="rId12"/>
    <p:sldId id="361" r:id="rId13"/>
    <p:sldId id="362" r:id="rId14"/>
    <p:sldId id="357" r:id="rId15"/>
    <p:sldId id="337" r:id="rId16"/>
    <p:sldId id="363" r:id="rId17"/>
    <p:sldId id="338" r:id="rId18"/>
    <p:sldId id="356" r:id="rId19"/>
    <p:sldId id="358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40" r:id="rId28"/>
    <p:sldId id="341" r:id="rId29"/>
    <p:sldId id="344" r:id="rId30"/>
    <p:sldId id="352" r:id="rId31"/>
    <p:sldId id="364" r:id="rId32"/>
    <p:sldId id="346" r:id="rId33"/>
    <p:sldId id="347" r:id="rId34"/>
    <p:sldId id="350" r:id="rId35"/>
    <p:sldId id="351" r:id="rId36"/>
    <p:sldId id="26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66368-13D9-2C4E-8FDB-DCC26D43BE37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9FD48-15C4-F349-8CF5-0CFBC2DC7B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894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511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6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361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422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67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971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315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81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9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19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975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831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87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08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77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617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741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620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118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411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014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963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910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220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524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612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81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12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62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52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19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87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14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FCB49-E668-CA48-A874-08621BA3F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796726-6811-194E-800C-A6D526E2F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8684A-2521-204F-B916-9FF709A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10C44-5D61-9D40-960C-F016FAEF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7165E-0F19-0840-B88E-CEED6584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88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98375-2489-8048-B494-EC1D4433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DD823C-766F-F843-9868-3C542E18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F02F0-78E3-C24A-9A66-E6C6DB03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6B3F2-E92F-3A4A-84F3-5E997D54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519B7-942A-114C-B066-69972B7A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0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2DAAEB-0535-C048-BB5C-E06291EAE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9DD04-20CA-6F4F-B4AC-10526162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16ECE-CE40-8244-94E0-051A2C84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FEDBA-C4BA-9844-B593-EB4B22CB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DD5DA-62A2-4243-8C36-8C8B7BFC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19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1F8A553-D962-6F46-A27C-6320CEC6CF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32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DAC1-3A5D-A548-B527-9C14A561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89ED3-37DA-5D49-AFCF-DEA64E44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58051-1F74-9F40-8381-8A0659F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DFA2-2125-2348-B1CB-AAEFF5A6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36C01-E261-8F44-A8D3-D5C7D3C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76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A693-3E68-3741-A680-67762FF4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B396C-9132-5E42-AC8D-84190EDA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F9408-C2F1-474B-AC30-2C17EAD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BCCAB-82CE-1943-B809-CFD6609D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99329-50A8-024B-8E03-53EDC2EE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60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9A891-312E-DD42-BCBC-DED07DB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7487-3DEF-D640-BF9F-38CE674AC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CBC0E-DBA6-FD4E-86A8-ED0A263FB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10BFD-C339-D342-9151-862DD847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837D5-82E7-4349-9C13-8433E15F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89226-991F-FF48-8C28-73FEB09B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25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23EEE-980D-4E48-8139-30A19AC6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7D984-9CEB-454D-9A23-51D9817C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FB9603-44D9-214D-ABF6-1949B7938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AF3BA-556E-9248-AEAD-25C4FEADC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6CBD6-AAAC-2046-AE7F-9747D2FCE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079BCC-EAA0-3447-BFA3-05AB226A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C1715B-A5E2-464E-B7B4-E70D413C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2061EC-3830-E146-A76E-621B84BE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40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CF27F-D096-B54C-AC79-6DAA7FDD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B1E4E-1F91-6F41-87F0-701D1436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1ECB91-98AA-0041-853E-856A00C8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92B3A8-A7E7-9F45-BDE2-46BDC661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57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FAA33B-8795-9B48-B069-AAA306F6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A81B1-CB62-1A42-8010-B3E971F7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3CE07A-72DD-A74F-84A0-35D2CB31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34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A5688-9269-CD47-AB92-3651F82A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E3EF6-2A57-6E47-A95A-8714DAF8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13225-D54A-1C4A-AADD-F99A08206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27364-70EB-4C4A-ABEE-B2C23981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93FA1-5723-BD45-9EFD-E4D4E83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CD8EB-8D6D-0F45-9503-C0919854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18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8BDD5-C6E9-FF43-8B40-4EEB14ED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E5F58A-7AB0-004D-866C-A41CCB2E7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5C2100-A091-FF47-94C7-1239C28EA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29AD9-8172-804F-BC6C-DA643A0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F88A1-D732-714E-A103-ACCB4419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764E9-74F3-7D45-BF9C-C960AD49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0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A294F2-EB7E-1B41-B351-AAFC7416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99AFE-B728-8840-9DEA-5E03AB6A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B0205-1EF1-2445-ACE1-D87502923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A060-6B6F-C741-8325-4CCFF03F8E5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F6E90-A69A-4946-8B87-5E64A632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93FE0-55DC-3640-B450-89DC7240C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80C03-57F3-894C-A6FB-A55F7D9A5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11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https://secdocslog.corp.kuaishou.com/w.png?v=a3NEb2NJZCUzRDhhODc2NjkxLWQ1YTktNGM0MS1hNmZjLTJjMDM3MzUwYWE1NSUyNmZpbGVOYW1lJTNEJUU3JUEzJTgxJUU1JThBJTlCJUU1JUJDJTk1JUU2JTkzJThFUFBUKzIlMkZQUFQlRTclQTMlODElRTUlOEElOUIlRTUlQkMlOTUlRTYlOTMlOEUucHB0eCUyNkVYUE9SVF9USU1FJTNEMTU3NTU0NDQ1MDA1NiUyNmRvY0V4cG9ydFJlcVJlZmVycmVyJTNEaHR0cHMlM0ElMkYlMkZ3aWtpLmNvcnAua3VhaXNob3UuY29tJTJGcGFnZXMlMkZ2aWV3cGFnZS5hY3Rpb24lM0ZwYWdlSWQlM0QyMzMwMDExMTYlMjZkb2NFeHBvcnRSZXFVcmwlM0RodHRwcyUzQSUyRiUyRndpa2kuY29ycC5rdWFpc2hvdS5jb20lMkZkb3dubG9hZCUyRmF0dGFjaG1lbnRzJTJGMjMzMDAxMTE2JTJGJTI1RTclMjVBMyUyNTgxJTI1RTUlMjU4QSUyNTlCJTI1RTUlMjVCQyUyNTk1JTI1RTYlMjU5MyUyNThFUFBUJTI1MjAlMjVFNiUyNUE4JTI1QTElMjVFNiUyNTlEJTI1QkYuemlwJTNGYXBpJTNEdjIlMjZiaXpDb2RlJTNEV0lLSSUyNmRvY1R5cGUlM0RQUFRYJTI2dXNlck5hbWUlM0Rkb25nc2hpanVuJTI2c3lzRG9jSWQlM0RudWx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hyperlink" Target="https://viewdns.info/iphistory/?domain=www.paypal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www.virustotal.com/gui/domain/www.paypal.com/relation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hyperlink" Target="https://oss.console.aliyun.com/bucke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ogin.corp.google.com/" TargetMode="External"/><Relationship Id="rId5" Type="http://schemas.openxmlformats.org/officeDocument/2006/relationships/hyperlink" Target="https://googleplex.com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s://bgp.he.net/search?search%5Bsearch%5D=paypal&amp;commit=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001" name="textBox 3"/>
          <p:cNvSpPr txBox="1"/>
          <p:nvPr/>
        </p:nvSpPr>
        <p:spPr>
          <a:xfrm>
            <a:off x="0" y="0"/>
            <a:ext cx="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" dirty="0">
                <a:solidFill>
                  <a:schemeClr val="tx1">
                    <a:alpha val="0"/>
                  </a:schemeClr>
                </a:solidFill>
              </a:rPr>
              <a:t>"快手内部文档请勿外传"</a:t>
            </a:r>
          </a:p>
        </p:txBody>
      </p:sp>
      <p:pic>
        <p:nvPicPr>
          <p:cNvPr id="4000" name="Picture 1" descr="a.png"/>
          <p:cNvPicPr>
            <a:picLocks noChangeAspect="1"/>
          </p:cNvPicPr>
          <p:nvPr/>
        </p:nvPicPr>
        <p:blipFill>
          <a:blip r:link="rId5" cstate="print"/>
          <a:stretch>
            <a:fillRect/>
          </a:stretch>
        </p:blipFill>
        <p:spPr>
          <a:xfrm>
            <a:off x="0" y="0"/>
            <a:ext cx="1" cy="1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1391323" y="1941830"/>
            <a:ext cx="10414000" cy="8826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「观火」安全技术沙龙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>
          <a:xfrm>
            <a:off x="10297795" y="341522"/>
            <a:ext cx="423228" cy="433705"/>
          </a:xfrm>
        </p:spPr>
        <p:txBody>
          <a:bodyPr>
            <a:norm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X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B67CF3-6ED4-C342-ADEE-78C2D946C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0063" y="245946"/>
            <a:ext cx="1204595" cy="470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E9F308-846A-1843-9233-EA4726B37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55" y="262239"/>
            <a:ext cx="2681045" cy="470970"/>
          </a:xfrm>
          <a:prstGeom prst="rect">
            <a:avLst/>
          </a:prstGeom>
        </p:spPr>
      </p:pic>
      <p:sp>
        <p:nvSpPr>
          <p:cNvPr id="11" name="标题 4">
            <a:extLst>
              <a:ext uri="{FF2B5EF4-FFF2-40B4-BE49-F238E27FC236}">
                <a16:creationId xmlns:a16="http://schemas.microsoft.com/office/drawing/2014/main" id="{92C21DD5-1DC1-7143-91EE-5F94583227EF}"/>
              </a:ext>
            </a:extLst>
          </p:cNvPr>
          <p:cNvSpPr txBox="1">
            <a:spLocks/>
          </p:cNvSpPr>
          <p:nvPr/>
        </p:nvSpPr>
        <p:spPr>
          <a:xfrm>
            <a:off x="2701446" y="3429000"/>
            <a:ext cx="10414000" cy="64960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b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9pPr>
          </a:lstStyle>
          <a:p>
            <a:pPr hangingPunct="1"/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企业级安全错误配置的攻防思考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014B0A-1745-5C41-A964-83F960F76D40}"/>
              </a:ext>
            </a:extLst>
          </p:cNvPr>
          <p:cNvSpPr txBox="1"/>
          <p:nvPr/>
        </p:nvSpPr>
        <p:spPr>
          <a:xfrm>
            <a:off x="9921107" y="4278319"/>
            <a:ext cx="1176604" cy="282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15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 panose="02000503000000020004"/>
              </a:rPr>
              <a:t>分享者：</a:t>
            </a:r>
            <a:r>
              <a:rPr lang="en-US" altLang="zh-CN" sz="15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 panose="02000503000000020004"/>
              </a:rPr>
              <a:t>303</a:t>
            </a:r>
            <a:endParaRPr lang="zh-CN" altLang="en-US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 panose="020005030000000200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26A886-DA32-BD48-9A8A-A4A205DCBE09}"/>
              </a:ext>
            </a:extLst>
          </p:cNvPr>
          <p:cNvSpPr txBox="1"/>
          <p:nvPr/>
        </p:nvSpPr>
        <p:spPr>
          <a:xfrm>
            <a:off x="2435826" y="3623255"/>
            <a:ext cx="2135200" cy="282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Neue" panose="02000503000000020004"/>
              </a:rPr>
              <a:t>——————————</a:t>
            </a:r>
            <a:endParaRPr lang="zh-CN" altLang="en-US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Neue" panose="020005030000000200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285490" y="1850664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841020-F891-4B4C-947F-25046E0BE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828" y="1913973"/>
            <a:ext cx="4527285" cy="37461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348016-42A6-3D47-A2CF-4B3C350B2102}"/>
              </a:ext>
            </a:extLst>
          </p:cNvPr>
          <p:cNvSpPr txBox="1"/>
          <p:nvPr/>
        </p:nvSpPr>
        <p:spPr>
          <a:xfrm>
            <a:off x="3628712" y="2151554"/>
            <a:ext cx="305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amass intel -org "</a:t>
            </a:r>
            <a:r>
              <a:rPr kumimoji="1" lang="en" altLang="zh-CN" dirty="0" err="1"/>
              <a:t>Paypal</a:t>
            </a:r>
            <a:r>
              <a:rPr kumimoji="1" lang="en" altLang="zh-CN" dirty="0"/>
              <a:t>"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DADD94-B0C7-2940-B7D8-754F36C634DB}"/>
              </a:ext>
            </a:extLst>
          </p:cNvPr>
          <p:cNvSpPr txBox="1"/>
          <p:nvPr/>
        </p:nvSpPr>
        <p:spPr>
          <a:xfrm>
            <a:off x="3624262" y="3055422"/>
            <a:ext cx="29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/>
              <a:t>nmap</a:t>
            </a:r>
            <a:r>
              <a:rPr kumimoji="1" lang="en" altLang="zh-CN" dirty="0"/>
              <a:t> --script targets-</a:t>
            </a:r>
            <a:r>
              <a:rPr kumimoji="1" lang="en" altLang="zh-CN" dirty="0" err="1"/>
              <a:t>asn</a:t>
            </a:r>
            <a:r>
              <a:rPr kumimoji="1" lang="en" altLang="zh-CN" dirty="0"/>
              <a:t> --script-</a:t>
            </a:r>
            <a:r>
              <a:rPr kumimoji="1" lang="en" altLang="zh-CN" dirty="0" err="1"/>
              <a:t>args</a:t>
            </a:r>
            <a:r>
              <a:rPr kumimoji="1" lang="en" altLang="zh-CN" dirty="0"/>
              <a:t> targets-</a:t>
            </a:r>
            <a:r>
              <a:rPr kumimoji="1" lang="en" altLang="zh-CN" dirty="0" err="1"/>
              <a:t>asn.asn</a:t>
            </a:r>
            <a:r>
              <a:rPr kumimoji="1" lang="en" altLang="zh-CN" dirty="0"/>
              <a:t>=1449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0928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3770696" y="2000133"/>
            <a:ext cx="553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、收集域名指向的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1D3CE-40CE-7745-A944-19A91E82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028" y="2497461"/>
            <a:ext cx="3499945" cy="30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884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9674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107B54-F446-664E-AA99-55FAF9B3BF38}"/>
              </a:ext>
            </a:extLst>
          </p:cNvPr>
          <p:cNvSpPr txBox="1"/>
          <p:nvPr/>
        </p:nvSpPr>
        <p:spPr>
          <a:xfrm>
            <a:off x="5835979" y="1969738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那我们如何高效收集域名呢？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5A07DE-0C54-D045-B23A-022E87B6CC64}"/>
              </a:ext>
            </a:extLst>
          </p:cNvPr>
          <p:cNvSpPr txBox="1"/>
          <p:nvPr/>
        </p:nvSpPr>
        <p:spPr>
          <a:xfrm>
            <a:off x="3787970" y="2733383"/>
            <a:ext cx="3867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被动子域名枚举：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证书透明度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发现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使用搜索引擎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Github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VirusTotal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使用公共数据集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Cloudflare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Subject Alternate Name (SAN)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A1C2DA-944C-C94C-B7A1-404DDDF9B5A0}"/>
              </a:ext>
            </a:extLst>
          </p:cNvPr>
          <p:cNvSpPr txBox="1"/>
          <p:nvPr/>
        </p:nvSpPr>
        <p:spPr>
          <a:xfrm>
            <a:off x="7914309" y="2792942"/>
            <a:ext cx="3220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主动子域名枚举：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暴力枚举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字典枚举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记录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1345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68CA3C-1247-634C-80BC-4EAFD66577E0}"/>
              </a:ext>
            </a:extLst>
          </p:cNvPr>
          <p:cNvSpPr txBox="1"/>
          <p:nvPr/>
        </p:nvSpPr>
        <p:spPr>
          <a:xfrm>
            <a:off x="3680192" y="2309953"/>
            <a:ext cx="1997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alienvault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anubis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archiveis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binaryedge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bing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bufferover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censys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certspotter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chaos</a:t>
            </a: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commoncrawl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crtsh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dnsdb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8203E5-B82B-C343-AC8B-7C6E1D9A3969}"/>
              </a:ext>
            </a:extLst>
          </p:cNvPr>
          <p:cNvSpPr txBox="1"/>
          <p:nvPr/>
        </p:nvSpPr>
        <p:spPr>
          <a:xfrm>
            <a:off x="6310278" y="2324338"/>
            <a:ext cx="17555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dnsdumpster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fofa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github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huoqi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hackertarget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intelx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passivetotal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rapiddns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recon.dev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riddler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robtex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7B2D1A-36D8-8D41-8B3E-1CC495B6CAAF}"/>
              </a:ext>
            </a:extLst>
          </p:cNvPr>
          <p:cNvSpPr txBox="1"/>
          <p:nvPr/>
        </p:nvSpPr>
        <p:spPr>
          <a:xfrm>
            <a:off x="8698371" y="2350917"/>
            <a:ext cx="2085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securitytrails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shodan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sitedossier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sonarsearch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spyse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sublist3r</a:t>
            </a: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threatbook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threatcrowd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threatminer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virustotal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waybackarchive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zoomeye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D01B99-E79F-C945-8C85-8D3A094B99CB}"/>
              </a:ext>
            </a:extLst>
          </p:cNvPr>
          <p:cNvSpPr txBox="1"/>
          <p:nvPr/>
        </p:nvSpPr>
        <p:spPr>
          <a:xfrm>
            <a:off x="5328745" y="1919275"/>
            <a:ext cx="482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被动收集  </a:t>
            </a:r>
            <a:r>
              <a:rPr kumimoji="1" lang="en-US" altLang="zh-CN" sz="2000" b="1" dirty="0" err="1">
                <a:solidFill>
                  <a:srgbClr val="FF0000"/>
                </a:solidFill>
              </a:rPr>
              <a:t>subfinder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  +  amass + 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火器</a:t>
            </a:r>
          </a:p>
        </p:txBody>
      </p:sp>
    </p:spTree>
    <p:extLst>
      <p:ext uri="{BB962C8B-B14F-4D97-AF65-F5344CB8AC3E}">
        <p14:creationId xmlns:p14="http://schemas.microsoft.com/office/powerpoint/2010/main" val="29571916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852F3C-C174-8D4C-BF94-5CCBB526CFF1}"/>
              </a:ext>
            </a:extLst>
          </p:cNvPr>
          <p:cNvSpPr txBox="1"/>
          <p:nvPr/>
        </p:nvSpPr>
        <p:spPr>
          <a:xfrm>
            <a:off x="5938345" y="2000133"/>
            <a:ext cx="2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主动收集</a:t>
            </a:r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DNS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爆破</a:t>
            </a:r>
            <a:endParaRPr kumimoji="1" lang="en-US" altLang="zh-C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84BC2C-3679-FE45-BBF8-18A2D0EA2B15}"/>
              </a:ext>
            </a:extLst>
          </p:cNvPr>
          <p:cNvSpPr txBox="1"/>
          <p:nvPr/>
        </p:nvSpPr>
        <p:spPr>
          <a:xfrm>
            <a:off x="3718286" y="2564525"/>
            <a:ext cx="1987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8.8.8.8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1.0.0.1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8.8.4.4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9.9.9.9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114.114.114.144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8E542-7622-1B4D-94F7-6C69F902353B}"/>
              </a:ext>
            </a:extLst>
          </p:cNvPr>
          <p:cNvSpPr txBox="1"/>
          <p:nvPr/>
        </p:nvSpPr>
        <p:spPr>
          <a:xfrm>
            <a:off x="6469117" y="2614159"/>
            <a:ext cx="159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爆破字典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C006CB-D3C7-3545-9A75-01F6EAF24A54}"/>
              </a:ext>
            </a:extLst>
          </p:cNvPr>
          <p:cNvSpPr txBox="1"/>
          <p:nvPr/>
        </p:nvSpPr>
        <p:spPr>
          <a:xfrm>
            <a:off x="8636217" y="2566980"/>
            <a:ext cx="268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massdns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dnsgen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97C047-A51A-F643-8040-AFE1732B8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621" y="3320490"/>
            <a:ext cx="4657461" cy="22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973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397193" y="1879867"/>
            <a:ext cx="596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、域名的历史</a:t>
            </a:r>
            <a:r>
              <a:rPr lang="en" altLang="zh-CN" dirty="0" err="1"/>
              <a:t>ip</a:t>
            </a:r>
            <a:r>
              <a:rPr lang="zh-CN" altLang="en-US" dirty="0"/>
              <a:t>数据。</a:t>
            </a:r>
          </a:p>
          <a:p>
            <a:r>
              <a:rPr lang="en" altLang="zh-CN" u="sng" dirty="0">
                <a:hlinkClick r:id="rId4"/>
              </a:rPr>
              <a:t>https://viewdns.info/iphistory/?domain=www.paypal.com</a:t>
            </a:r>
            <a:endParaRPr lang="en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A3BDF-A663-1140-92CC-14DF6064D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950" y="2607468"/>
            <a:ext cx="4893034" cy="30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74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469181" y="1906094"/>
            <a:ext cx="684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、域名的历史</a:t>
            </a:r>
            <a:r>
              <a:rPr lang="en" altLang="zh-CN" dirty="0" err="1"/>
              <a:t>ip</a:t>
            </a:r>
            <a:r>
              <a:rPr lang="zh-CN" altLang="en-US" dirty="0"/>
              <a:t>数据。</a:t>
            </a:r>
          </a:p>
          <a:p>
            <a:r>
              <a:rPr lang="en" altLang="zh-CN" u="sng" dirty="0">
                <a:hlinkClick r:id="rId4"/>
              </a:rPr>
              <a:t>https://www.virustotal.com/gui/domain/www.paypal.com/relations</a:t>
            </a:r>
            <a:endParaRPr lang="en" altLang="zh-CN" u="sng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E44F0D-33FD-EB49-97B5-CBFE6DE73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991" y="2607740"/>
            <a:ext cx="5184228" cy="29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280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744002" y="2888190"/>
            <a:ext cx="553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收集到的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，根据出现的频率扩充成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段。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思路来自于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mkdd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师傅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4819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92EA16-45AD-7443-8CC6-3DB8B6019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445" y="1972598"/>
            <a:ext cx="2580556" cy="11633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4BFA31-D796-EC4C-B3DA-8C444F030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838" y="1918327"/>
            <a:ext cx="2210457" cy="1303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F534C9-3CC0-EF4C-A4B4-E621E7082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670" y="2084841"/>
            <a:ext cx="2486639" cy="10133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5B1ADB-9A4C-B74D-ACB1-54A194259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888" y="3286057"/>
            <a:ext cx="404495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905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5913130" y="3368905"/>
            <a:ext cx="553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如何收集和构造相应域名呢？</a:t>
            </a:r>
          </a:p>
        </p:txBody>
      </p:sp>
    </p:spTree>
    <p:extLst>
      <p:ext uri="{BB962C8B-B14F-4D97-AF65-F5344CB8AC3E}">
        <p14:creationId xmlns:p14="http://schemas.microsoft.com/office/powerpoint/2010/main" val="29472074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pPr algn="just" defTabSz="228600">
                <a:lnSpc>
                  <a:spcPct val="118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个人介绍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891147" y="2814907"/>
            <a:ext cx="553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脚本小子</a:t>
            </a:r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火线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Zone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优质文章创作者</a:t>
            </a:r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专注于应用安全和红蓝对抗</a:t>
            </a:r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Facebook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漏洞致谢榜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年度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白帽子</a:t>
            </a:r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F7F2DF-7609-A940-B5D5-6541A65A3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808" y="2017396"/>
            <a:ext cx="2344320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185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17486" y="1816372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565326" y="2967335"/>
            <a:ext cx="553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在我们对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火器</a:t>
            </a:r>
            <a:r>
              <a:rPr lang="en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进行大量分析和研判以后，发现如下几类域名存在漏洞的概率比较大。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3464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891147" y="2814907"/>
            <a:ext cx="553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指向内网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的域名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F0BDFE-CE23-8D4F-B6CD-CC243C75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147" y="3689335"/>
            <a:ext cx="4889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5682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880637" y="2312393"/>
            <a:ext cx="553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、对线上系统所对应的子域名，通过添加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prod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uat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等关键词来构造用于碰撞的子域名。很多时候，开发和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QA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测试要对线上已有系统进行更新和版本迭代，会用一些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域名来进行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绑定，用于线上测试。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7FB0E0-0064-7443-A973-E06AFE0CDDEC}"/>
              </a:ext>
            </a:extLst>
          </p:cNvPr>
          <p:cNvSpPr txBox="1"/>
          <p:nvPr/>
        </p:nvSpPr>
        <p:spPr>
          <a:xfrm>
            <a:off x="4817041" y="3986877"/>
            <a:ext cx="5408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oatest.company.com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testoa.company.com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oa-test.company.com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84107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802218" y="1934058"/>
            <a:ext cx="553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、常见的企业内网域名，例如</a:t>
            </a:r>
            <a:b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*.company-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corp.com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*.company-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inc.com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*.company-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int.com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*.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companycorp.com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*.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corp.company.com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*.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intra.company.com</a:t>
            </a:r>
            <a:b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" altLang="zh-CN" dirty="0"/>
            </a:b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6ADAFE-2C1D-8F46-B748-9B45FB72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68" y="3989128"/>
            <a:ext cx="4407607" cy="17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962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533006" y="2260909"/>
            <a:ext cx="6601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当我们找到用于企业内网办公的域名时，可以构造一份内网常见的域名字典用于碰撞。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单字母：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[a-z]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双字母：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fk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风控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三字母：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okr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kpi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crm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四字母：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zfxt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支付系统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65273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802218" y="2455037"/>
            <a:ext cx="553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常见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内网系统名字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autotest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cert confluence console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crm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galaxy git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gitlab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grafana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it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jira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k8s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kafka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kafka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-manager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okr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package packages release repo report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sso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wiki work 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zabbix</a:t>
            </a:r>
            <a:r>
              <a:rPr lang="zh-CN" altLang="e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8414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286188" y="1816372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702226" y="3197684"/>
            <a:ext cx="553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如何收集一个组织的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6729151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OSS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错误配置到全站</a:t>
              </a:r>
              <a:r>
                <a:rPr lang="en" altLang="zh-CN" sz="24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js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劫持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06875" y="1816372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802218" y="2814907"/>
            <a:ext cx="553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OSS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对象存储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OSS</a:t>
            </a:r>
            <a:r>
              <a:rPr lang="zh-CN" altLang="e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Storage Service</a:t>
            </a:r>
            <a:r>
              <a:rPr lang="zh-CN" altLang="e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是一种海量、安全、低成本、高可靠的云存储服务。很多公司用于管理和存储各种静态文件，如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等。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597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OSS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错误配置到全站</a:t>
              </a:r>
              <a:r>
                <a:rPr lang="en" altLang="zh-CN" sz="24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js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劫持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733525" y="1944043"/>
            <a:ext cx="553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配置不当的原因，很多时候允许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PUT /testing-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put.txt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HTTP/1.1 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Host: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static.xxxcdn.com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Connection: close 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Content-Type: text/plain </a:t>
            </a: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testing-payload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8D3FA5-C31A-4040-AE91-883375CF7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525" y="4437044"/>
            <a:ext cx="5892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097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OSS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错误配置到全站</a:t>
              </a:r>
              <a:r>
                <a:rPr lang="en" altLang="zh-CN" sz="24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js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劫持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5259042" y="3059668"/>
            <a:ext cx="553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可以利用此漏洞插入恶意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代码，来覆盖原有的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文件，以达到全站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xss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的效果。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9992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pPr algn="just" defTabSz="228600">
                <a:lnSpc>
                  <a:spcPct val="118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议题大纲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891147" y="2814907"/>
            <a:ext cx="553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碰撞到内网漫游 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🌟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OSS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错误配置到全站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劫持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子域名劫持到账户接管</a:t>
            </a:r>
          </a:p>
        </p:txBody>
      </p:sp>
    </p:spTree>
    <p:extLst>
      <p:ext uri="{BB962C8B-B14F-4D97-AF65-F5344CB8AC3E}">
        <p14:creationId xmlns:p14="http://schemas.microsoft.com/office/powerpoint/2010/main" val="263147179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子域名劫持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47578" y="1842538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213710" y="2172743"/>
            <a:ext cx="553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我们谈论子域名劫持的时候我们在谈论些什么？</a:t>
            </a:r>
            <a:endParaRPr lang="en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0E499A-2019-C841-9D54-3C4582673533}"/>
              </a:ext>
            </a:extLst>
          </p:cNvPr>
          <p:cNvSpPr txBox="1"/>
          <p:nvPr/>
        </p:nvSpPr>
        <p:spPr>
          <a:xfrm>
            <a:off x="4298731" y="3893232"/>
            <a:ext cx="6920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可用于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bypass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各种</a:t>
            </a:r>
            <a:r>
              <a:rPr kumimoji="1"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白名单，例如 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CORS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OAUTH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JSONP</a:t>
            </a:r>
          </a:p>
          <a:p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偷取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cookies</a:t>
            </a:r>
          </a:p>
          <a:p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网页钓鱼</a:t>
            </a:r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DE7F92-CDCA-4343-93EE-F6207435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731" y="2607895"/>
            <a:ext cx="4267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5298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830" y="182458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357239-84BC-9141-A2D0-456C3F4FD5F8}"/>
              </a:ext>
            </a:extLst>
          </p:cNvPr>
          <p:cNvSpPr txBox="1"/>
          <p:nvPr/>
        </p:nvSpPr>
        <p:spPr>
          <a:xfrm>
            <a:off x="3440963" y="5123867"/>
            <a:ext cx="780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projectdiscovery</a:t>
            </a:r>
            <a:r>
              <a:rPr kumimoji="1" lang="en" altLang="zh-CN" dirty="0"/>
              <a:t>/nuclei-templates/tree/master/takeovers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9DA5CB-E254-7044-8392-805221DB586E}"/>
              </a:ext>
            </a:extLst>
          </p:cNvPr>
          <p:cNvSpPr txBox="1"/>
          <p:nvPr/>
        </p:nvSpPr>
        <p:spPr>
          <a:xfrm>
            <a:off x="3734704" y="1923983"/>
            <a:ext cx="20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acquia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aftership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agilecrm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airee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aliyun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-bucket</a:t>
            </a:r>
          </a:p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</a:t>
            </a: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aws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-bucket</a:t>
            </a: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bigcartel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bitbucket</a:t>
            </a: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brightcove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canny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68D06-7436-3A45-9476-12B38477202A}"/>
              </a:ext>
            </a:extLst>
          </p:cNvPr>
          <p:cNvSpPr txBox="1"/>
          <p:nvPr/>
        </p:nvSpPr>
        <p:spPr>
          <a:xfrm>
            <a:off x="5941905" y="1923982"/>
            <a:ext cx="2245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cargo</a:t>
            </a: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cargocollective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fastly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feedpress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freshdesk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freshservice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frontify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gemfury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getresponse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ghost</a:t>
            </a: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github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EBA4E-F392-3C4A-A2F8-A26530BAB537}"/>
              </a:ext>
            </a:extLst>
          </p:cNvPr>
          <p:cNvSpPr txBox="1"/>
          <p:nvPr/>
        </p:nvSpPr>
        <p:spPr>
          <a:xfrm>
            <a:off x="8536660" y="1954264"/>
            <a:ext cx="1814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hubspot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Intercom</a:t>
            </a: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kinsta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landingi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medium</a:t>
            </a: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vercel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webflow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wishpond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wordpress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zendesk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73241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子域名劫持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38308" y="182496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986F4-70BE-3C42-8EB8-32A37D290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899" y="2490605"/>
            <a:ext cx="5479589" cy="31454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093383-D81B-E84D-A31F-E80B9ECBEE82}"/>
              </a:ext>
            </a:extLst>
          </p:cNvPr>
          <p:cNvSpPr txBox="1"/>
          <p:nvPr/>
        </p:nvSpPr>
        <p:spPr>
          <a:xfrm>
            <a:off x="5794870" y="1885630"/>
            <a:ext cx="345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实现躺着挖子域名劫持漏洞</a:t>
            </a:r>
          </a:p>
        </p:txBody>
      </p:sp>
    </p:spTree>
    <p:extLst>
      <p:ext uri="{BB962C8B-B14F-4D97-AF65-F5344CB8AC3E}">
        <p14:creationId xmlns:p14="http://schemas.microsoft.com/office/powerpoint/2010/main" val="311029489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子域名劫持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51514-1AB5-4F44-B8F5-2400EF8E9E6B}"/>
              </a:ext>
            </a:extLst>
          </p:cNvPr>
          <p:cNvSpPr txBox="1"/>
          <p:nvPr/>
        </p:nvSpPr>
        <p:spPr>
          <a:xfrm>
            <a:off x="3671186" y="2082724"/>
            <a:ext cx="184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举个例子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83408F-83D3-674D-A90C-D79EE9246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08" y="2681049"/>
            <a:ext cx="7935206" cy="23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6376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3801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子域名劫持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3756062" y="2022237"/>
            <a:ext cx="685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打开</a:t>
            </a:r>
            <a:r>
              <a:rPr lang="en" altLang="zh-CN" u="sng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https://oss.console.aliyun.com/bucket</a:t>
            </a:r>
            <a:r>
              <a:rPr lang="zh-CN" altLang="e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bucket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此处有个小技巧，开启日志存储功能。有助于我们从请求日志文件里发现哪些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文件被调用了，创建相应的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文件，来达到全站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xss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的效果，提升漏洞的严重性。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2C9A80-3B54-714D-9EC1-3212B418F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490" y="3333742"/>
            <a:ext cx="4957015" cy="234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159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0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子域名劫持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61F0EC-79A9-E64C-9B58-69E31000D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903" y="2732690"/>
            <a:ext cx="7379265" cy="15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3443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  <p:sp>
        <p:nvSpPr>
          <p:cNvPr id="120" name="磁力引擎PPT"/>
          <p:cNvSpPr txBox="1">
            <a:spLocks noGrp="1"/>
          </p:cNvSpPr>
          <p:nvPr>
            <p:ph type="ctrTitle"/>
          </p:nvPr>
        </p:nvSpPr>
        <p:spPr>
          <a:xfrm>
            <a:off x="889000" y="2895071"/>
            <a:ext cx="10414000" cy="1067859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lnSpc>
                <a:spcPts val="29000"/>
              </a:lnSpc>
              <a:defRPr sz="15000" spc="1499">
                <a:solidFill>
                  <a:srgbClr val="FFFFFF"/>
                </a:solidFill>
                <a:latin typeface="HYQiHei-95S ExtraBlack"/>
                <a:ea typeface="HYQiHei-95S ExtraBlack"/>
                <a:cs typeface="HYQiHei-95S ExtraBlack"/>
                <a:sym typeface="HYQiHei-95S ExtraBlack"/>
              </a:defRPr>
            </a:pPr>
            <a:r>
              <a:rPr lang="en-US" sz="7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方正兰亭特黑简体" panose="02000000000000000000" charset="-122"/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3779277" y="1990227"/>
            <a:ext cx="553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碰撞？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顾名思义，通过对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域名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碰撞匹配，访问到绑定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才能访问的系统。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523817-3160-2F40-8763-54AE0751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277" y="3362295"/>
            <a:ext cx="7584834" cy="21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530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8636FD-B3A9-E344-894D-9CDEC2EB8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821" y="2383369"/>
            <a:ext cx="6554261" cy="31098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0A5555-4B38-C84A-A105-71BAE3E17EEC}"/>
              </a:ext>
            </a:extLst>
          </p:cNvPr>
          <p:cNvSpPr txBox="1"/>
          <p:nvPr/>
        </p:nvSpPr>
        <p:spPr>
          <a:xfrm>
            <a:off x="5171089" y="1958761"/>
            <a:ext cx="3710152" cy="36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                         </a:t>
            </a:r>
            <a:r>
              <a:rPr kumimoji="1" lang="en-US" altLang="zh-CN" dirty="0">
                <a:solidFill>
                  <a:schemeClr val="bg1"/>
                </a:solidFill>
              </a:rPr>
              <a:t>why?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5568F0-0DBF-F749-890D-AE5922878E9A}"/>
              </a:ext>
            </a:extLst>
          </p:cNvPr>
          <p:cNvSpPr txBox="1"/>
          <p:nvPr/>
        </p:nvSpPr>
        <p:spPr>
          <a:xfrm>
            <a:off x="3422683" y="2511972"/>
            <a:ext cx="1358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HTTP</a:t>
            </a:r>
            <a:r>
              <a:rPr lang="zh-CN" altLang="en-US" dirty="0"/>
              <a:t>代理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实现不当的负载均衡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配置不当的虚拟主机 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48676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1F8BF-1DF5-1A42-AEE4-DB3A65F66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073" y="1965644"/>
            <a:ext cx="6544222" cy="35451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0425A3-D75D-1049-9899-7F64EFA15F57}"/>
              </a:ext>
            </a:extLst>
          </p:cNvPr>
          <p:cNvSpPr txBox="1"/>
          <p:nvPr/>
        </p:nvSpPr>
        <p:spPr>
          <a:xfrm>
            <a:off x="3337815" y="2216409"/>
            <a:ext cx="1594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乌拉圭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岁高中生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Ezequiel Pereira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发现谷歌内部主机信息泄露漏洞的过程，该漏洞获得了谷歌方面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美金赏金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5C3B4B-D12D-4B42-AC7F-BE39476BF8B1}"/>
              </a:ext>
            </a:extLst>
          </p:cNvPr>
          <p:cNvSpPr txBox="1"/>
          <p:nvPr/>
        </p:nvSpPr>
        <p:spPr>
          <a:xfrm>
            <a:off x="218995" y="900987"/>
            <a:ext cx="28588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App Engine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GAE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是一个开发托管网络应用程序的平台，可让你在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基础架构上运行自己的网络应用程序。其应用程序易于构建和维护，并可根据你的访问量和数据存储需要的增长轻松扩展。使用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App Engine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将不再需要维护服务器：只需上传你自己的应用程序，便可立即生成和提供服务。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1FBF9C-72FA-B247-AF21-B6889F169E93}"/>
              </a:ext>
            </a:extLst>
          </p:cNvPr>
          <p:cNvSpPr txBox="1"/>
          <p:nvPr/>
        </p:nvSpPr>
        <p:spPr>
          <a:xfrm>
            <a:off x="260500" y="4848990"/>
            <a:ext cx="2701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谷歌内部服务系统：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https://googleplex.com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https://login.corp.google.com/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为谷歌内部员工作业服务系统。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8D3305-E1C7-624F-9B5B-C00DF7E5A199}"/>
              </a:ext>
            </a:extLst>
          </p:cNvPr>
          <p:cNvSpPr txBox="1"/>
          <p:nvPr/>
        </p:nvSpPr>
        <p:spPr>
          <a:xfrm>
            <a:off x="6423925" y="904103"/>
            <a:ext cx="147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举个栗子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🌰</a:t>
            </a:r>
            <a:endParaRPr kumimoji="1"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11CE14-ED77-1C4F-B335-B2E2C87D76B5}"/>
              </a:ext>
            </a:extLst>
          </p:cNvPr>
          <p:cNvSpPr txBox="1"/>
          <p:nvPr/>
        </p:nvSpPr>
        <p:spPr>
          <a:xfrm>
            <a:off x="3920359" y="6211669"/>
            <a:ext cx="719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曾经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的谷歌犯了这样的错误，国内外其他互联网公司会不会面临类似的问题呢？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5386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6904791" y="3257522"/>
            <a:ext cx="553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如何落地呢？</a:t>
            </a:r>
          </a:p>
        </p:txBody>
      </p:sp>
    </p:spTree>
    <p:extLst>
      <p:ext uri="{BB962C8B-B14F-4D97-AF65-F5344CB8AC3E}">
        <p14:creationId xmlns:p14="http://schemas.microsoft.com/office/powerpoint/2010/main" val="32038757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4891146" y="3257522"/>
            <a:ext cx="599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先从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收集说起吧，定位到存在漏洞的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是至关重要的。</a:t>
            </a:r>
          </a:p>
        </p:txBody>
      </p:sp>
    </p:spTree>
    <p:extLst>
      <p:ext uri="{BB962C8B-B14F-4D97-AF65-F5344CB8AC3E}">
        <p14:creationId xmlns:p14="http://schemas.microsoft.com/office/powerpoint/2010/main" val="10468161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78" y="107236"/>
            <a:ext cx="12192000" cy="6858000"/>
          </a:xfrm>
          <a:prstGeom prst="rect">
            <a:avLst/>
          </a:prstGeom>
          <a:solidFill>
            <a:srgbClr val="49A2A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5" y="107236"/>
            <a:ext cx="9895206" cy="1018894"/>
            <a:chOff x="120649" y="197327"/>
            <a:chExt cx="19790411" cy="20377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49" y="197327"/>
              <a:ext cx="1587501" cy="1587501"/>
            </a:xfrm>
            <a:prstGeom prst="rect">
              <a:avLst/>
            </a:prstGeom>
          </p:spPr>
        </p:pic>
        <p:sp>
          <p:nvSpPr>
            <p:cNvPr id="14" name="标题内容区域"/>
            <p:cNvSpPr txBox="1"/>
            <p:nvPr/>
          </p:nvSpPr>
          <p:spPr>
            <a:xfrm>
              <a:off x="1652414" y="647614"/>
              <a:ext cx="18258646" cy="1587500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>
              <a:normAutofit/>
            </a:bodyPr>
            <a:lstStyle>
              <a:lvl1pPr>
                <a:defRPr sz="4500" b="0">
                  <a:latin typeface="HYQiHei-65S Medium"/>
                  <a:ea typeface="HYQiHei-65S Medium"/>
                  <a:cs typeface="HYQiHei-65S Medium"/>
                  <a:sym typeface="HYQiHei-65S Medium"/>
                </a:defRPr>
              </a:lvl1pPr>
            </a:lstStyle>
            <a:p>
              <a:r>
                <a: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HOST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碰撞到内网漫游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07144" y="1364475"/>
            <a:ext cx="8874378" cy="4729957"/>
            <a:chOff x="1332453" y="949343"/>
            <a:chExt cx="10324596" cy="4833624"/>
          </a:xfrm>
        </p:grpSpPr>
        <p:sp>
          <p:nvSpPr>
            <p:cNvPr id="16" name="矩形 15"/>
            <p:cNvSpPr/>
            <p:nvPr/>
          </p:nvSpPr>
          <p:spPr>
            <a:xfrm>
              <a:off x="1332453" y="949676"/>
              <a:ext cx="9763058" cy="4500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2453" y="949343"/>
              <a:ext cx="9763058" cy="470701"/>
            </a:xfrm>
            <a:prstGeom prst="rect">
              <a:avLst/>
            </a:prstGeom>
            <a:solidFill>
              <a:srgbClr val="394EA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66873" y="1050412"/>
              <a:ext cx="289112" cy="265320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70561" y="949343"/>
              <a:ext cx="475691" cy="4707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44792" y="1075003"/>
              <a:ext cx="294149" cy="240729"/>
            </a:xfrm>
            <a:prstGeom prst="ellipse">
              <a:avLst/>
            </a:prstGeom>
            <a:solidFill>
              <a:srgbClr val="EE3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652357" y="1075003"/>
              <a:ext cx="312931" cy="2606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D4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ED4157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13528" y="979591"/>
              <a:ext cx="817753" cy="44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ED4157"/>
                  </a:solidFill>
                </a:rPr>
                <a:t>×</a:t>
              </a:r>
              <a:endParaRPr lang="zh-CN" altLang="en-US" sz="2200" dirty="0">
                <a:solidFill>
                  <a:srgbClr val="ED4157"/>
                </a:solidFill>
              </a:endParaRPr>
            </a:p>
          </p:txBody>
        </p:sp>
        <p:sp>
          <p:nvSpPr>
            <p:cNvPr id="23" name="矩形 70"/>
            <p:cNvSpPr/>
            <p:nvPr/>
          </p:nvSpPr>
          <p:spPr>
            <a:xfrm>
              <a:off x="1356520" y="5450717"/>
              <a:ext cx="9874761" cy="332171"/>
            </a:xfrm>
            <a:custGeom>
              <a:avLst/>
              <a:gdLst>
                <a:gd name="connsiteX0" fmla="*/ 0 w 9329195"/>
                <a:gd name="connsiteY0" fmla="*/ 0 h 823309"/>
                <a:gd name="connsiteX1" fmla="*/ 9329195 w 9329195"/>
                <a:gd name="connsiteY1" fmla="*/ 0 h 823309"/>
                <a:gd name="connsiteX2" fmla="*/ 9329195 w 9329195"/>
                <a:gd name="connsiteY2" fmla="*/ 823309 h 823309"/>
                <a:gd name="connsiteX3" fmla="*/ 0 w 9329195"/>
                <a:gd name="connsiteY3" fmla="*/ 823309 h 823309"/>
                <a:gd name="connsiteX4" fmla="*/ 0 w 9329195"/>
                <a:gd name="connsiteY4" fmla="*/ 0 h 823309"/>
                <a:gd name="connsiteX0-1" fmla="*/ 0 w 10237499"/>
                <a:gd name="connsiteY0-2" fmla="*/ 6096 h 823309"/>
                <a:gd name="connsiteX1-3" fmla="*/ 10237499 w 10237499"/>
                <a:gd name="connsiteY1-4" fmla="*/ 0 h 823309"/>
                <a:gd name="connsiteX2-5" fmla="*/ 10237499 w 10237499"/>
                <a:gd name="connsiteY2-6" fmla="*/ 823309 h 823309"/>
                <a:gd name="connsiteX3-7" fmla="*/ 908304 w 10237499"/>
                <a:gd name="connsiteY3-8" fmla="*/ 823309 h 823309"/>
                <a:gd name="connsiteX4-9" fmla="*/ 0 w 10237499"/>
                <a:gd name="connsiteY4-10" fmla="*/ 6096 h 8233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237499" h="823309">
                  <a:moveTo>
                    <a:pt x="0" y="6096"/>
                  </a:moveTo>
                  <a:lnTo>
                    <a:pt x="10237499" y="0"/>
                  </a:lnTo>
                  <a:lnTo>
                    <a:pt x="10237499" y="823309"/>
                  </a:lnTo>
                  <a:lnTo>
                    <a:pt x="908304" y="823309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矩形 71"/>
            <p:cNvSpPr/>
            <p:nvPr/>
          </p:nvSpPr>
          <p:spPr>
            <a:xfrm>
              <a:off x="11095512" y="967296"/>
              <a:ext cx="561537" cy="4815671"/>
            </a:xfrm>
            <a:custGeom>
              <a:avLst/>
              <a:gdLst>
                <a:gd name="connsiteX0" fmla="*/ 0 w 933732"/>
                <a:gd name="connsiteY0" fmla="*/ 0 h 4447291"/>
                <a:gd name="connsiteX1" fmla="*/ 933732 w 933732"/>
                <a:gd name="connsiteY1" fmla="*/ 0 h 4447291"/>
                <a:gd name="connsiteX2" fmla="*/ 933732 w 933732"/>
                <a:gd name="connsiteY2" fmla="*/ 4447291 h 4447291"/>
                <a:gd name="connsiteX3" fmla="*/ 0 w 933732"/>
                <a:gd name="connsiteY3" fmla="*/ 4447291 h 4447291"/>
                <a:gd name="connsiteX4" fmla="*/ 0 w 933732"/>
                <a:gd name="connsiteY4" fmla="*/ 0 h 4447291"/>
                <a:gd name="connsiteX0-1" fmla="*/ 0 w 933732"/>
                <a:gd name="connsiteY0-2" fmla="*/ 0 h 5376931"/>
                <a:gd name="connsiteX1-3" fmla="*/ 933732 w 933732"/>
                <a:gd name="connsiteY1-4" fmla="*/ 929640 h 5376931"/>
                <a:gd name="connsiteX2-5" fmla="*/ 933732 w 933732"/>
                <a:gd name="connsiteY2-6" fmla="*/ 5376931 h 5376931"/>
                <a:gd name="connsiteX3-7" fmla="*/ 0 w 933732"/>
                <a:gd name="connsiteY3-8" fmla="*/ 5376931 h 5376931"/>
                <a:gd name="connsiteX4-9" fmla="*/ 0 w 933732"/>
                <a:gd name="connsiteY4-10" fmla="*/ 0 h 5376931"/>
                <a:gd name="connsiteX0-11" fmla="*/ 2540 w 933732"/>
                <a:gd name="connsiteY0-12" fmla="*/ 0 h 5336291"/>
                <a:gd name="connsiteX1-13" fmla="*/ 933732 w 933732"/>
                <a:gd name="connsiteY1-14" fmla="*/ 889000 h 5336291"/>
                <a:gd name="connsiteX2-15" fmla="*/ 933732 w 933732"/>
                <a:gd name="connsiteY2-16" fmla="*/ 5336291 h 5336291"/>
                <a:gd name="connsiteX3-17" fmla="*/ 0 w 933732"/>
                <a:gd name="connsiteY3-18" fmla="*/ 5336291 h 5336291"/>
                <a:gd name="connsiteX4-19" fmla="*/ 2540 w 933732"/>
                <a:gd name="connsiteY4-20" fmla="*/ 0 h 5336291"/>
                <a:gd name="connsiteX0-21" fmla="*/ 2540 w 933732"/>
                <a:gd name="connsiteY0-22" fmla="*/ 0 h 5361691"/>
                <a:gd name="connsiteX1-23" fmla="*/ 933732 w 933732"/>
                <a:gd name="connsiteY1-24" fmla="*/ 914400 h 5361691"/>
                <a:gd name="connsiteX2-25" fmla="*/ 933732 w 933732"/>
                <a:gd name="connsiteY2-26" fmla="*/ 5361691 h 5361691"/>
                <a:gd name="connsiteX3-27" fmla="*/ 0 w 933732"/>
                <a:gd name="connsiteY3-28" fmla="*/ 5361691 h 5361691"/>
                <a:gd name="connsiteX4-29" fmla="*/ 2540 w 933732"/>
                <a:gd name="connsiteY4-30" fmla="*/ 0 h 53616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3732" h="5361691">
                  <a:moveTo>
                    <a:pt x="2540" y="0"/>
                  </a:moveTo>
                  <a:lnTo>
                    <a:pt x="933732" y="914400"/>
                  </a:lnTo>
                  <a:lnTo>
                    <a:pt x="933732" y="5361691"/>
                  </a:lnTo>
                  <a:lnTo>
                    <a:pt x="0" y="5361691"/>
                  </a:lnTo>
                  <a:cubicBezTo>
                    <a:pt x="847" y="3582927"/>
                    <a:pt x="1693" y="1778764"/>
                    <a:pt x="254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26" name="矩形 25"/>
          <p:cNvSpPr/>
          <p:nvPr/>
        </p:nvSpPr>
        <p:spPr>
          <a:xfrm>
            <a:off x="3327964" y="1853731"/>
            <a:ext cx="8371029" cy="3944041"/>
          </a:xfrm>
          <a:prstGeom prst="rect">
            <a:avLst/>
          </a:prstGeom>
          <a:solidFill>
            <a:srgbClr val="FE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综艺简体" panose="02010601030101010101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E08B7-05F1-4D4A-8F15-C51C83B16D18}"/>
              </a:ext>
            </a:extLst>
          </p:cNvPr>
          <p:cNvSpPr txBox="1"/>
          <p:nvPr/>
        </p:nvSpPr>
        <p:spPr>
          <a:xfrm>
            <a:off x="3951889" y="1947600"/>
            <a:ext cx="7264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ASN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自治系统编号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。很多大厂都拥有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asn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号段，例如</a:t>
            </a:r>
            <a:r>
              <a:rPr lang="en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paypal</a:t>
            </a:r>
            <a:endParaRPr lang="e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u="sng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https://bgp.he.net/search?search%5Bsearch%5D=paypal&amp;commit=Search</a:t>
            </a:r>
            <a:endParaRPr lang="en" altLang="zh-CN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" altLang="zh-CN" u="sng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347CC1-DD50-694B-94AC-6BBCB4843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000" y="3025978"/>
            <a:ext cx="5850427" cy="25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5199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1270</Words>
  <Application>Microsoft Macintosh PowerPoint</Application>
  <PresentationFormat>宽屏</PresentationFormat>
  <Paragraphs>255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Microsoft YaHei</vt:lpstr>
      <vt:lpstr>Microsoft YaHei</vt:lpstr>
      <vt:lpstr>Arial</vt:lpstr>
      <vt:lpstr>Office 主题​​</vt:lpstr>
      <vt:lpstr>「观火」安全技术沙龙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「观火」安全技术沙龙</dc:title>
  <dc:creator>Microsoft Office User</dc:creator>
  <cp:lastModifiedBy>Microsoft Office User</cp:lastModifiedBy>
  <cp:revision>97</cp:revision>
  <dcterms:created xsi:type="dcterms:W3CDTF">2021-05-16T10:28:17Z</dcterms:created>
  <dcterms:modified xsi:type="dcterms:W3CDTF">2021-05-24T07:16:55Z</dcterms:modified>
</cp:coreProperties>
</file>