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1"/>
  </p:notesMasterIdLst>
  <p:handoutMasterIdLst>
    <p:handoutMasterId r:id="rId12"/>
  </p:handoutMasterIdLst>
  <p:sldIdLst>
    <p:sldId id="261" r:id="rId5"/>
    <p:sldId id="263" r:id="rId6"/>
    <p:sldId id="257" r:id="rId7"/>
    <p:sldId id="262" r:id="rId8"/>
    <p:sldId id="264" r:id="rId9"/>
    <p:sldId id="265"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os="568">
          <p15:clr>
            <a:srgbClr val="A4A3A4"/>
          </p15:clr>
        </p15:guide>
        <p15:guide id="3" pos="2880">
          <p15:clr>
            <a:srgbClr val="A4A3A4"/>
          </p15:clr>
        </p15:guide>
        <p15:guide id="4" pos="5106">
          <p15:clr>
            <a:srgbClr val="A4A3A4"/>
          </p15:clr>
        </p15:guide>
        <p15:guide id="5" orient="horz" pos="1225">
          <p15:clr>
            <a:srgbClr val="A4A3A4"/>
          </p15:clr>
        </p15:guide>
        <p15:guide id="6" orient="horz" pos="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AB"/>
    <a:srgbClr val="CD1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4660" autoAdjust="0"/>
  </p:normalViewPr>
  <p:slideViewPr>
    <p:cSldViewPr snapToGrid="0">
      <p:cViewPr>
        <p:scale>
          <a:sx n="150" d="100"/>
          <a:sy n="150" d="100"/>
        </p:scale>
        <p:origin x="-786" y="-192"/>
      </p:cViewPr>
      <p:guideLst>
        <p:guide orient="horz"/>
        <p:guide orient="horz" pos="1225"/>
        <p:guide orient="horz" pos="862"/>
        <p:guide pos="568"/>
        <p:guide pos="2880"/>
        <p:guide pos="5106"/>
      </p:guideLst>
    </p:cSldViewPr>
  </p:slideViewPr>
  <p:outlineViewPr>
    <p:cViewPr>
      <p:scale>
        <a:sx n="33" d="100"/>
        <a:sy n="33" d="100"/>
      </p:scale>
      <p:origin x="0" y="2790"/>
    </p:cViewPr>
  </p:outlineViewPr>
  <p:notesTextViewPr>
    <p:cViewPr>
      <p:scale>
        <a:sx n="1" d="1"/>
        <a:sy n="1" d="1"/>
      </p:scale>
      <p:origin x="0" y="0"/>
    </p:cViewPr>
  </p:notesTextViewPr>
  <p:sorterViewPr>
    <p:cViewPr>
      <p:scale>
        <a:sx n="71" d="100"/>
        <a:sy n="71" d="100"/>
      </p:scale>
      <p:origin x="0" y="0"/>
    </p:cViewPr>
  </p:sorterViewPr>
  <p:notesViewPr>
    <p:cSldViewPr snapToGrid="0">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73DCBC-FA7E-4C05-9D0D-45FC8665F28F}" type="datetimeFigureOut">
              <a:rPr lang="en-US" smtClean="0"/>
              <a:t>6/5/2018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B68570-9AC0-4E63-BACC-C784A6C74BE6}" type="slidenum">
              <a:rPr lang="en-US" smtClean="0"/>
              <a:t>‹#›</a:t>
            </a:fld>
            <a:endParaRPr lang="en-US"/>
          </a:p>
        </p:txBody>
      </p:sp>
    </p:spTree>
    <p:extLst>
      <p:ext uri="{BB962C8B-B14F-4D97-AF65-F5344CB8AC3E}">
        <p14:creationId xmlns:p14="http://schemas.microsoft.com/office/powerpoint/2010/main" val="148892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6C5D3-5680-4CC7-852C-8F677AB400D3}" type="datetimeFigureOut">
              <a:rPr lang="fr-FR" smtClean="0"/>
              <a:t>05/06/2018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9192CA-36E7-41DA-953A-4707E483BED0}" type="slidenum">
              <a:rPr lang="fr-FR" smtClean="0"/>
              <a:t>‹#›</a:t>
            </a:fld>
            <a:endParaRPr lang="fr-FR"/>
          </a:p>
        </p:txBody>
      </p:sp>
    </p:spTree>
    <p:extLst>
      <p:ext uri="{BB962C8B-B14F-4D97-AF65-F5344CB8AC3E}">
        <p14:creationId xmlns:p14="http://schemas.microsoft.com/office/powerpoint/2010/main" val="253696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Slide">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331752" y="1746253"/>
            <a:ext cx="3639079" cy="800219"/>
          </a:xfrm>
        </p:spPr>
        <p:txBody>
          <a:bodyPr/>
          <a:lstStyle>
            <a:lvl1pPr>
              <a:defRPr sz="2600" b="1" cap="none" baseline="0">
                <a:solidFill>
                  <a:schemeClr val="bg1"/>
                </a:solidFill>
              </a:defRPr>
            </a:lvl1pPr>
          </a:lstStyle>
          <a:p>
            <a:r>
              <a:rPr lang="en-US" noProof="0" dirty="0" smtClean="0"/>
              <a:t>Presentation Title </a:t>
            </a:r>
            <a:br>
              <a:rPr lang="en-US" noProof="0" dirty="0" smtClean="0"/>
            </a:br>
            <a:r>
              <a:rPr lang="en-US" noProof="0" dirty="0" smtClean="0"/>
              <a:t>Arial 26-point font</a:t>
            </a:r>
            <a:endParaRPr lang="en-US" noProof="0" dirty="0"/>
          </a:p>
        </p:txBody>
      </p:sp>
      <p:pic>
        <p:nvPicPr>
          <p:cNvPr id="5" name="Imag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6"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4" name="Text Placeholder 3"/>
          <p:cNvSpPr>
            <a:spLocks noGrp="1"/>
          </p:cNvSpPr>
          <p:nvPr>
            <p:ph type="body" sz="quarter" idx="10" hasCustomPrompt="1"/>
          </p:nvPr>
        </p:nvSpPr>
        <p:spPr>
          <a:xfrm>
            <a:off x="5331752" y="2689287"/>
            <a:ext cx="3648075" cy="719138"/>
          </a:xfrm>
        </p:spPr>
        <p:txBody>
          <a:bodyPr>
            <a:normAutofit/>
          </a:bodyPr>
          <a:lstStyle>
            <a:lvl1pPr>
              <a:defRPr sz="1800" b="0" baseline="0">
                <a:solidFill>
                  <a:schemeClr val="bg1"/>
                </a:solidFill>
              </a:defRPr>
            </a:lvl1pPr>
          </a:lstStyle>
          <a:p>
            <a:pPr lvl="0"/>
            <a:r>
              <a:rPr lang="en-US" dirty="0" smtClean="0"/>
              <a:t>Presentation Subtitle </a:t>
            </a:r>
          </a:p>
          <a:p>
            <a:pPr lvl="0"/>
            <a:r>
              <a:rPr lang="en-US" dirty="0" smtClean="0"/>
              <a:t>Arial 18-point font</a:t>
            </a:r>
            <a:endParaRPr lang="en-US" dirty="0"/>
          </a:p>
        </p:txBody>
      </p:sp>
      <p:pic>
        <p:nvPicPr>
          <p:cNvPr id="8"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1" y="0"/>
            <a:ext cx="5154588" cy="51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05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re, contenu et visuel 1 tier">
    <p:spTree>
      <p:nvGrpSpPr>
        <p:cNvPr id="1" name=""/>
        <p:cNvGrpSpPr/>
        <p:nvPr/>
      </p:nvGrpSpPr>
      <p:grpSpPr>
        <a:xfrm>
          <a:off x="0" y="0"/>
          <a:ext cx="0" cy="0"/>
          <a:chOff x="0" y="0"/>
          <a:chExt cx="0" cy="0"/>
        </a:xfrm>
      </p:grpSpPr>
      <p:pic>
        <p:nvPicPr>
          <p:cNvPr id="2050" name="Picture 2" descr="C:\Users\O3480141\Documents\Templates\Coated Fabrics Template\2 CORETECH.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86457" y="-1591"/>
            <a:ext cx="3157538" cy="514508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604255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re, contenu et visuel 1 tier">
    <p:spTree>
      <p:nvGrpSpPr>
        <p:cNvPr id="1" name=""/>
        <p:cNvGrpSpPr/>
        <p:nvPr/>
      </p:nvGrpSpPr>
      <p:grpSpPr>
        <a:xfrm>
          <a:off x="0" y="0"/>
          <a:ext cx="0" cy="0"/>
          <a:chOff x="0" y="0"/>
          <a:chExt cx="0" cy="0"/>
        </a:xfrm>
      </p:grpSpPr>
      <p:pic>
        <p:nvPicPr>
          <p:cNvPr id="3075" name="Picture 3" descr="C:\Users\O3480141\Documents\Templates\Coated Fabrics Template\3 ONESUIT.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86457" y="0"/>
            <a:ext cx="3157538" cy="514508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1991971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re, contenu et visuel 1 tier">
    <p:spTree>
      <p:nvGrpSpPr>
        <p:cNvPr id="1" name=""/>
        <p:cNvGrpSpPr/>
        <p:nvPr/>
      </p:nvGrpSpPr>
      <p:grpSpPr>
        <a:xfrm>
          <a:off x="0" y="0"/>
          <a:ext cx="0" cy="0"/>
          <a:chOff x="0" y="0"/>
          <a:chExt cx="0" cy="0"/>
        </a:xfrm>
      </p:grpSpPr>
      <p:pic>
        <p:nvPicPr>
          <p:cNvPr id="2051" name="Picture 3" descr="C:\Users\O3480141\Pictures\Picture07.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92812" y="-1591"/>
            <a:ext cx="3151188" cy="514508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485187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re, contenu et visuel 1 tier">
    <p:spTree>
      <p:nvGrpSpPr>
        <p:cNvPr id="1" name=""/>
        <p:cNvGrpSpPr/>
        <p:nvPr/>
      </p:nvGrpSpPr>
      <p:grpSpPr>
        <a:xfrm>
          <a:off x="0" y="0"/>
          <a:ext cx="0" cy="0"/>
          <a:chOff x="0" y="0"/>
          <a:chExt cx="0" cy="0"/>
        </a:xfrm>
      </p:grpSpPr>
      <p:pic>
        <p:nvPicPr>
          <p:cNvPr id="1027" name="Picture 3" descr="C:\Users\O3480141\Documents\Templates\Coated Fabrics Template\4.2 SHEERGARD.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92808" y="-4766"/>
            <a:ext cx="3151187" cy="514826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9528602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re, contenu et visuel 1 tier">
    <p:spTree>
      <p:nvGrpSpPr>
        <p:cNvPr id="1" name=""/>
        <p:cNvGrpSpPr/>
        <p:nvPr/>
      </p:nvGrpSpPr>
      <p:grpSpPr>
        <a:xfrm>
          <a:off x="0" y="0"/>
          <a:ext cx="0" cy="0"/>
          <a:chOff x="0" y="0"/>
          <a:chExt cx="0" cy="0"/>
        </a:xfrm>
      </p:grpSpPr>
      <p:pic>
        <p:nvPicPr>
          <p:cNvPr id="4098" name="Picture 2" descr="C:\Users\O3480141\Documents\Templates\Coated Fabrics Template\4.3 SHEERGARD.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92813" y="0"/>
            <a:ext cx="3151187" cy="515143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569878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re, contenu et visuel 1 tier">
    <p:spTree>
      <p:nvGrpSpPr>
        <p:cNvPr id="1" name=""/>
        <p:cNvGrpSpPr/>
        <p:nvPr/>
      </p:nvGrpSpPr>
      <p:grpSpPr>
        <a:xfrm>
          <a:off x="0" y="0"/>
          <a:ext cx="0" cy="0"/>
          <a:chOff x="0" y="0"/>
          <a:chExt cx="0" cy="0"/>
        </a:xfrm>
      </p:grpSpPr>
      <p:pic>
        <p:nvPicPr>
          <p:cNvPr id="6146" name="Picture 2" descr="C:\Users\O3480141\Documents\Templates\Coated Fabrics Template\5.1 SHEERFILL.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003253" y="0"/>
            <a:ext cx="3157537" cy="515143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5526701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91999" y="64008"/>
            <a:ext cx="8172000" cy="261610"/>
          </a:xfrm>
        </p:spPr>
        <p:txBody>
          <a:bodyPr/>
          <a:lstStyle>
            <a:lvl1pPr>
              <a:defRPr/>
            </a:lvl1pPr>
          </a:lstStyle>
          <a:p>
            <a:r>
              <a:rPr lang="en-US" noProof="0" dirty="0" smtClean="0"/>
              <a:t>Title 1 (Level 0) Arial 17-point font</a:t>
            </a:r>
            <a:endParaRPr lang="en-US" noProof="0" dirty="0"/>
          </a:p>
        </p:txBody>
      </p:sp>
      <p:sp>
        <p:nvSpPr>
          <p:cNvPr id="8" name="Espace réservé du texte 7"/>
          <p:cNvSpPr>
            <a:spLocks noGrp="1"/>
          </p:cNvSpPr>
          <p:nvPr>
            <p:ph type="body" sz="quarter" idx="13" hasCustomPrompt="1"/>
          </p:nvPr>
        </p:nvSpPr>
        <p:spPr>
          <a:xfrm>
            <a:off x="791998" y="274320"/>
            <a:ext cx="8172000" cy="322262"/>
          </a:xfrm>
        </p:spPr>
        <p:txBody>
          <a:bodyPr/>
          <a:lstStyle>
            <a:lvl2pPr>
              <a:defRPr baseline="0"/>
            </a:lvl2pPr>
          </a:lstStyle>
          <a:p>
            <a:pPr lvl="1"/>
            <a:r>
              <a:rPr lang="en-US" noProof="0" dirty="0" smtClean="0"/>
              <a:t>Subtitle 2 (Level 2) Arial 14- point font</a:t>
            </a:r>
            <a:endParaRPr lang="en-US" noProof="0" dirty="0"/>
          </a:p>
        </p:txBody>
      </p:sp>
      <p:sp>
        <p:nvSpPr>
          <p:cNvPr id="9" name="Espace réservé du numéro de diapositive 8"/>
          <p:cNvSpPr>
            <a:spLocks noGrp="1"/>
          </p:cNvSpPr>
          <p:nvPr>
            <p:ph type="sldNum" sz="quarter" idx="14"/>
          </p:nvPr>
        </p:nvSpPr>
        <p:spPr/>
        <p:txBody>
          <a:bodyPr/>
          <a:lstStyle/>
          <a:p>
            <a:fld id="{DD52E7CA-940C-4B6E-9E73-0245BA95FC91}" type="slidenum">
              <a:rPr lang="fr-FR" smtClean="0"/>
              <a:pPr/>
              <a:t>‹#›</a:t>
            </a:fld>
            <a:endParaRPr lang="fr-FR" dirty="0"/>
          </a:p>
        </p:txBody>
      </p:sp>
      <p:sp>
        <p:nvSpPr>
          <p:cNvPr id="11" name="Espace réservé du texte 2"/>
          <p:cNvSpPr>
            <a:spLocks noGrp="1"/>
          </p:cNvSpPr>
          <p:nvPr>
            <p:ph idx="1"/>
          </p:nvPr>
        </p:nvSpPr>
        <p:spPr>
          <a:xfrm>
            <a:off x="159327" y="692727"/>
            <a:ext cx="8804671" cy="4080163"/>
          </a:xfrm>
          <a:prstGeom prst="rect">
            <a:avLst/>
          </a:prstGeom>
        </p:spPr>
        <p:txBody>
          <a:bodyPr vert="horz" lIns="91440" tIns="45720" rIns="91440" bIns="45720" rtlCol="0">
            <a:normAutofit/>
          </a:bodyPr>
          <a:lstStyle>
            <a:lvl1pPr marL="182880" indent="-182880">
              <a:buFont typeface="Arial" panose="020B0604020202020204" pitchFamily="34" charset="0"/>
              <a:buChar char="•"/>
              <a:defRPr sz="1600" b="1"/>
            </a:lvl1pPr>
            <a:lvl2pPr marL="365760" indent="-182880">
              <a:buFont typeface="Courier New" panose="02070309020205020404" pitchFamily="49" charset="0"/>
              <a:buChar char="o"/>
              <a:defRPr/>
            </a:lvl2pPr>
            <a:lvl3pPr marL="548640" indent="-182880">
              <a:buFont typeface="Wingdings" panose="05000000000000000000" pitchFamily="2" charset="2"/>
              <a:buChar char="Ø"/>
              <a:defRPr sz="1100"/>
            </a:lvl3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1669605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 Graphic">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sp>
        <p:nvSpPr>
          <p:cNvPr id="10" name="Titre 1"/>
          <p:cNvSpPr>
            <a:spLocks noGrp="1"/>
          </p:cNvSpPr>
          <p:nvPr>
            <p:ph type="title" hasCustomPrompt="1"/>
          </p:nvPr>
        </p:nvSpPr>
        <p:spPr>
          <a:xfrm>
            <a:off x="791999" y="64008"/>
            <a:ext cx="8172000" cy="261610"/>
          </a:xfrm>
        </p:spPr>
        <p:txBody>
          <a:bodyPr/>
          <a:lstStyle>
            <a:lvl1pPr>
              <a:defRPr/>
            </a:lvl1pPr>
          </a:lstStyle>
          <a:p>
            <a:r>
              <a:rPr lang="en-US" noProof="0" dirty="0" smtClean="0"/>
              <a:t>Title 1 (Level 0) Arial 17-point font</a:t>
            </a:r>
            <a:endParaRPr lang="en-US" noProof="0" dirty="0"/>
          </a:p>
        </p:txBody>
      </p:sp>
      <p:sp>
        <p:nvSpPr>
          <p:cNvPr id="11" name="Espace réservé du texte 7"/>
          <p:cNvSpPr>
            <a:spLocks noGrp="1"/>
          </p:cNvSpPr>
          <p:nvPr>
            <p:ph type="body" sz="quarter" idx="13" hasCustomPrompt="1"/>
          </p:nvPr>
        </p:nvSpPr>
        <p:spPr>
          <a:xfrm>
            <a:off x="791998" y="274320"/>
            <a:ext cx="8172000" cy="322262"/>
          </a:xfrm>
        </p:spPr>
        <p:txBody>
          <a:bodyPr/>
          <a:lstStyle>
            <a:lvl2pPr>
              <a:defRPr baseline="0"/>
            </a:lvl2pPr>
          </a:lstStyle>
          <a:p>
            <a:pPr lvl="1"/>
            <a:r>
              <a:rPr lang="en-US" noProof="0" dirty="0" smtClean="0"/>
              <a:t>Subtitle 2 (Level 2) Arial 14- point font</a:t>
            </a:r>
            <a:endParaRPr lang="en-US" noProof="0" dirty="0"/>
          </a:p>
        </p:txBody>
      </p:sp>
      <p:sp>
        <p:nvSpPr>
          <p:cNvPr id="8" name="Espace réservé du texte 2"/>
          <p:cNvSpPr>
            <a:spLocks noGrp="1"/>
          </p:cNvSpPr>
          <p:nvPr>
            <p:ph idx="16"/>
          </p:nvPr>
        </p:nvSpPr>
        <p:spPr>
          <a:xfrm>
            <a:off x="159327" y="694943"/>
            <a:ext cx="5656257" cy="4057165"/>
          </a:xfrm>
          <a:prstGeom prst="rect">
            <a:avLst/>
          </a:prstGeom>
        </p:spPr>
        <p:txBody>
          <a:bodyPr vert="horz" lIns="91440" tIns="45720" rIns="91440" bIns="45720" rtlCol="0">
            <a:normAutofit/>
          </a:bodyPr>
          <a:lstStyle>
            <a:lvl1pPr marL="182880" indent="-182880">
              <a:buFont typeface="Arial" panose="020B0604020202020204" pitchFamily="34" charset="0"/>
              <a:buChar char="•"/>
              <a:defRPr sz="1600" b="1"/>
            </a:lvl1pPr>
            <a:lvl2pPr marL="365760" indent="-182880">
              <a:buFont typeface="Courier New" panose="02070309020205020404" pitchFamily="49" charset="0"/>
              <a:buChar char="o"/>
              <a:defRPr/>
            </a:lvl2pPr>
            <a:lvl3pPr marL="548640" indent="-182880">
              <a:buFont typeface="Wingdings" panose="05000000000000000000" pitchFamily="2" charset="2"/>
              <a:buChar char="Ø"/>
              <a:defRPr/>
            </a:lvl3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2" name="Espace réservé du texte 2"/>
          <p:cNvSpPr>
            <a:spLocks noGrp="1"/>
          </p:cNvSpPr>
          <p:nvPr>
            <p:ph idx="17"/>
          </p:nvPr>
        </p:nvSpPr>
        <p:spPr>
          <a:xfrm>
            <a:off x="5925973" y="694944"/>
            <a:ext cx="3037918" cy="4064092"/>
          </a:xfrm>
          <a:prstGeom prst="rect">
            <a:avLst/>
          </a:prstGeom>
        </p:spPr>
        <p:txBody>
          <a:bodyPr vert="horz" lIns="91440" tIns="45720" rIns="91440" bIns="45720" rtlCol="0">
            <a:normAutofit/>
          </a:bodyPr>
          <a:lstStyle>
            <a:lvl1pPr marL="182880" indent="-182880">
              <a:buFont typeface="Arial" panose="020B0604020202020204" pitchFamily="34" charset="0"/>
              <a:buChar char="•"/>
              <a:defRPr sz="1600" b="1"/>
            </a:lvl1pPr>
            <a:lvl2pPr marL="365760" indent="-182880">
              <a:buFont typeface="Courier New" panose="02070309020205020404" pitchFamily="49" charset="0"/>
              <a:buChar char="o"/>
              <a:defRPr/>
            </a:lvl2pPr>
            <a:lvl3pPr marL="548640" indent="-182880">
              <a:buFont typeface="Wingdings" panose="05000000000000000000" pitchFamily="2" charset="2"/>
              <a:buChar char="Ø"/>
              <a:defRPr/>
            </a:lvl3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30968244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1"/>
          </p:nvPr>
        </p:nvSpPr>
        <p:spPr/>
        <p:txBody>
          <a:bodyPr/>
          <a:lstStyle/>
          <a:p>
            <a:fld id="{DD52E7CA-940C-4B6E-9E73-0245BA95FC91}" type="slidenum">
              <a:rPr lang="fr-FR" smtClean="0"/>
              <a:pPr/>
              <a:t>‹#›</a:t>
            </a:fld>
            <a:endParaRPr lang="fr-FR" dirty="0"/>
          </a:p>
        </p:txBody>
      </p:sp>
      <p:sp>
        <p:nvSpPr>
          <p:cNvPr id="6" name="Titre 1"/>
          <p:cNvSpPr>
            <a:spLocks noGrp="1"/>
          </p:cNvSpPr>
          <p:nvPr>
            <p:ph type="title" hasCustomPrompt="1"/>
          </p:nvPr>
        </p:nvSpPr>
        <p:spPr>
          <a:xfrm>
            <a:off x="791999" y="64008"/>
            <a:ext cx="8172000" cy="261610"/>
          </a:xfrm>
        </p:spPr>
        <p:txBody>
          <a:bodyPr/>
          <a:lstStyle>
            <a:lvl1pPr>
              <a:defRPr/>
            </a:lvl1pPr>
          </a:lstStyle>
          <a:p>
            <a:r>
              <a:rPr lang="en-US" noProof="0" dirty="0" smtClean="0"/>
              <a:t>Title 1 (Level 0) Arial 17-point font</a:t>
            </a:r>
            <a:endParaRPr lang="en-US" noProof="0" dirty="0"/>
          </a:p>
        </p:txBody>
      </p:sp>
      <p:sp>
        <p:nvSpPr>
          <p:cNvPr id="7" name="Espace réservé du texte 7"/>
          <p:cNvSpPr>
            <a:spLocks noGrp="1"/>
          </p:cNvSpPr>
          <p:nvPr>
            <p:ph type="body" sz="quarter" idx="13" hasCustomPrompt="1"/>
          </p:nvPr>
        </p:nvSpPr>
        <p:spPr>
          <a:xfrm>
            <a:off x="791998" y="274320"/>
            <a:ext cx="8172000" cy="322262"/>
          </a:xfrm>
        </p:spPr>
        <p:txBody>
          <a:bodyPr/>
          <a:lstStyle>
            <a:lvl2pPr>
              <a:defRPr baseline="0"/>
            </a:lvl2pPr>
          </a:lstStyle>
          <a:p>
            <a:pPr lvl="1"/>
            <a:r>
              <a:rPr lang="en-US" noProof="0" dirty="0" smtClean="0"/>
              <a:t>Subtitle 2 (Level 2) Arial 14- point font</a:t>
            </a:r>
            <a:endParaRPr lang="en-US" noProof="0" dirty="0"/>
          </a:p>
        </p:txBody>
      </p:sp>
    </p:spTree>
    <p:extLst>
      <p:ext uri="{BB962C8B-B14F-4D97-AF65-F5344CB8AC3E}">
        <p14:creationId xmlns:p14="http://schemas.microsoft.com/office/powerpoint/2010/main" val="3227678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Espace réservé du numéro de diapositive 8"/>
          <p:cNvSpPr>
            <a:spLocks noGrp="1"/>
          </p:cNvSpPr>
          <p:nvPr>
            <p:ph type="sldNum" sz="quarter" idx="12"/>
          </p:nvPr>
        </p:nvSpPr>
        <p:spPr>
          <a:xfrm>
            <a:off x="0" y="4869526"/>
            <a:ext cx="504000" cy="123111"/>
          </a:xfrm>
        </p:spPr>
        <p:txBody>
          <a:bodyPr/>
          <a:lstStyle/>
          <a:p>
            <a:fld id="{DD52E7CA-940C-4B6E-9E73-0245BA95FC91}" type="slidenum">
              <a:rPr lang="fr-FR" smtClean="0"/>
              <a:pPr/>
              <a:t>‹#›</a:t>
            </a:fld>
            <a:endParaRPr lang="fr-FR" dirty="0"/>
          </a:p>
        </p:txBody>
      </p:sp>
      <p:sp>
        <p:nvSpPr>
          <p:cNvPr id="5" name="Titre 1"/>
          <p:cNvSpPr>
            <a:spLocks noGrp="1"/>
          </p:cNvSpPr>
          <p:nvPr>
            <p:ph type="title" hasCustomPrompt="1"/>
          </p:nvPr>
        </p:nvSpPr>
        <p:spPr>
          <a:xfrm>
            <a:off x="791999" y="64008"/>
            <a:ext cx="8172000" cy="261610"/>
          </a:xfrm>
        </p:spPr>
        <p:txBody>
          <a:bodyPr/>
          <a:lstStyle>
            <a:lvl1pPr>
              <a:defRPr/>
            </a:lvl1pPr>
          </a:lstStyle>
          <a:p>
            <a:r>
              <a:rPr lang="en-US" noProof="0" dirty="0" smtClean="0"/>
              <a:t>Title 1 (Level 0) Arial 17-point font</a:t>
            </a:r>
            <a:endParaRPr lang="en-US" noProof="0" dirty="0"/>
          </a:p>
        </p:txBody>
      </p:sp>
    </p:spTree>
    <p:extLst>
      <p:ext uri="{BB962C8B-B14F-4D97-AF65-F5344CB8AC3E}">
        <p14:creationId xmlns:p14="http://schemas.microsoft.com/office/powerpoint/2010/main" val="12168550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Slide">
    <p:bg>
      <p:bgPr>
        <a:solidFill>
          <a:schemeClr val="tx2"/>
        </a:solidFill>
        <a:effectLst/>
      </p:bgPr>
    </p:bg>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6013"/>
            <a:ext cx="5154588" cy="2556000"/>
          </a:xfrm>
          <a:prstGeom prst="rect">
            <a:avLst/>
          </a:prstGeom>
        </p:spPr>
      </p:pic>
      <p:pic>
        <p:nvPicPr>
          <p:cNvPr id="5" name="Imag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6"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7" name="Titre 1"/>
          <p:cNvSpPr>
            <a:spLocks noGrp="1"/>
          </p:cNvSpPr>
          <p:nvPr>
            <p:ph type="ctrTitle" hasCustomPrompt="1"/>
          </p:nvPr>
        </p:nvSpPr>
        <p:spPr>
          <a:xfrm>
            <a:off x="5331752" y="1746253"/>
            <a:ext cx="3639079" cy="800219"/>
          </a:xfrm>
        </p:spPr>
        <p:txBody>
          <a:bodyPr/>
          <a:lstStyle>
            <a:lvl1pPr>
              <a:defRPr sz="2600" b="1" cap="none" baseline="0">
                <a:solidFill>
                  <a:schemeClr val="bg1"/>
                </a:solidFill>
              </a:defRPr>
            </a:lvl1pPr>
          </a:lstStyle>
          <a:p>
            <a:r>
              <a:rPr lang="en-US" noProof="0" dirty="0" smtClean="0"/>
              <a:t>Presentation Title </a:t>
            </a:r>
            <a:br>
              <a:rPr lang="en-US" noProof="0" dirty="0" smtClean="0"/>
            </a:br>
            <a:r>
              <a:rPr lang="en-US" noProof="0" dirty="0" smtClean="0"/>
              <a:t>Arial 26-point font</a:t>
            </a:r>
            <a:endParaRPr lang="en-US" noProof="0" dirty="0"/>
          </a:p>
        </p:txBody>
      </p:sp>
      <p:sp>
        <p:nvSpPr>
          <p:cNvPr id="8" name="Text Placeholder 3"/>
          <p:cNvSpPr>
            <a:spLocks noGrp="1"/>
          </p:cNvSpPr>
          <p:nvPr>
            <p:ph type="body" sz="quarter" idx="10" hasCustomPrompt="1"/>
          </p:nvPr>
        </p:nvSpPr>
        <p:spPr>
          <a:xfrm>
            <a:off x="5331752" y="2689287"/>
            <a:ext cx="3648075" cy="719138"/>
          </a:xfrm>
        </p:spPr>
        <p:txBody>
          <a:bodyPr>
            <a:normAutofit/>
          </a:bodyPr>
          <a:lstStyle>
            <a:lvl1pPr>
              <a:defRPr sz="1800" b="0" baseline="0">
                <a:solidFill>
                  <a:schemeClr val="bg1"/>
                </a:solidFill>
              </a:defRPr>
            </a:lvl1pPr>
          </a:lstStyle>
          <a:p>
            <a:pPr lvl="0"/>
            <a:r>
              <a:rPr lang="en-US" dirty="0" smtClean="0"/>
              <a:t>Presentation Subtitle </a:t>
            </a:r>
          </a:p>
          <a:p>
            <a:pPr lvl="0"/>
            <a:r>
              <a:rPr lang="en-US" dirty="0" smtClean="0"/>
              <a:t>Arial 18-point font</a:t>
            </a:r>
            <a:endParaRPr lang="en-US" dirty="0"/>
          </a:p>
        </p:txBody>
      </p:sp>
    </p:spTree>
    <p:extLst>
      <p:ext uri="{BB962C8B-B14F-4D97-AF65-F5344CB8AC3E}">
        <p14:creationId xmlns:p14="http://schemas.microsoft.com/office/powerpoint/2010/main" val="22756828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bg>
      <p:bgPr>
        <a:solidFill>
          <a:schemeClr val="tx2"/>
        </a:solidFill>
        <a:effectLst/>
      </p:bgPr>
    </p:bg>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6013"/>
            <a:ext cx="5154588" cy="2556000"/>
          </a:xfrm>
          <a:prstGeom prst="rect">
            <a:avLst/>
          </a:prstGeom>
        </p:spPr>
      </p:pic>
      <p:pic>
        <p:nvPicPr>
          <p:cNvPr id="5" name="Imag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6"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9" name="Rectangle 8"/>
          <p:cNvSpPr/>
          <p:nvPr userDrawn="1"/>
        </p:nvSpPr>
        <p:spPr>
          <a:xfrm>
            <a:off x="5445457" y="0"/>
            <a:ext cx="369854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80097" y="953258"/>
            <a:ext cx="2429261" cy="3236983"/>
          </a:xfrm>
          <a:prstGeom prst="rect">
            <a:avLst/>
          </a:prstGeom>
        </p:spPr>
      </p:pic>
    </p:spTree>
    <p:extLst>
      <p:ext uri="{BB962C8B-B14F-4D97-AF65-F5344CB8AC3E}">
        <p14:creationId xmlns:p14="http://schemas.microsoft.com/office/powerpoint/2010/main" val="39822683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vec citation">
    <p:spTree>
      <p:nvGrpSpPr>
        <p:cNvPr id="1" name=""/>
        <p:cNvGrpSpPr/>
        <p:nvPr/>
      </p:nvGrpSpPr>
      <p:grpSpPr>
        <a:xfrm>
          <a:off x="0" y="0"/>
          <a:ext cx="0" cy="0"/>
          <a:chOff x="0" y="0"/>
          <a:chExt cx="0" cy="0"/>
        </a:xfrm>
      </p:grpSpPr>
      <p:pic>
        <p:nvPicPr>
          <p:cNvPr id="3076" name="Picture 4" descr="C:\Users\O3480141\Pictures\Picture03.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hasCustomPrompt="1"/>
          </p:nvPr>
        </p:nvSpPr>
        <p:spPr>
          <a:xfrm>
            <a:off x="0" y="1818000"/>
            <a:ext cx="9144000" cy="1609200"/>
          </a:xfrm>
          <a:solidFill>
            <a:schemeClr val="bg1"/>
          </a:solidFill>
        </p:spPr>
        <p:txBody>
          <a:bodyPr anchor="ctr" anchorCtr="0">
            <a:noAutofit/>
          </a:bodyPr>
          <a:lstStyle>
            <a:lvl1pPr algn="ctr">
              <a:lnSpc>
                <a:spcPct val="120000"/>
              </a:lnSpc>
              <a:defRPr sz="1800" b="0" baseline="0">
                <a:solidFill>
                  <a:schemeClr val="tx2"/>
                </a:solidFill>
              </a:defRPr>
            </a:lvl1pPr>
          </a:lstStyle>
          <a:p>
            <a:r>
              <a:rPr lang="en-US" noProof="0" dirty="0" smtClean="0"/>
              <a:t>Edit the title </a:t>
            </a:r>
            <a:endParaRPr lang="en-US" noProof="0" dirty="0"/>
          </a:p>
        </p:txBody>
      </p:sp>
      <p:sp>
        <p:nvSpPr>
          <p:cNvPr id="9" name="Espace réservé du numéro de diapositive 8"/>
          <p:cNvSpPr>
            <a:spLocks noGrp="1"/>
          </p:cNvSpPr>
          <p:nvPr>
            <p:ph type="sldNum" sz="quarter" idx="12"/>
          </p:nvPr>
        </p:nvSpPr>
        <p:spPr/>
        <p:txBody>
          <a:bodyPr/>
          <a:lstStyle>
            <a:lvl1pPr>
              <a:defRPr>
                <a:solidFill>
                  <a:schemeClr val="bg1"/>
                </a:solidFill>
              </a:defRPr>
            </a:lvl1pPr>
          </a:lstStyle>
          <a:p>
            <a:fld id="{DD52E7CA-940C-4B6E-9E73-0245BA95FC91}" type="slidenum">
              <a:rPr lang="fr-FR" smtClean="0"/>
              <a:pPr/>
              <a:t>‹#›</a:t>
            </a:fld>
            <a:endParaRPr lang="fr-FR" dirty="0"/>
          </a:p>
        </p:txBody>
      </p:sp>
      <p:pic>
        <p:nvPicPr>
          <p:cNvPr id="10" name="Imag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3"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Tree>
    <p:extLst>
      <p:ext uri="{BB962C8B-B14F-4D97-AF65-F5344CB8AC3E}">
        <p14:creationId xmlns:p14="http://schemas.microsoft.com/office/powerpoint/2010/main" val="27344043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visuel 1 tier">
    <p:spTree>
      <p:nvGrpSpPr>
        <p:cNvPr id="1" name=""/>
        <p:cNvGrpSpPr/>
        <p:nvPr/>
      </p:nvGrpSpPr>
      <p:grpSpPr>
        <a:xfrm>
          <a:off x="0" y="0"/>
          <a:ext cx="0" cy="0"/>
          <a:chOff x="0" y="0"/>
          <a:chExt cx="0" cy="0"/>
        </a:xfrm>
      </p:grpSpPr>
      <p:pic>
        <p:nvPicPr>
          <p:cNvPr id="1028" name="Picture 4" descr="C:\Users\O3480141\Documents\Templates\Coated Fabrics Template\1 CHEMFA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5992807" y="0"/>
            <a:ext cx="3151188" cy="5145088"/>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4"/>
          </p:nvPr>
        </p:nvSpPr>
        <p:spPr/>
        <p:txBody>
          <a:bodyPr/>
          <a:lstStyle/>
          <a:p>
            <a:fld id="{DD52E7CA-940C-4B6E-9E73-0245BA95FC91}" type="slidenum">
              <a:rPr lang="fr-FR" smtClean="0"/>
              <a:pPr/>
              <a:t>‹#›</a:t>
            </a:fld>
            <a:endParaRPr lang="fr-FR" dirty="0"/>
          </a:p>
        </p:txBody>
      </p:sp>
      <p:pic>
        <p:nvPicPr>
          <p:cNvPr id="13" name="Imag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43469" y="4244338"/>
            <a:ext cx="2700526" cy="899159"/>
          </a:xfrm>
          <a:prstGeom prst="rect">
            <a:avLst/>
          </a:prstGeom>
        </p:spPr>
      </p:pic>
      <p:sp>
        <p:nvSpPr>
          <p:cNvPr id="15" name="ZoneTexte 9"/>
          <p:cNvSpPr txBox="1"/>
          <p:nvPr userDrawn="1"/>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
        <p:nvSpPr>
          <p:cNvPr id="16" name="Titre 1"/>
          <p:cNvSpPr>
            <a:spLocks noGrp="1"/>
          </p:cNvSpPr>
          <p:nvPr>
            <p:ph type="title" hasCustomPrompt="1"/>
          </p:nvPr>
        </p:nvSpPr>
        <p:spPr>
          <a:xfrm>
            <a:off x="791999" y="234000"/>
            <a:ext cx="5030900" cy="261610"/>
          </a:xfrm>
        </p:spPr>
        <p:txBody>
          <a:bodyPr/>
          <a:lstStyle>
            <a:lvl1pPr>
              <a:defRPr/>
            </a:lvl1pPr>
          </a:lstStyle>
          <a:p>
            <a:r>
              <a:rPr lang="en-US" noProof="0" dirty="0" smtClean="0"/>
              <a:t>Title 1 (Level 0) Arial 17-point font</a:t>
            </a:r>
            <a:endParaRPr lang="en-US" noProof="0" dirty="0"/>
          </a:p>
        </p:txBody>
      </p:sp>
      <p:sp>
        <p:nvSpPr>
          <p:cNvPr id="17" name="Espace réservé du texte 7"/>
          <p:cNvSpPr>
            <a:spLocks noGrp="1"/>
          </p:cNvSpPr>
          <p:nvPr>
            <p:ph type="body" sz="quarter" idx="13" hasCustomPrompt="1"/>
          </p:nvPr>
        </p:nvSpPr>
        <p:spPr>
          <a:xfrm>
            <a:off x="791998" y="457200"/>
            <a:ext cx="5030900" cy="322262"/>
          </a:xfrm>
        </p:spPr>
        <p:txBody>
          <a:bodyPr/>
          <a:lstStyle>
            <a:lvl2pPr>
              <a:defRPr baseline="0"/>
            </a:lvl2pPr>
          </a:lstStyle>
          <a:p>
            <a:pPr lvl="1"/>
            <a:r>
              <a:rPr lang="en-US" noProof="0" dirty="0" smtClean="0"/>
              <a:t>Subtitle 2 (Level 2) Arial 14- point font</a:t>
            </a:r>
            <a:endParaRPr lang="en-US" noProof="0" dirty="0"/>
          </a:p>
        </p:txBody>
      </p:sp>
      <p:sp>
        <p:nvSpPr>
          <p:cNvPr id="18" name="Espace réservé du texte 2"/>
          <p:cNvSpPr>
            <a:spLocks noGrp="1"/>
          </p:cNvSpPr>
          <p:nvPr>
            <p:ph idx="16"/>
          </p:nvPr>
        </p:nvSpPr>
        <p:spPr>
          <a:xfrm>
            <a:off x="791998" y="863194"/>
            <a:ext cx="5023586" cy="380798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332873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91999" y="64008"/>
            <a:ext cx="8172000" cy="276999"/>
          </a:xfrm>
          <a:prstGeom prst="rect">
            <a:avLst/>
          </a:prstGeom>
        </p:spPr>
        <p:txBody>
          <a:bodyPr vert="horz" wrap="square" lIns="91440" tIns="0" rIns="91440" bIns="0" rtlCol="0" anchor="t" anchorCtr="0">
            <a:spAutoFit/>
          </a:bodyPr>
          <a:lstStyle/>
          <a:p>
            <a:r>
              <a:rPr lang="en-US" noProof="0" dirty="0" smtClean="0"/>
              <a:t>Title 1 (Level 0) Arial 17-point font</a:t>
            </a:r>
            <a:endParaRPr lang="en-US" noProof="0" dirty="0"/>
          </a:p>
        </p:txBody>
      </p:sp>
      <p:sp>
        <p:nvSpPr>
          <p:cNvPr id="3" name="Espace réservé du texte 2"/>
          <p:cNvSpPr>
            <a:spLocks noGrp="1"/>
          </p:cNvSpPr>
          <p:nvPr>
            <p:ph type="body" idx="1"/>
          </p:nvPr>
        </p:nvSpPr>
        <p:spPr>
          <a:xfrm>
            <a:off x="791998" y="863194"/>
            <a:ext cx="8172000" cy="3807982"/>
          </a:xfrm>
          <a:prstGeom prst="rect">
            <a:avLst/>
          </a:prstGeom>
        </p:spPr>
        <p:txBody>
          <a:bodyPr vert="horz" lIns="91440" tIns="45720" rIns="91440" bIns="45720" rtlCol="0">
            <a:normAutofit/>
          </a:bodyPr>
          <a:lstStyle/>
          <a:p>
            <a:pPr lvl="0"/>
            <a:r>
              <a:rPr lang="en-US" noProof="0" dirty="0" smtClean="0"/>
              <a:t>Title 2 (level 1) Arial bold 14-point font</a:t>
            </a:r>
          </a:p>
          <a:p>
            <a:pPr lvl="1"/>
            <a:r>
              <a:rPr lang="en-US" noProof="0" dirty="0" smtClean="0"/>
              <a:t>Subtitle 2 (level 2) Arial 14-point font</a:t>
            </a:r>
          </a:p>
          <a:p>
            <a:pPr lvl="2"/>
            <a:endParaRPr lang="en-US" noProof="0" dirty="0" smtClean="0"/>
          </a:p>
          <a:p>
            <a:pPr marL="0" marR="0" lvl="2"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noProof="0" dirty="0" smtClean="0"/>
              <a:t>Running text (level 3) Arial 11-point</a:t>
            </a:r>
          </a:p>
          <a:p>
            <a:pPr lvl="2"/>
            <a:endParaRPr lang="en-US" noProof="0" dirty="0" smtClean="0"/>
          </a:p>
          <a:p>
            <a:pPr lvl="3"/>
            <a:r>
              <a:rPr lang="en-US" noProof="0" dirty="0" smtClean="0"/>
              <a:t>Text with bullet (level 4)</a:t>
            </a:r>
          </a:p>
          <a:p>
            <a:pPr lvl="4"/>
            <a:r>
              <a:rPr lang="en-US" noProof="0" dirty="0" smtClean="0"/>
              <a:t>Text with indent (level 5)</a:t>
            </a:r>
            <a:endParaRPr lang="en-US" noProof="0" dirty="0"/>
          </a:p>
        </p:txBody>
      </p:sp>
      <p:sp>
        <p:nvSpPr>
          <p:cNvPr id="6" name="Espace réservé du numéro de diapositive 5"/>
          <p:cNvSpPr>
            <a:spLocks noGrp="1"/>
          </p:cNvSpPr>
          <p:nvPr>
            <p:ph type="sldNum" sz="quarter" idx="4"/>
          </p:nvPr>
        </p:nvSpPr>
        <p:spPr>
          <a:xfrm>
            <a:off x="0" y="4869526"/>
            <a:ext cx="504000" cy="123111"/>
          </a:xfrm>
          <a:prstGeom prst="rect">
            <a:avLst/>
          </a:prstGeom>
        </p:spPr>
        <p:txBody>
          <a:bodyPr vert="horz" wrap="square" lIns="36000" tIns="0" rIns="36000" bIns="0" rtlCol="0" anchor="ctr">
            <a:spAutoFit/>
          </a:bodyPr>
          <a:lstStyle>
            <a:lvl1pPr algn="r">
              <a:defRPr sz="800">
                <a:solidFill>
                  <a:schemeClr val="tx1"/>
                </a:solidFill>
                <a:latin typeface="Arial" panose="020B0604020202020204" pitchFamily="34" charset="0"/>
                <a:cs typeface="Arial" panose="020B0604020202020204" pitchFamily="34" charset="0"/>
              </a:defRPr>
            </a:lvl1pPr>
          </a:lstStyle>
          <a:p>
            <a:fld id="{DD52E7CA-940C-4B6E-9E73-0245BA95FC91}" type="slidenum">
              <a:rPr lang="fr-FR" smtClean="0"/>
              <a:pPr/>
              <a:t>‹#›</a:t>
            </a:fld>
            <a:endParaRPr lang="fr-FR" dirty="0"/>
          </a:p>
        </p:txBody>
      </p:sp>
      <p:pic>
        <p:nvPicPr>
          <p:cNvPr id="4" name="Image 3"/>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70000" y="-4138"/>
            <a:ext cx="454153" cy="469393"/>
          </a:xfrm>
          <a:prstGeom prst="rect">
            <a:avLst/>
          </a:prstGeom>
        </p:spPr>
      </p:pic>
      <p:pic>
        <p:nvPicPr>
          <p:cNvPr id="9" name="Image 8"/>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6443470" y="4244338"/>
            <a:ext cx="2700523" cy="899159"/>
          </a:xfrm>
          <a:prstGeom prst="rect">
            <a:avLst/>
          </a:prstGeom>
        </p:spPr>
      </p:pic>
      <p:sp>
        <p:nvSpPr>
          <p:cNvPr id="10" name="ZoneTexte 9"/>
          <p:cNvSpPr txBox="1"/>
          <p:nvPr/>
        </p:nvSpPr>
        <p:spPr>
          <a:xfrm>
            <a:off x="6561734" y="4810424"/>
            <a:ext cx="1255317" cy="107722"/>
          </a:xfrm>
          <a:prstGeom prst="rect">
            <a:avLst/>
          </a:prstGeom>
          <a:noFill/>
        </p:spPr>
        <p:txBody>
          <a:bodyPr wrap="square" lIns="36000" tIns="0" rIns="36000" bIns="0" rtlCol="0">
            <a:spAutoFit/>
          </a:bodyPr>
          <a:lstStyle/>
          <a:p>
            <a:r>
              <a:rPr lang="fr-FR" sz="700" cap="all" baseline="0" dirty="0" smtClean="0">
                <a:solidFill>
                  <a:schemeClr val="bg1"/>
                </a:solidFill>
              </a:rPr>
              <a:t>Performance Plastics</a:t>
            </a:r>
            <a:endParaRPr lang="fr-FR" sz="700" cap="all" baseline="0" dirty="0">
              <a:solidFill>
                <a:schemeClr val="bg1"/>
              </a:solidFill>
            </a:endParaRPr>
          </a:p>
        </p:txBody>
      </p:sp>
    </p:spTree>
    <p:extLst>
      <p:ext uri="{BB962C8B-B14F-4D97-AF65-F5344CB8AC3E}">
        <p14:creationId xmlns:p14="http://schemas.microsoft.com/office/powerpoint/2010/main" val="1632222538"/>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85" r:id="rId3"/>
    <p:sldLayoutId id="2147483686" r:id="rId4"/>
    <p:sldLayoutId id="2147483687" r:id="rId5"/>
    <p:sldLayoutId id="2147483689" r:id="rId6"/>
    <p:sldLayoutId id="2147483702" r:id="rId7"/>
    <p:sldLayoutId id="2147483681" r:id="rId8"/>
    <p:sldLayoutId id="2147483683" r:id="rId9"/>
    <p:sldLayoutId id="2147483698" r:id="rId10"/>
    <p:sldLayoutId id="2147483696" r:id="rId11"/>
    <p:sldLayoutId id="2147483697" r:id="rId12"/>
    <p:sldLayoutId id="2147483700" r:id="rId13"/>
    <p:sldLayoutId id="2147483701" r:id="rId14"/>
    <p:sldLayoutId id="2147483699" r:id="rId15"/>
  </p:sldLayoutIdLst>
  <p:timing>
    <p:tnLst>
      <p:par>
        <p:cTn id="1" dur="indefinite" restart="never" nodeType="tmRoot"/>
      </p:par>
    </p:tnLst>
  </p:timing>
  <p:hf hdr="0" dt="0"/>
  <p:txStyles>
    <p:titleStyle>
      <a:lvl1pPr algn="l" defTabSz="914400" rtl="0" eaLnBrk="1" latinLnBrk="0" hangingPunct="1">
        <a:spcBef>
          <a:spcPct val="0"/>
        </a:spcBef>
        <a:buNone/>
        <a:defRPr sz="1800" b="1" kern="1200" cap="none" baseline="0">
          <a:solidFill>
            <a:schemeClr val="tx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0"/>
        </a:spcBef>
        <a:buFont typeface="Arial" panose="020B0604020202020204" pitchFamily="34" charset="0"/>
        <a:buNone/>
        <a:defRPr sz="1400" b="0" kern="1200" cap="none" baseline="0">
          <a:solidFill>
            <a:schemeClr val="tx2"/>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buFont typeface="Arial" panose="020B0604020202020204" pitchFamily="34" charset="0"/>
        <a:buNone/>
        <a:defRPr sz="1400" b="0" i="0" kern="1200" cap="none">
          <a:solidFill>
            <a:schemeClr val="tx2"/>
          </a:solidFill>
          <a:latin typeface="Arial" panose="020B0604020202020204" pitchFamily="34" charset="0"/>
          <a:ea typeface="+mn-ea"/>
          <a:cs typeface="Arial" panose="020B0604020202020204" pitchFamily="34" charset="0"/>
        </a:defRPr>
      </a:lvl2pPr>
      <a:lvl3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fr-FR" sz="1100" b="0" i="0" kern="1200" cap="none" smtClean="0">
          <a:solidFill>
            <a:schemeClr val="tx2"/>
          </a:solidFill>
          <a:effectLst/>
          <a:latin typeface="Arial" panose="020B0604020202020204" pitchFamily="34" charset="0"/>
          <a:ea typeface="+mn-ea"/>
          <a:cs typeface="Arial" panose="020B0604020202020204" pitchFamily="34" charset="0"/>
        </a:defRPr>
      </a:lvl3pPr>
      <a:lvl4pPr marL="88900" indent="-88900" algn="l" defTabSz="914400" rtl="0" eaLnBrk="1" latinLnBrk="0" hangingPunct="1">
        <a:lnSpc>
          <a:spcPct val="100000"/>
        </a:lnSpc>
        <a:spcBef>
          <a:spcPts val="0"/>
        </a:spcBef>
        <a:buFont typeface="Arial" panose="020B0604020202020204" pitchFamily="34" charset="0"/>
        <a:buChar char="•"/>
        <a:defRPr sz="1100" kern="1200" cap="none" baseline="0">
          <a:solidFill>
            <a:schemeClr val="tx2"/>
          </a:solidFill>
          <a:latin typeface="Arial" panose="020B0604020202020204" pitchFamily="34" charset="0"/>
          <a:ea typeface="+mn-ea"/>
          <a:cs typeface="Arial" panose="020B0604020202020204" pitchFamily="34" charset="0"/>
        </a:defRPr>
      </a:lvl4pPr>
      <a:lvl5pPr marL="360363" indent="-360363" algn="l" defTabSz="914400" rtl="0" eaLnBrk="1" latinLnBrk="0" hangingPunct="1">
        <a:lnSpc>
          <a:spcPct val="100000"/>
        </a:lnSpc>
        <a:spcBef>
          <a:spcPts val="0"/>
        </a:spcBef>
        <a:buFontTx/>
        <a:buBlip>
          <a:blip r:embed="rId19"/>
        </a:buBlip>
        <a:defRPr sz="1100" kern="1200" cap="none">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1752" y="1746253"/>
            <a:ext cx="3639079" cy="800219"/>
          </a:xfrm>
        </p:spPr>
        <p:txBody>
          <a:bodyPr/>
          <a:lstStyle/>
          <a:p>
            <a:r>
              <a:rPr lang="en-US" dirty="0" smtClean="0"/>
              <a:t>Tribometer Signal Processing Project</a:t>
            </a:r>
            <a:endParaRPr lang="en-US" dirty="0"/>
          </a:p>
        </p:txBody>
      </p:sp>
      <p:sp>
        <p:nvSpPr>
          <p:cNvPr id="3" name="Text Placeholder 2"/>
          <p:cNvSpPr>
            <a:spLocks noGrp="1"/>
          </p:cNvSpPr>
          <p:nvPr>
            <p:ph type="body" sz="quarter" idx="10"/>
          </p:nvPr>
        </p:nvSpPr>
        <p:spPr/>
        <p:txBody>
          <a:bodyPr/>
          <a:lstStyle/>
          <a:p>
            <a:r>
              <a:rPr lang="en-US" dirty="0" smtClean="0"/>
              <a:t>6/6/18</a:t>
            </a:r>
            <a:endParaRPr lang="en-US" dirty="0"/>
          </a:p>
        </p:txBody>
      </p:sp>
    </p:spTree>
    <p:extLst>
      <p:ext uri="{BB962C8B-B14F-4D97-AF65-F5344CB8AC3E}">
        <p14:creationId xmlns:p14="http://schemas.microsoft.com/office/powerpoint/2010/main" val="2332928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4008"/>
            <a:ext cx="8172000" cy="276999"/>
          </a:xfrm>
        </p:spPr>
        <p:txBody>
          <a:bodyPr/>
          <a:lstStyle/>
          <a:p>
            <a:r>
              <a:rPr lang="en-US" dirty="0" smtClean="0"/>
              <a:t>Overview of MENH Tribometer</a:t>
            </a:r>
            <a:endParaRPr lang="en-US" dirty="0"/>
          </a:p>
        </p:txBody>
      </p:sp>
      <p:sp>
        <p:nvSpPr>
          <p:cNvPr id="4" name="Slide Number Placeholder 3"/>
          <p:cNvSpPr>
            <a:spLocks noGrp="1"/>
          </p:cNvSpPr>
          <p:nvPr>
            <p:ph type="sldNum" sz="quarter" idx="14"/>
          </p:nvPr>
        </p:nvSpPr>
        <p:spPr/>
        <p:txBody>
          <a:bodyPr/>
          <a:lstStyle/>
          <a:p>
            <a:fld id="{DD52E7CA-940C-4B6E-9E73-0245BA95FC91}" type="slidenum">
              <a:rPr lang="fr-FR" smtClean="0"/>
              <a:pPr/>
              <a:t>2</a:t>
            </a:fld>
            <a:endParaRPr lang="fr-FR" dirty="0"/>
          </a:p>
        </p:txBody>
      </p:sp>
      <p:sp>
        <p:nvSpPr>
          <p:cNvPr id="5" name="Content Placeholder 4"/>
          <p:cNvSpPr>
            <a:spLocks noGrp="1"/>
          </p:cNvSpPr>
          <p:nvPr>
            <p:ph idx="1"/>
          </p:nvPr>
        </p:nvSpPr>
        <p:spPr>
          <a:xfrm>
            <a:off x="159327" y="692727"/>
            <a:ext cx="5268653" cy="4080163"/>
          </a:xfrm>
        </p:spPr>
        <p:txBody>
          <a:bodyPr>
            <a:normAutofit lnSpcReduction="10000"/>
          </a:bodyPr>
          <a:lstStyle/>
          <a:p>
            <a:r>
              <a:rPr lang="en-US" dirty="0" smtClean="0"/>
              <a:t>Can quantify the frictional performance &amp; wear behavior of virtually any AFF product</a:t>
            </a:r>
          </a:p>
          <a:p>
            <a:endParaRPr lang="en-US" dirty="0"/>
          </a:p>
          <a:p>
            <a:r>
              <a:rPr lang="en-US" dirty="0" smtClean="0"/>
              <a:t>Test possibilities include:</a:t>
            </a:r>
          </a:p>
          <a:p>
            <a:pPr lvl="1"/>
            <a:r>
              <a:rPr lang="en-US" dirty="0" smtClean="0"/>
              <a:t>Applied loads: 0.1 – 500 N (0.02 – 112 </a:t>
            </a:r>
            <a:r>
              <a:rPr lang="en-US" dirty="0" err="1" smtClean="0"/>
              <a:t>lbf</a:t>
            </a:r>
            <a:r>
              <a:rPr lang="en-US" dirty="0" smtClean="0"/>
              <a:t>)</a:t>
            </a:r>
          </a:p>
          <a:p>
            <a:pPr lvl="1"/>
            <a:r>
              <a:rPr lang="en-US" dirty="0" smtClean="0"/>
              <a:t>Test speeds: 0.1 – 1000 mm/s</a:t>
            </a:r>
          </a:p>
          <a:p>
            <a:pPr lvl="1"/>
            <a:r>
              <a:rPr lang="en-US" dirty="0" smtClean="0"/>
              <a:t>Temperatures: ambient – 500</a:t>
            </a:r>
            <a:r>
              <a:rPr lang="en-US" dirty="0" smtClean="0">
                <a:sym typeface="Symbol"/>
              </a:rPr>
              <a:t>C</a:t>
            </a:r>
          </a:p>
          <a:p>
            <a:pPr lvl="1"/>
            <a:r>
              <a:rPr lang="en-US" dirty="0" smtClean="0">
                <a:sym typeface="Symbol"/>
              </a:rPr>
              <a:t>Wear patterns: rotational or linear reciprocating</a:t>
            </a:r>
          </a:p>
          <a:p>
            <a:pPr lvl="1"/>
            <a:r>
              <a:rPr lang="en-US" dirty="0" smtClean="0">
                <a:sym typeface="Symbol"/>
              </a:rPr>
              <a:t>Wear materials: virtually anything (steel, plastic, ceramic, rubber, etc.)</a:t>
            </a:r>
          </a:p>
          <a:p>
            <a:pPr lvl="1"/>
            <a:r>
              <a:rPr lang="en-US" dirty="0" smtClean="0">
                <a:sym typeface="Symbol"/>
              </a:rPr>
              <a:t>Dry or lubricated surfaces (silicone oil, etc.)</a:t>
            </a:r>
          </a:p>
          <a:p>
            <a:endParaRPr lang="en-US" dirty="0" smtClean="0">
              <a:sym typeface="Symbol"/>
            </a:endParaRPr>
          </a:p>
          <a:p>
            <a:r>
              <a:rPr lang="en-US" dirty="0" smtClean="0"/>
              <a:t>Generated data includes:</a:t>
            </a:r>
          </a:p>
          <a:p>
            <a:pPr lvl="1"/>
            <a:r>
              <a:rPr lang="en-US" dirty="0" smtClean="0"/>
              <a:t>Coefficient of friction (COF) vs. time, speed, &amp; load</a:t>
            </a:r>
          </a:p>
          <a:p>
            <a:pPr lvl="1"/>
            <a:r>
              <a:rPr lang="en-US" dirty="0" smtClean="0"/>
              <a:t>Wear rate (depth measured, volume calculated)</a:t>
            </a:r>
          </a:p>
          <a:p>
            <a:endParaRPr lang="en-US" dirty="0"/>
          </a:p>
          <a:p>
            <a:r>
              <a:rPr lang="en-US" dirty="0" smtClean="0"/>
              <a:t>Can compare LFL performance under a wide range of conditions to determine key variables </a:t>
            </a:r>
          </a:p>
          <a:p>
            <a:pPr lvl="1"/>
            <a:endParaRPr lang="en-US" dirty="0" smtClean="0"/>
          </a:p>
          <a:p>
            <a:pPr lvl="1"/>
            <a:endParaRPr lang="en-US" dirty="0" smtClean="0"/>
          </a:p>
          <a:p>
            <a:pPr lvl="1"/>
            <a:endParaRPr lang="en-US" dirty="0"/>
          </a:p>
        </p:txBody>
      </p:sp>
      <p:pic>
        <p:nvPicPr>
          <p:cNvPr id="2050" name="Picture 2" descr="C:\Users\D3737877\Pictures\Lab Infrastructure\Tribometer 11-17\IMG_116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27980" y="1256030"/>
            <a:ext cx="1414577" cy="27203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D3737877\Pictures\LFL\Printer LFLs\FX2 vs HT4 vs PI-LFL Wear Pictures 5-16-18\IMG_158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1030" y="1248410"/>
            <a:ext cx="2045970" cy="272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33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48350" y="3829050"/>
            <a:ext cx="3295650" cy="13144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999" y="64008"/>
            <a:ext cx="8172000" cy="276999"/>
          </a:xfrm>
        </p:spPr>
        <p:txBody>
          <a:bodyPr/>
          <a:lstStyle/>
          <a:p>
            <a:r>
              <a:rPr lang="en-US" dirty="0" smtClean="0"/>
              <a:t>Typical Tribometer Data Output &amp; Format</a:t>
            </a:r>
            <a:endParaRPr lang="en-US" dirty="0"/>
          </a:p>
        </p:txBody>
      </p:sp>
      <p:sp>
        <p:nvSpPr>
          <p:cNvPr id="3" name="Text Placeholder 2"/>
          <p:cNvSpPr>
            <a:spLocks noGrp="1"/>
          </p:cNvSpPr>
          <p:nvPr>
            <p:ph type="body" sz="quarter" idx="13"/>
          </p:nvPr>
        </p:nvSpPr>
        <p:spPr/>
        <p:txBody>
          <a:bodyPr/>
          <a:lstStyle/>
          <a:p>
            <a:r>
              <a:rPr lang="en-US" dirty="0" smtClean="0"/>
              <a:t>Text Values in .CSV Format</a:t>
            </a:r>
            <a:endParaRPr lang="en-US" dirty="0"/>
          </a:p>
        </p:txBody>
      </p:sp>
      <p:sp>
        <p:nvSpPr>
          <p:cNvPr id="4" name="Slide Number Placeholder 3"/>
          <p:cNvSpPr>
            <a:spLocks noGrp="1"/>
          </p:cNvSpPr>
          <p:nvPr>
            <p:ph type="sldNum" sz="quarter" idx="14"/>
          </p:nvPr>
        </p:nvSpPr>
        <p:spPr/>
        <p:txBody>
          <a:bodyPr/>
          <a:lstStyle/>
          <a:p>
            <a:fld id="{DD52E7CA-940C-4B6E-9E73-0245BA95FC91}" type="slidenum">
              <a:rPr lang="fr-FR" smtClean="0"/>
              <a:pPr/>
              <a:t>3</a:t>
            </a:fld>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3" y="761962"/>
            <a:ext cx="8836025" cy="395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675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48350" y="3829050"/>
            <a:ext cx="3295650" cy="131445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4"/>
          </p:nvPr>
        </p:nvSpPr>
        <p:spPr/>
        <p:txBody>
          <a:bodyPr/>
          <a:lstStyle/>
          <a:p>
            <a:fld id="{DD52E7CA-940C-4B6E-9E73-0245BA95FC91}" type="slidenum">
              <a:rPr lang="fr-FR" smtClean="0"/>
              <a:pPr/>
              <a:t>4</a:t>
            </a:fld>
            <a:endParaRPr lang="fr-FR" dirty="0"/>
          </a:p>
        </p:txBody>
      </p:sp>
      <p:sp>
        <p:nvSpPr>
          <p:cNvPr id="6" name="Title 5"/>
          <p:cNvSpPr>
            <a:spLocks noGrp="1"/>
          </p:cNvSpPr>
          <p:nvPr>
            <p:ph type="title"/>
          </p:nvPr>
        </p:nvSpPr>
        <p:spPr>
          <a:xfrm>
            <a:off x="791999" y="64008"/>
            <a:ext cx="8172000" cy="276999"/>
          </a:xfrm>
        </p:spPr>
        <p:txBody>
          <a:bodyPr/>
          <a:lstStyle/>
          <a:p>
            <a:r>
              <a:rPr lang="en-US" dirty="0" smtClean="0"/>
              <a:t>Proprietary “Rtec Viewer” Software Currently Used for Data Analysis</a:t>
            </a:r>
            <a:endParaRPr lang="en-US" dirty="0"/>
          </a:p>
        </p:txBody>
      </p:sp>
      <p:sp>
        <p:nvSpPr>
          <p:cNvPr id="7" name="Text Placeholder 6"/>
          <p:cNvSpPr>
            <a:spLocks noGrp="1"/>
          </p:cNvSpPr>
          <p:nvPr>
            <p:ph type="body" sz="quarter" idx="13"/>
          </p:nvPr>
        </p:nvSpPr>
        <p:spPr/>
        <p:txBody>
          <a:bodyPr/>
          <a:lstStyle/>
          <a:p>
            <a:r>
              <a:rPr lang="en-US" dirty="0" smtClean="0"/>
              <a:t>Plots COF &amp; Other Outputs vs. Time or Rotations, Smooths &amp; Frequency-Filters Data</a:t>
            </a:r>
            <a:endParaRPr lang="en-US" dirty="0"/>
          </a:p>
        </p:txBody>
      </p:sp>
      <p:pic>
        <p:nvPicPr>
          <p:cNvPr id="2" name="Content Placeholder 1"/>
          <p:cNvPicPr>
            <a:picLocks noGrp="1" noChangeAspect="1"/>
          </p:cNvPicPr>
          <p:nvPr>
            <p:ph idx="16"/>
          </p:nvPr>
        </p:nvPicPr>
        <p:blipFill>
          <a:blip r:embed="rId2" cstate="print">
            <a:extLst>
              <a:ext uri="{28A0092B-C50C-407E-A947-70E740481C1C}">
                <a14:useLocalDpi xmlns:a14="http://schemas.microsoft.com/office/drawing/2010/main" val="0"/>
              </a:ext>
            </a:extLst>
          </a:blip>
          <a:stretch>
            <a:fillRect/>
          </a:stretch>
        </p:blipFill>
        <p:spPr>
          <a:xfrm>
            <a:off x="2171700" y="576748"/>
            <a:ext cx="5029200" cy="2143765"/>
          </a:xfrm>
        </p:spPr>
      </p:pic>
      <p:pic>
        <p:nvPicPr>
          <p:cNvPr id="3" name="Content Placeholder 2"/>
          <p:cNvPicPr>
            <a:picLocks noGrp="1" noChangeAspect="1"/>
          </p:cNvPicPr>
          <p:nvPr>
            <p:ph idx="17"/>
          </p:nvPr>
        </p:nvPicPr>
        <p:blipFill>
          <a:blip r:embed="rId3" cstate="print">
            <a:extLst>
              <a:ext uri="{28A0092B-C50C-407E-A947-70E740481C1C}">
                <a14:useLocalDpi xmlns:a14="http://schemas.microsoft.com/office/drawing/2010/main" val="0"/>
              </a:ext>
            </a:extLst>
          </a:blip>
          <a:stretch>
            <a:fillRect/>
          </a:stretch>
        </p:blipFill>
        <p:spPr>
          <a:xfrm>
            <a:off x="2179638" y="2769411"/>
            <a:ext cx="5029200" cy="2147887"/>
          </a:xfrm>
        </p:spPr>
      </p:pic>
      <p:sp>
        <p:nvSpPr>
          <p:cNvPr id="5" name="TextBox 4"/>
          <p:cNvSpPr txBox="1"/>
          <p:nvPr/>
        </p:nvSpPr>
        <p:spPr>
          <a:xfrm>
            <a:off x="7219950" y="1579265"/>
            <a:ext cx="1924050" cy="461665"/>
          </a:xfrm>
          <a:prstGeom prst="rect">
            <a:avLst/>
          </a:prstGeom>
          <a:noFill/>
        </p:spPr>
        <p:txBody>
          <a:bodyPr wrap="square" rtlCol="0">
            <a:spAutoFit/>
          </a:bodyPr>
          <a:lstStyle/>
          <a:p>
            <a:r>
              <a:rPr lang="en-US" sz="1200" b="1" dirty="0" smtClean="0"/>
              <a:t>Raw COF vs. Wear Rotations Data</a:t>
            </a:r>
            <a:endParaRPr lang="en-US" sz="1200" b="1" dirty="0"/>
          </a:p>
        </p:txBody>
      </p:sp>
      <p:sp>
        <p:nvSpPr>
          <p:cNvPr id="11" name="TextBox 10"/>
          <p:cNvSpPr txBox="1"/>
          <p:nvPr/>
        </p:nvSpPr>
        <p:spPr>
          <a:xfrm>
            <a:off x="7219950" y="3538140"/>
            <a:ext cx="1924050" cy="830997"/>
          </a:xfrm>
          <a:prstGeom prst="rect">
            <a:avLst/>
          </a:prstGeom>
          <a:noFill/>
        </p:spPr>
        <p:txBody>
          <a:bodyPr wrap="square" rtlCol="0">
            <a:spAutoFit/>
          </a:bodyPr>
          <a:lstStyle/>
          <a:p>
            <a:r>
              <a:rPr lang="en-US" sz="1200" b="1" dirty="0" smtClean="0"/>
              <a:t>Same Data after SMA Smoothing (Width = 250) &amp; Frequency Filtering (</a:t>
            </a:r>
            <a:r>
              <a:rPr lang="en-US" sz="1200" b="1" dirty="0"/>
              <a:t>0.1 Hz </a:t>
            </a:r>
            <a:r>
              <a:rPr lang="en-US" sz="1200" b="1" dirty="0" smtClean="0"/>
              <a:t>Cutoff)</a:t>
            </a:r>
            <a:endParaRPr lang="en-US" sz="1200" b="1" dirty="0"/>
          </a:p>
        </p:txBody>
      </p:sp>
      <p:sp>
        <p:nvSpPr>
          <p:cNvPr id="12" name="TextBox 11"/>
          <p:cNvSpPr txBox="1"/>
          <p:nvPr/>
        </p:nvSpPr>
        <p:spPr>
          <a:xfrm>
            <a:off x="120650" y="885289"/>
            <a:ext cx="1949450" cy="3785652"/>
          </a:xfrm>
          <a:prstGeom prst="rect">
            <a:avLst/>
          </a:prstGeom>
          <a:noFill/>
        </p:spPr>
        <p:txBody>
          <a:bodyPr wrap="square" rtlCol="0">
            <a:spAutoFit/>
          </a:bodyPr>
          <a:lstStyle/>
          <a:p>
            <a:pPr marL="171450" indent="-171450">
              <a:buFont typeface="Arial" panose="020B0604020202020204" pitchFamily="34" charset="0"/>
              <a:buChar char="•"/>
            </a:pPr>
            <a:r>
              <a:rPr lang="en-US" sz="1200" b="1" dirty="0" smtClean="0"/>
              <a:t>The tribometer’s data collection frequency &amp; data averaging are adjustable.</a:t>
            </a:r>
          </a:p>
          <a:p>
            <a:pPr marL="171450" indent="-171450">
              <a:buFont typeface="Arial" panose="020B0604020202020204" pitchFamily="34" charset="0"/>
              <a:buChar char="•"/>
            </a:pPr>
            <a:endParaRPr lang="en-US" sz="1200" b="1" dirty="0" smtClean="0"/>
          </a:p>
          <a:p>
            <a:pPr marL="171450" indent="-171450">
              <a:buFont typeface="Arial" panose="020B0604020202020204" pitchFamily="34" charset="0"/>
              <a:buChar char="•"/>
            </a:pPr>
            <a:r>
              <a:rPr lang="en-US" sz="1200" b="1" dirty="0" smtClean="0"/>
              <a:t>This data was recorded at 1000 Hz with a 100 data point average. (One data point is recorded every 0.1s and is an average of 100 measurements).</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r>
              <a:rPr lang="en-US" sz="1200" b="1" dirty="0" smtClean="0"/>
              <a:t>This analysis software is then used to plot data, further smooth &amp; filter the resulting curves, and compare samples.</a:t>
            </a:r>
            <a:endParaRPr lang="en-US" sz="1200" b="1" dirty="0"/>
          </a:p>
        </p:txBody>
      </p:sp>
    </p:spTree>
    <p:extLst>
      <p:ext uri="{BB962C8B-B14F-4D97-AF65-F5344CB8AC3E}">
        <p14:creationId xmlns:p14="http://schemas.microsoft.com/office/powerpoint/2010/main" val="1617414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Current Limitations &amp; Goals of Signal Processing Project</a:t>
            </a:r>
            <a:endParaRPr lang="en-US" dirty="0"/>
          </a:p>
        </p:txBody>
      </p:sp>
      <p:sp>
        <p:nvSpPr>
          <p:cNvPr id="2" name="Slide Number Placeholder 1"/>
          <p:cNvSpPr>
            <a:spLocks noGrp="1"/>
          </p:cNvSpPr>
          <p:nvPr>
            <p:ph type="sldNum" sz="quarter" idx="14"/>
          </p:nvPr>
        </p:nvSpPr>
        <p:spPr/>
        <p:txBody>
          <a:bodyPr/>
          <a:lstStyle/>
          <a:p>
            <a:fld id="{DD52E7CA-940C-4B6E-9E73-0245BA95FC91}" type="slidenum">
              <a:rPr lang="fr-FR" smtClean="0"/>
              <a:pPr/>
              <a:t>5</a:t>
            </a:fld>
            <a:endParaRPr lang="fr-FR" dirty="0"/>
          </a:p>
        </p:txBody>
      </p:sp>
      <p:sp>
        <p:nvSpPr>
          <p:cNvPr id="7" name="Content Placeholder 6"/>
          <p:cNvSpPr>
            <a:spLocks noGrp="1"/>
          </p:cNvSpPr>
          <p:nvPr>
            <p:ph idx="1"/>
          </p:nvPr>
        </p:nvSpPr>
        <p:spPr>
          <a:xfrm>
            <a:off x="114300" y="692727"/>
            <a:ext cx="8889999" cy="4080163"/>
          </a:xfrm>
        </p:spPr>
        <p:txBody>
          <a:bodyPr>
            <a:normAutofit fontScale="77500" lnSpcReduction="20000"/>
          </a:bodyPr>
          <a:lstStyle/>
          <a:p>
            <a:pPr marL="342900" indent="-342900">
              <a:buFont typeface="+mj-lt"/>
              <a:buAutoNum type="arabicPeriod"/>
            </a:pPr>
            <a:r>
              <a:rPr lang="en-US" dirty="0" smtClean="0"/>
              <a:t>It is preferable to plot COF data versus wear rotations instead of time, but the tribometer does not reset rotations in between samples and only starts at 0 when the software is fully rebooted. This requires manually adjusting the initial rotary position of each sample to 0 in order to plot different samples on the same axis.</a:t>
            </a:r>
          </a:p>
          <a:p>
            <a:pPr lvl="1"/>
            <a:r>
              <a:rPr lang="en-US" dirty="0" smtClean="0">
                <a:solidFill>
                  <a:srgbClr val="00B050"/>
                </a:solidFill>
              </a:rPr>
              <a:t>Design a script to automate this process. Set the initial “</a:t>
            </a:r>
            <a:r>
              <a:rPr lang="en-US" dirty="0" err="1" smtClean="0">
                <a:solidFill>
                  <a:srgbClr val="00B050"/>
                </a:solidFill>
              </a:rPr>
              <a:t>rotary.position</a:t>
            </a:r>
            <a:r>
              <a:rPr lang="en-US" dirty="0" smtClean="0">
                <a:solidFill>
                  <a:srgbClr val="00B050"/>
                </a:solidFill>
              </a:rPr>
              <a:t>” value of each program step to 0 and increment each successive data point by the correct amount until the final data point for that step.</a:t>
            </a:r>
          </a:p>
          <a:p>
            <a:pPr marL="342900" indent="-342900">
              <a:buFont typeface="+mj-lt"/>
              <a:buAutoNum type="arabicPeriod"/>
            </a:pPr>
            <a:endParaRPr lang="en-US" dirty="0" smtClean="0"/>
          </a:p>
          <a:p>
            <a:pPr marL="342900" indent="-342900">
              <a:buFont typeface="+mj-lt"/>
              <a:buAutoNum type="arabicPeriod"/>
            </a:pPr>
            <a:r>
              <a:rPr lang="en-US" dirty="0" smtClean="0"/>
              <a:t>To mitigate sample-to-sample variability, most tests are performed in replicate. However, averaging the data output of these replicate tests is currently done manually. </a:t>
            </a:r>
          </a:p>
          <a:p>
            <a:pPr lvl="1"/>
            <a:r>
              <a:rPr lang="en-US" dirty="0">
                <a:solidFill>
                  <a:srgbClr val="00B050"/>
                </a:solidFill>
              </a:rPr>
              <a:t>Design a script to automate this process. </a:t>
            </a:r>
            <a:r>
              <a:rPr lang="en-US" dirty="0" smtClean="0">
                <a:solidFill>
                  <a:srgbClr val="00B050"/>
                </a:solidFill>
              </a:rPr>
              <a:t>Take 2 or more data sets and average their “timestamp,” “DAQ.COF,” &amp; “</a:t>
            </a:r>
            <a:r>
              <a:rPr lang="en-US" dirty="0" err="1" smtClean="0">
                <a:solidFill>
                  <a:srgbClr val="00B050"/>
                </a:solidFill>
              </a:rPr>
              <a:t>rotary.position</a:t>
            </a:r>
            <a:r>
              <a:rPr lang="en-US" dirty="0" smtClean="0">
                <a:solidFill>
                  <a:srgbClr val="00B050"/>
                </a:solidFill>
              </a:rPr>
              <a:t>” values for each step.</a:t>
            </a:r>
          </a:p>
          <a:p>
            <a:pPr lvl="2"/>
            <a:r>
              <a:rPr lang="en-US" dirty="0" smtClean="0">
                <a:solidFill>
                  <a:srgbClr val="00B050"/>
                </a:solidFill>
              </a:rPr>
              <a:t>Build in functionality to choose </a:t>
            </a:r>
            <a:r>
              <a:rPr lang="en-US" u="sng" dirty="0" smtClean="0">
                <a:solidFill>
                  <a:srgbClr val="00B050"/>
                </a:solidFill>
              </a:rPr>
              <a:t>which steps</a:t>
            </a:r>
            <a:r>
              <a:rPr lang="en-US" dirty="0" smtClean="0">
                <a:solidFill>
                  <a:srgbClr val="00B050"/>
                </a:solidFill>
              </a:rPr>
              <a:t> of each data set should be averaged. For example, we may wish to average the “step 7” data from file #1 with the “step 12” data from file #2. </a:t>
            </a:r>
          </a:p>
          <a:p>
            <a:pPr lvl="2"/>
            <a:r>
              <a:rPr lang="en-US" dirty="0" smtClean="0">
                <a:solidFill>
                  <a:srgbClr val="00B050"/>
                </a:solidFill>
              </a:rPr>
              <a:t>If possible, build in functionality to average data sets that were not collected using the same data collection frequency. For example, average file #1 that contains data collected every 0.1 seconds with file #2 that contains data collected every 0.5 seconds (this may require omitting intermittent data points from the higher-frequency data set). </a:t>
            </a:r>
            <a:endParaRPr lang="en-US" dirty="0">
              <a:solidFill>
                <a:srgbClr val="00B050"/>
              </a:solidFill>
            </a:endParaRPr>
          </a:p>
          <a:p>
            <a:pPr lvl="1"/>
            <a:endParaRPr lang="en-US" dirty="0" smtClean="0"/>
          </a:p>
          <a:p>
            <a:pPr marL="342900" indent="-342900">
              <a:buFont typeface="+mj-lt"/>
              <a:buAutoNum type="arabicPeriod"/>
            </a:pPr>
            <a:r>
              <a:rPr lang="en-US" dirty="0"/>
              <a:t>The SMA smoothing &amp; frequency filtering aspects of the Rtec Viewer software are desirable, but there is no way to save that processed data, save the plots, or plot the processed data using another program like Excel.</a:t>
            </a:r>
          </a:p>
          <a:p>
            <a:pPr lvl="1"/>
            <a:r>
              <a:rPr lang="en-US" dirty="0">
                <a:solidFill>
                  <a:srgbClr val="00B050"/>
                </a:solidFill>
              </a:rPr>
              <a:t>Design a script to </a:t>
            </a:r>
            <a:r>
              <a:rPr lang="en-US" u="sng" dirty="0">
                <a:solidFill>
                  <a:srgbClr val="00B050"/>
                </a:solidFill>
              </a:rPr>
              <a:t>optionally</a:t>
            </a:r>
            <a:r>
              <a:rPr lang="en-US" dirty="0">
                <a:solidFill>
                  <a:srgbClr val="00B050"/>
                </a:solidFill>
              </a:rPr>
              <a:t> perform SMA smoothing (and, if possible), frequency filtering </a:t>
            </a:r>
            <a:r>
              <a:rPr lang="en-US" dirty="0" smtClean="0">
                <a:solidFill>
                  <a:srgbClr val="00B050"/>
                </a:solidFill>
              </a:rPr>
              <a:t>on selected data sets and save the processed values.</a:t>
            </a:r>
          </a:p>
          <a:p>
            <a:pPr lvl="2"/>
            <a:r>
              <a:rPr lang="en-US" dirty="0" smtClean="0">
                <a:solidFill>
                  <a:srgbClr val="00B050"/>
                </a:solidFill>
              </a:rPr>
              <a:t>Build in functionality to select the SMA width &amp; frequency cutoff just as is done in the Rtec Viewer software. </a:t>
            </a:r>
            <a:endParaRPr lang="en-US" dirty="0">
              <a:solidFill>
                <a:srgbClr val="00B050"/>
              </a:solidFill>
            </a:endParaRPr>
          </a:p>
          <a:p>
            <a:pPr marL="342900" indent="-342900">
              <a:buFont typeface="+mj-lt"/>
              <a:buAutoNum type="arabicPeriod"/>
            </a:pPr>
            <a:endParaRPr lang="en-US" dirty="0" smtClean="0"/>
          </a:p>
          <a:p>
            <a:pPr marL="342900" indent="-342900">
              <a:buFont typeface="+mj-lt"/>
              <a:buAutoNum type="arabicPeriod"/>
            </a:pPr>
            <a:r>
              <a:rPr lang="en-US" dirty="0" smtClean="0"/>
              <a:t>Many important test variables are not currently recorded in the tribometer’s data output file and must be recorded elsewhere. These include: sample name, wear material, wear ball diameter, lubricant used (if any), and a description/general comments field.</a:t>
            </a:r>
          </a:p>
          <a:p>
            <a:pPr lvl="1"/>
            <a:r>
              <a:rPr lang="en-US" dirty="0" smtClean="0">
                <a:solidFill>
                  <a:srgbClr val="00B050"/>
                </a:solidFill>
              </a:rPr>
              <a:t>Design a script to </a:t>
            </a:r>
            <a:r>
              <a:rPr lang="en-US" u="sng" dirty="0" smtClean="0">
                <a:solidFill>
                  <a:srgbClr val="00B050"/>
                </a:solidFill>
              </a:rPr>
              <a:t>optionally</a:t>
            </a:r>
            <a:r>
              <a:rPr lang="en-US" dirty="0" smtClean="0">
                <a:solidFill>
                  <a:srgbClr val="00B050"/>
                </a:solidFill>
              </a:rPr>
              <a:t> record &amp; include this additional information of the heading of the processed .CSV file</a:t>
            </a:r>
            <a:r>
              <a:rPr lang="en-US" dirty="0" smtClean="0">
                <a:solidFill>
                  <a:srgbClr val="00B050"/>
                </a:solidFill>
              </a:rPr>
              <a:t>.</a:t>
            </a:r>
            <a:endParaRPr lang="en-US" dirty="0" smtClean="0">
              <a:solidFill>
                <a:srgbClr val="00B050"/>
              </a:solidFill>
            </a:endParaRPr>
          </a:p>
        </p:txBody>
      </p:sp>
      <p:sp>
        <p:nvSpPr>
          <p:cNvPr id="9" name="Text Placeholder 6"/>
          <p:cNvSpPr>
            <a:spLocks noGrp="1"/>
          </p:cNvSpPr>
          <p:nvPr>
            <p:ph type="body" sz="quarter" idx="13"/>
          </p:nvPr>
        </p:nvSpPr>
        <p:spPr>
          <a:xfrm>
            <a:off x="791998" y="274320"/>
            <a:ext cx="8172000" cy="322262"/>
          </a:xfrm>
        </p:spPr>
        <p:txBody>
          <a:bodyPr/>
          <a:lstStyle/>
          <a:p>
            <a:r>
              <a:rPr lang="en-US" dirty="0" smtClean="0"/>
              <a:t>Desired Output: A Processed .CSV File with the Following Modifications</a:t>
            </a:r>
            <a:endParaRPr lang="en-US" dirty="0"/>
          </a:p>
        </p:txBody>
      </p:sp>
    </p:spTree>
    <p:extLst>
      <p:ext uri="{BB962C8B-B14F-4D97-AF65-F5344CB8AC3E}">
        <p14:creationId xmlns:p14="http://schemas.microsoft.com/office/powerpoint/2010/main" val="223749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1999" y="64008"/>
            <a:ext cx="8172000" cy="276999"/>
          </a:xfrm>
        </p:spPr>
        <p:txBody>
          <a:bodyPr/>
          <a:lstStyle/>
          <a:p>
            <a:r>
              <a:rPr lang="en-US" dirty="0" smtClean="0"/>
              <a:t>Current Limitations &amp; Goals of Signal Processing </a:t>
            </a:r>
            <a:r>
              <a:rPr lang="en-US" dirty="0" smtClean="0"/>
              <a:t>Project (cont.)</a:t>
            </a:r>
            <a:endParaRPr lang="en-US" dirty="0"/>
          </a:p>
        </p:txBody>
      </p:sp>
      <p:sp>
        <p:nvSpPr>
          <p:cNvPr id="2" name="Slide Number Placeholder 1"/>
          <p:cNvSpPr>
            <a:spLocks noGrp="1"/>
          </p:cNvSpPr>
          <p:nvPr>
            <p:ph type="sldNum" sz="quarter" idx="14"/>
          </p:nvPr>
        </p:nvSpPr>
        <p:spPr/>
        <p:txBody>
          <a:bodyPr/>
          <a:lstStyle/>
          <a:p>
            <a:fld id="{DD52E7CA-940C-4B6E-9E73-0245BA95FC91}" type="slidenum">
              <a:rPr lang="fr-FR" smtClean="0"/>
              <a:pPr/>
              <a:t>6</a:t>
            </a:fld>
            <a:endParaRPr lang="fr-FR" dirty="0"/>
          </a:p>
        </p:txBody>
      </p:sp>
      <p:sp>
        <p:nvSpPr>
          <p:cNvPr id="7" name="Content Placeholder 6"/>
          <p:cNvSpPr>
            <a:spLocks noGrp="1"/>
          </p:cNvSpPr>
          <p:nvPr>
            <p:ph idx="1"/>
          </p:nvPr>
        </p:nvSpPr>
        <p:spPr>
          <a:xfrm>
            <a:off x="114300" y="692727"/>
            <a:ext cx="8889999" cy="4080163"/>
          </a:xfrm>
        </p:spPr>
        <p:txBody>
          <a:bodyPr>
            <a:normAutofit/>
          </a:bodyPr>
          <a:lstStyle/>
          <a:p>
            <a:pPr marL="342900" indent="-342900">
              <a:buFont typeface="+mj-lt"/>
              <a:buAutoNum type="arabicPeriod" startAt="5"/>
            </a:pPr>
            <a:r>
              <a:rPr lang="en-US" dirty="0" smtClean="0">
                <a:solidFill>
                  <a:schemeClr val="accent5"/>
                </a:solidFill>
              </a:rPr>
              <a:t>The Rtec Viewer software only plots primary data values &amp; does not have the ability to look at the derivatives of the plotted curves.</a:t>
            </a:r>
          </a:p>
          <a:p>
            <a:pPr lvl="1"/>
            <a:r>
              <a:rPr lang="en-US" dirty="0" smtClean="0">
                <a:solidFill>
                  <a:srgbClr val="00B050"/>
                </a:solidFill>
              </a:rPr>
              <a:t>Design a script to take the derivative of a file’s “DAQ.COF” values as a function of its “</a:t>
            </a:r>
            <a:r>
              <a:rPr lang="en-US" dirty="0" err="1" smtClean="0">
                <a:solidFill>
                  <a:srgbClr val="00B050"/>
                </a:solidFill>
              </a:rPr>
              <a:t>rotary.position</a:t>
            </a:r>
            <a:r>
              <a:rPr lang="en-US" dirty="0" smtClean="0">
                <a:solidFill>
                  <a:srgbClr val="00B050"/>
                </a:solidFill>
              </a:rPr>
              <a:t>” or (optionally) “timestamp” values and output the data in a new column. This will allow us to inspect the rate of change of COF values, and inflection points in these derivate curves may indicate when a product has reached a certain “end-of-life” amount of wear.</a:t>
            </a:r>
          </a:p>
          <a:p>
            <a:pPr lvl="1"/>
            <a:endParaRPr lang="en-US" dirty="0" smtClean="0">
              <a:solidFill>
                <a:srgbClr val="00B050"/>
              </a:solidFill>
            </a:endParaRPr>
          </a:p>
          <a:p>
            <a:pPr marL="342900" indent="-342900">
              <a:buFont typeface="+mj-lt"/>
              <a:buAutoNum type="arabicPeriod" startAt="5"/>
            </a:pPr>
            <a:r>
              <a:rPr lang="en-US" dirty="0" smtClean="0">
                <a:solidFill>
                  <a:srgbClr val="00B050"/>
                </a:solidFill>
              </a:rPr>
              <a:t>If </a:t>
            </a:r>
            <a:r>
              <a:rPr lang="en-US" dirty="0" smtClean="0">
                <a:solidFill>
                  <a:srgbClr val="00B050"/>
                </a:solidFill>
              </a:rPr>
              <a:t>possible, design a user-friendly </a:t>
            </a:r>
            <a:r>
              <a:rPr lang="en-US" dirty="0" smtClean="0">
                <a:solidFill>
                  <a:srgbClr val="00B050"/>
                </a:solidFill>
              </a:rPr>
              <a:t>database (or library file) </a:t>
            </a:r>
            <a:r>
              <a:rPr lang="en-US" dirty="0" smtClean="0">
                <a:solidFill>
                  <a:srgbClr val="00B050"/>
                </a:solidFill>
              </a:rPr>
              <a:t>of uploaded data sets which allow rapid comparison &amp; plotting of different samples under adjustable conditions including: x-axis variable, multi-axis y variables, axis limits, sample/legend names, and plot color.</a:t>
            </a:r>
          </a:p>
          <a:p>
            <a:pPr lvl="1"/>
            <a:r>
              <a:rPr lang="en-US" dirty="0" smtClean="0">
                <a:solidFill>
                  <a:srgbClr val="00B050"/>
                </a:solidFill>
              </a:rPr>
              <a:t>If possible, allow the chosen plots to be saved so that they may be re-opened &amp; further manipulated at a later date.</a:t>
            </a:r>
          </a:p>
        </p:txBody>
      </p:sp>
      <p:sp>
        <p:nvSpPr>
          <p:cNvPr id="9" name="Text Placeholder 6"/>
          <p:cNvSpPr>
            <a:spLocks noGrp="1"/>
          </p:cNvSpPr>
          <p:nvPr>
            <p:ph type="body" sz="quarter" idx="13"/>
          </p:nvPr>
        </p:nvSpPr>
        <p:spPr>
          <a:xfrm>
            <a:off x="791998" y="274320"/>
            <a:ext cx="8172000" cy="322262"/>
          </a:xfrm>
        </p:spPr>
        <p:txBody>
          <a:bodyPr/>
          <a:lstStyle/>
          <a:p>
            <a:r>
              <a:rPr lang="en-US" dirty="0" smtClean="0"/>
              <a:t>Stretch Goals</a:t>
            </a:r>
            <a:endParaRPr lang="en-US" dirty="0"/>
          </a:p>
        </p:txBody>
      </p:sp>
    </p:spTree>
    <p:extLst>
      <p:ext uri="{BB962C8B-B14F-4D97-AF65-F5344CB8AC3E}">
        <p14:creationId xmlns:p14="http://schemas.microsoft.com/office/powerpoint/2010/main" val="1270598286"/>
      </p:ext>
    </p:extLst>
  </p:cSld>
  <p:clrMapOvr>
    <a:masterClrMapping/>
  </p:clrMapOvr>
</p:sld>
</file>

<file path=ppt/theme/theme1.xml><?xml version="1.0" encoding="utf-8"?>
<a:theme xmlns:a="http://schemas.openxmlformats.org/drawingml/2006/main" name="Blank">
  <a:themeElements>
    <a:clrScheme name="SAINT-GOBAIN">
      <a:dk1>
        <a:srgbClr val="575756"/>
      </a:dk1>
      <a:lt1>
        <a:sysClr val="window" lastClr="FFFFFF"/>
      </a:lt1>
      <a:dk2>
        <a:srgbClr val="17428C"/>
      </a:dk2>
      <a:lt2>
        <a:srgbClr val="000000"/>
      </a:lt2>
      <a:accent1>
        <a:srgbClr val="CE1431"/>
      </a:accent1>
      <a:accent2>
        <a:srgbClr val="E5531A"/>
      </a:accent2>
      <a:accent3>
        <a:srgbClr val="67B9B0"/>
      </a:accent3>
      <a:accent4>
        <a:srgbClr val="219CDC"/>
      </a:accent4>
      <a:accent5>
        <a:srgbClr val="17428C"/>
      </a:accent5>
      <a:accent6>
        <a:srgbClr val="000000"/>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6"/>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8063645AF98C43988B307CC4874032" ma:contentTypeVersion="2" ma:contentTypeDescription="Crée un document." ma:contentTypeScope="" ma:versionID="dbfd7a0cd72e33acfa974dfda741a58f">
  <xsd:schema xmlns:xsd="http://www.w3.org/2001/XMLSchema" xmlns:xs="http://www.w3.org/2001/XMLSchema" xmlns:p="http://schemas.microsoft.com/office/2006/metadata/properties" xmlns:ns2="404eb80e-a95b-488b-9140-a460bd4882b8" targetNamespace="http://schemas.microsoft.com/office/2006/metadata/properties" ma:root="true" ma:fieldsID="a816eb4f3b589567c5ebd065835df375" ns2:_="">
    <xsd:import namespace="404eb80e-a95b-488b-9140-a460bd4882b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4eb80e-a95b-488b-9140-a460bd4882b8"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7A4320-7072-4D65-95E4-B2F68734BCC6}">
  <ds:schemaRefs>
    <ds:schemaRef ds:uri="http://schemas.microsoft.com/sharepoint/v3/contenttype/forms"/>
  </ds:schemaRefs>
</ds:datastoreItem>
</file>

<file path=customXml/itemProps2.xml><?xml version="1.0" encoding="utf-8"?>
<ds:datastoreItem xmlns:ds="http://schemas.openxmlformats.org/officeDocument/2006/customXml" ds:itemID="{C9AAB308-4DC2-48CC-9B70-4FD7F65203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4eb80e-a95b-488b-9140-a460bd4882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7AB3CB-B2E8-4837-9178-D9F0A81A0FF7}">
  <ds:schemaRef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http://schemas.microsoft.com/office/2006/documentManagement/types"/>
    <ds:schemaRef ds:uri="404eb80e-a95b-488b-9140-a460bd4882b8"/>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89</TotalTime>
  <Words>881</Words>
  <Application>Microsoft Office PowerPoint</Application>
  <PresentationFormat>On-screen Show (16:9)</PresentationFormat>
  <Paragraphs>58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Blank</vt:lpstr>
      <vt:lpstr>Tribometer Signal Processing Project</vt:lpstr>
      <vt:lpstr>Overview of MENH Tribometer</vt:lpstr>
      <vt:lpstr>Typical Tribometer Data Output &amp; Format</vt:lpstr>
      <vt:lpstr>Proprietary “Rtec Viewer” Software Currently Used for Data Analysis</vt:lpstr>
      <vt:lpstr>Current Limitations &amp; Goals of Signal Processing Project</vt:lpstr>
      <vt:lpstr>Current Limitations &amp; Goals of Signal Processing Project (cont.)</vt:lpstr>
    </vt:vector>
  </TitlesOfParts>
  <Company>SAINT-GOBAIN 1.8</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Tribometer Signal Processing Project</dc:title>
  <dc:creator>Rich, David</dc:creator>
  <cp:lastModifiedBy>Rich, David</cp:lastModifiedBy>
  <cp:revision>10</cp:revision>
  <dcterms:created xsi:type="dcterms:W3CDTF">2018-06-05T17:36:37Z</dcterms:created>
  <dcterms:modified xsi:type="dcterms:W3CDTF">2018-06-05T20:35:46Z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0x010100D08063645AF98C43988B307CC4874032</vt:lpwstr>
  </property>
</Properties>
</file>