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Stoev (es2u19)" initials="ES(" lastIdx="1" clrIdx="0">
    <p:extLst>
      <p:ext uri="{19B8F6BF-5375-455C-9EA6-DF929625EA0E}">
        <p15:presenceInfo xmlns:p15="http://schemas.microsoft.com/office/powerpoint/2012/main" userId="Emil Stoev (es2u19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9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ABD817-5309-4371-B2B1-C53708CE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USAIS Hackathon 2022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8617BCF-9B2E-4142-9BF3-E21BA7AD0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</a:t>
            </a:r>
            <a:r>
              <a:rPr lang="en-US" dirty="0" err="1"/>
              <a:t>AutoEncode</a:t>
            </a:r>
            <a:endParaRPr lang="en-US" dirty="0"/>
          </a:p>
          <a:p>
            <a:pPr algn="l"/>
            <a:r>
              <a:rPr lang="en-US" sz="1100" dirty="0"/>
              <a:t>Benjamin </a:t>
            </a:r>
            <a:r>
              <a:rPr lang="en-US" sz="1100" dirty="0" err="1"/>
              <a:t>Sanati</a:t>
            </a:r>
            <a:r>
              <a:rPr lang="en-US" sz="1100" dirty="0"/>
              <a:t>, Emil Stoev, Miroslav </a:t>
            </a:r>
            <a:r>
              <a:rPr lang="en-US" sz="1100" dirty="0" err="1"/>
              <a:t>Milanov</a:t>
            </a:r>
            <a:endParaRPr lang="en-US" sz="1100" dirty="0"/>
          </a:p>
        </p:txBody>
      </p:sp>
      <p:pic>
        <p:nvPicPr>
          <p:cNvPr id="33" name="Picture 3" descr="Colour splashes against a white background">
            <a:extLst>
              <a:ext uri="{FF2B5EF4-FFF2-40B4-BE49-F238E27FC236}">
                <a16:creationId xmlns:a16="http://schemas.microsoft.com/office/drawing/2014/main" id="{E63D3473-1D2D-406C-AF0E-A2CF70CE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4" r="23036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197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99DAC2-C98C-468E-B697-3D2AE381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79" y="934190"/>
            <a:ext cx="5242756" cy="11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F31D36-DF43-4C22-A1D5-1014C7A2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By looking at the 3 datasets, we located important features which we believed could be used to analyze the data</a:t>
            </a:r>
          </a:p>
          <a:p>
            <a:pPr>
              <a:lnSpc>
                <a:spcPct val="115000"/>
              </a:lnSpc>
            </a:pPr>
            <a:r>
              <a:rPr lang="en-US" sz="2400"/>
              <a:t>Vectorize</a:t>
            </a:r>
          </a:p>
          <a:p>
            <a:pPr>
              <a:lnSpc>
                <a:spcPct val="115000"/>
              </a:lnSpc>
            </a:pPr>
            <a:r>
              <a:rPr lang="en-US" sz="2400"/>
              <a:t>Transformations	</a:t>
            </a:r>
          </a:p>
          <a:p>
            <a:pPr lvl="1">
              <a:lnSpc>
                <a:spcPct val="115000"/>
              </a:lnSpc>
            </a:pPr>
            <a:r>
              <a:rPr lang="en-US"/>
              <a:t>ToTensor</a:t>
            </a:r>
            <a:r>
              <a:rPr lang="en-US" dirty="0"/>
              <a:t>()</a:t>
            </a:r>
            <a:endParaRPr lang="en-US"/>
          </a:p>
          <a:p>
            <a:pPr lvl="1">
              <a:lnSpc>
                <a:spcPct val="115000"/>
              </a:lnSpc>
            </a:pPr>
            <a:r>
              <a:rPr lang="en-US" dirty="0"/>
              <a:t>Normalize</a:t>
            </a:r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60422B-0CFE-4DCF-8FF3-6F51515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Datasets Analysis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A76D27D-E0E4-434C-BA20-895331FC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2" y="3955399"/>
            <a:ext cx="5261384" cy="9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1686550-FB3D-4101-92EF-34FB632B8C91}"/>
              </a:ext>
            </a:extLst>
          </p:cNvPr>
          <p:cNvSpPr txBox="1"/>
          <p:nvPr/>
        </p:nvSpPr>
        <p:spPr>
          <a:xfrm>
            <a:off x="230679" y="2113810"/>
            <a:ext cx="5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Non-normalized input tensor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9531CA3-B573-4FFA-B26D-DD489840C357}"/>
              </a:ext>
            </a:extLst>
          </p:cNvPr>
          <p:cNvSpPr txBox="1"/>
          <p:nvPr/>
        </p:nvSpPr>
        <p:spPr>
          <a:xfrm>
            <a:off x="144573" y="4916381"/>
            <a:ext cx="5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GPU located input tensor</a:t>
            </a:r>
          </a:p>
        </p:txBody>
      </p:sp>
    </p:spTree>
    <p:extLst>
      <p:ext uri="{BB962C8B-B14F-4D97-AF65-F5344CB8AC3E}">
        <p14:creationId xmlns:p14="http://schemas.microsoft.com/office/powerpoint/2010/main" val="112410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73E505-E298-4737-91EF-47CBF67F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Approach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FB2D39-DBBF-4404-8939-8B20B4CA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4" y="2277917"/>
            <a:ext cx="6885780" cy="3818083"/>
          </a:xfrm>
        </p:spPr>
        <p:txBody>
          <a:bodyPr/>
          <a:lstStyle/>
          <a:p>
            <a:r>
              <a:rPr lang="en-US" dirty="0"/>
              <a:t>Model consisted of:</a:t>
            </a:r>
          </a:p>
          <a:p>
            <a:pPr lvl="1"/>
            <a:r>
              <a:rPr lang="en-US" dirty="0"/>
              <a:t>Deriving a radius around each event based on flight volume</a:t>
            </a:r>
          </a:p>
          <a:p>
            <a:pPr lvl="1"/>
            <a:r>
              <a:rPr lang="en-US" dirty="0"/>
              <a:t>Training a model which maximized the difference in volume over a range of days</a:t>
            </a:r>
          </a:p>
          <a:p>
            <a:pPr lvl="1"/>
            <a:r>
              <a:rPr lang="en-US" dirty="0"/>
              <a:t>Calculate most important events using a multiplier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1F42632-3678-43D5-8409-C6676DFB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42" y="949382"/>
            <a:ext cx="3426653" cy="163214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ABAB5F8-3B6A-4CB4-875B-E7A68BE629B4}"/>
              </a:ext>
            </a:extLst>
          </p:cNvPr>
          <p:cNvSpPr txBox="1"/>
          <p:nvPr/>
        </p:nvSpPr>
        <p:spPr>
          <a:xfrm>
            <a:off x="7740502" y="2560264"/>
            <a:ext cx="3296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Produced dataset, regarding distance between each event and each airport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38E2C2-9042-4725-9439-0A8C3EED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42" y="3483594"/>
            <a:ext cx="3426653" cy="318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30B3FA-E348-4B34-9DB2-EE9ADA0F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Approach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FCFC44-6D5F-418A-9217-D0367005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724400" cy="1711842"/>
          </a:xfrm>
        </p:spPr>
        <p:txBody>
          <a:bodyPr/>
          <a:lstStyle/>
          <a:p>
            <a:r>
              <a:rPr lang="en-US" dirty="0"/>
              <a:t>We used an autoencoder to create a reconstruction of the input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8ADF076-87FE-42FA-A050-9A798866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60" y="106074"/>
            <a:ext cx="5658640" cy="2010056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EAB339-1DBC-4996-8CA9-0752A2958167}"/>
              </a:ext>
            </a:extLst>
          </p:cNvPr>
          <p:cNvSpPr txBox="1"/>
          <p:nvPr/>
        </p:nvSpPr>
        <p:spPr>
          <a:xfrm>
            <a:off x="6096000" y="2477386"/>
            <a:ext cx="458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autoencoder architecture [Bank, D., </a:t>
            </a:r>
            <a:r>
              <a:rPr lang="en-US" dirty="0" err="1"/>
              <a:t>Koenigstein</a:t>
            </a:r>
            <a:r>
              <a:rPr lang="en-US" dirty="0"/>
              <a:t>, N., and </a:t>
            </a:r>
            <a:r>
              <a:rPr lang="en-US" dirty="0" err="1"/>
              <a:t>Giryes</a:t>
            </a:r>
            <a:r>
              <a:rPr lang="en-US" dirty="0"/>
              <a:t>, R., “Autoencoders”, </a:t>
            </a:r>
            <a:r>
              <a:rPr lang="en-US" dirty="0" err="1"/>
              <a:t>arXiv</a:t>
            </a:r>
            <a:r>
              <a:rPr lang="en-US" dirty="0"/>
              <a:t>, 2020]</a:t>
            </a: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8E810B5B-3DB5-4608-84C1-5350437985FD}"/>
              </a:ext>
            </a:extLst>
          </p:cNvPr>
          <p:cNvSpPr txBox="1">
            <a:spLocks/>
          </p:cNvSpPr>
          <p:nvPr/>
        </p:nvSpPr>
        <p:spPr>
          <a:xfrm>
            <a:off x="762000" y="3891768"/>
            <a:ext cx="11121655" cy="286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produces a bottleneck with the most important features (dimensionality reduction </a:t>
            </a:r>
            <a:r>
              <a:rPr lang="en-US" dirty="0">
                <a:sym typeface="Wingdings" panose="05000000000000000000" pitchFamily="2" charset="2"/>
              </a:rPr>
              <a:t> generalized PCA</a:t>
            </a:r>
            <a:r>
              <a:rPr lang="en-US" dirty="0"/>
              <a:t>), from which the input is reconstructed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This reconstructed input can be compared with the original image to identify a loss-threshold to be used for anomaly detection</a:t>
            </a:r>
          </a:p>
          <a:p>
            <a:r>
              <a:rPr lang="en-US" dirty="0"/>
              <a:t>Final layer has tanh activation</a:t>
            </a:r>
          </a:p>
        </p:txBody>
      </p:sp>
    </p:spTree>
    <p:extLst>
      <p:ext uri="{BB962C8B-B14F-4D97-AF65-F5344CB8AC3E}">
        <p14:creationId xmlns:p14="http://schemas.microsoft.com/office/powerpoint/2010/main" val="19064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8FCD8B-B497-48D9-A8C4-589BEE1F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Use the MAE to derive a threshold for anomaly detection</a:t>
            </a:r>
          </a:p>
          <a:p>
            <a:r>
              <a:rPr lang="en-US" sz="2400" dirty="0"/>
              <a:t>All events above threshold result in anomalous behavior</a:t>
            </a:r>
          </a:p>
          <a:p>
            <a:r>
              <a:rPr lang="en-US" sz="2400" dirty="0"/>
              <a:t>Can now identify anomalous events and simply index the original dataset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350491-458F-43EB-8CA8-385886A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D6BCC43-0424-47F1-B66C-643E30CD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86" y="187108"/>
            <a:ext cx="5334000" cy="2827020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46AE131A-BE95-4D5A-B9DA-3D787FD02028}"/>
              </a:ext>
            </a:extLst>
          </p:cNvPr>
          <p:cNvSpPr txBox="1"/>
          <p:nvPr/>
        </p:nvSpPr>
        <p:spPr>
          <a:xfrm>
            <a:off x="6829778" y="3014128"/>
            <a:ext cx="510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representing the distribution of MAE between the input and the reconstructed input for each event. The losses above the red threshold represent the anomalies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4026FAA-360D-4C87-ABF6-B284C46D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72" y="4585252"/>
            <a:ext cx="547763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CE0E25-F4D5-4660-B9C9-1302377C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6184641" cy="3810001"/>
          </a:xfrm>
        </p:spPr>
        <p:txBody>
          <a:bodyPr>
            <a:normAutofit/>
          </a:bodyPr>
          <a:lstStyle/>
          <a:p>
            <a:r>
              <a:rPr lang="en-US" sz="2400" dirty="0"/>
              <a:t>Over 19 epochs of the training of the model took an average of 5.95s</a:t>
            </a:r>
          </a:p>
          <a:p>
            <a:r>
              <a:rPr lang="en-US" sz="2400" dirty="0"/>
              <a:t>Our final model converged at an MSE loss of 0.014</a:t>
            </a:r>
          </a:p>
          <a:p>
            <a:r>
              <a:rPr lang="en-US" sz="2400" dirty="0"/>
              <a:t>The model was implemented on the CUDA GPU to improve performance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2A4F01-1835-4438-A860-D7B5EE3D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357CE-C088-4C60-8FE1-F86285C7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771525"/>
            <a:ext cx="4067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DC0A80-4711-43F5-BA92-B2122F4F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approach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BEDB55-A733-4A4F-9ACA-CB8CA6AF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implemented was a very basic Autoencoder</a:t>
            </a:r>
          </a:p>
          <a:p>
            <a:r>
              <a:rPr lang="en-US" dirty="0"/>
              <a:t>We could further optimize the model using a sparse Autoencoder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Although more accurate models could be implemented this would actually be bad for anomaly detection </a:t>
            </a:r>
          </a:p>
          <a:p>
            <a:r>
              <a:rPr lang="en-US" dirty="0"/>
              <a:t>Further </a:t>
            </a:r>
            <a:r>
              <a:rPr lang="en-US"/>
              <a:t>tune 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11253A-881D-451C-8EE5-06D2476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194928-2B94-4529-BFC5-B0CB653D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6530904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320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USAIS Hackathon 2022</vt:lpstr>
      <vt:lpstr>Datasets Analysis</vt:lpstr>
      <vt:lpstr>Failed Approach</vt:lpstr>
      <vt:lpstr>Final Approach</vt:lpstr>
      <vt:lpstr>Results</vt:lpstr>
      <vt:lpstr>Model Performance</vt:lpstr>
      <vt:lpstr>Improvements to approach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USAIS Hackathon 2022</dc:title>
  <dc:creator>Emil Stoev (es2u19)</dc:creator>
  <cp:lastModifiedBy>benjamin sanati</cp:lastModifiedBy>
  <cp:revision>15</cp:revision>
  <dcterms:created xsi:type="dcterms:W3CDTF">2022-02-20T13:29:51Z</dcterms:created>
  <dcterms:modified xsi:type="dcterms:W3CDTF">2022-02-20T15:28:38Z</dcterms:modified>
</cp:coreProperties>
</file>