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extebene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Titel der Prä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100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109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-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eines geschwungenen, weißen Schichtmusters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Nahaufnahme eines Schichtmusters aus grauem Stein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s weißen Rippenmusters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winkelter, futuristischer, weißer Korridor mit Schatt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sche, gewölbte, weiße Struktur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:in und Datum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Autor:in und Datum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itel der Prä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geschwungenen, weißen Schichtmusters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43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haufnahme der Kante eines weißen runden Steines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Folien-Untertitel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Folientitel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82" name="Folientitel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:in und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MASTER CODING WITH US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spcBef>
                <a:spcPts val="2500"/>
              </a:spcBef>
              <a:defRPr sz="2500">
                <a:solidFill>
                  <a:srgbClr val="64646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MASTER CODING WITH US!</a:t>
            </a:r>
          </a:p>
        </p:txBody>
      </p:sp>
      <p:sp>
        <p:nvSpPr>
          <p:cNvPr id="173" name="LEARN PROGRAMM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3200"/>
              </a:spcBef>
              <a:defRPr spc="0" sz="5000">
                <a:solidFill>
                  <a:srgbClr val="3C3B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LEARN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essons Rout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Lessons Routes</a:t>
            </a:r>
          </a:p>
        </p:txBody>
      </p:sp>
      <p:sp>
        <p:nvSpPr>
          <p:cNvPr id="215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16" name="POST /lessons: Erstelle eine neue les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/lessons</a:t>
            </a:r>
            <a:r>
              <a:t>: Erstelle eine neue lesen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</a:t>
            </a:r>
            <a:r>
              <a:t>: erhalte alle lessons.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/lessons/:id</a:t>
            </a:r>
            <a:r>
              <a:t>: erhalte eine spezifische lesson durch ihre ID.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PUT /lessons/:id</a:t>
            </a:r>
            <a:r>
              <a:t>: Update eine spezifische lesson durch ihre ID.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 /lessons/:id</a:t>
            </a:r>
            <a:r>
              <a:t>: lösche eine spezifische lesson durch ihre 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POST /less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/lessons</a:t>
            </a:r>
          </a:p>
        </p:txBody>
      </p:sp>
      <p:sp>
        <p:nvSpPr>
          <p:cNvPr id="220" name="Im Body der Methode müssen alle Inhalte für die Datenbank mitgeschickt werd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 Body der Methode müssen alle Inhalte für die Datenbank mitgeschickt werden</a:t>
            </a:r>
          </a:p>
          <a:p>
            <a:pPr/>
            <a:r>
              <a:t>Diese Daten werden dann in die Datenbank hinzugefügt</a:t>
            </a:r>
          </a:p>
          <a:p>
            <a:pPr/>
            <a:r>
              <a:t>Es wird mit einer 201 Statusmeldung geantwortet sowie der Id und ein Erfolgsnachricht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GET /lessons or GET /lessons/: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 or GET /lessons/:id</a:t>
            </a:r>
          </a:p>
        </p:txBody>
      </p:sp>
      <p:sp>
        <p:nvSpPr>
          <p:cNvPr id="224" name="Sendet im Body den gesamten Inhalt bzw. die lesen abhängig von der id, der Datenbank im Json Form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Sendet im Body den gesamten Inhalt bzw. die lesen abhängig von der id, der Datenbank im Json Format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[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{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"id": 1,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"title": "Lesson 1",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"description": "Introduction to Node.js",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"date": "2025-02-25",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"teacher": "John Doe",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"language": "English",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"explanation": "This lesson covers basic Node.js concepts.",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"content": "Content of the lesson"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}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PUT /lessons/: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PUT /lessons/:id</a:t>
            </a:r>
          </a:p>
        </p:txBody>
      </p:sp>
      <p:sp>
        <p:nvSpPr>
          <p:cNvPr id="228" name="Als Parameter die lesson id und im body die veränderte lesen die dann in der Datenbank gespeichert werd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Als Parameter die lesson id und im body die veränderte lesen die dann in der Datenbank gespeichert werden.</a:t>
            </a:r>
          </a:p>
          <a:p>
            <a:pPr/>
            <a:r>
              <a:t>Gibt ein 404 zurück wenn es die id nicht gibt</a:t>
            </a:r>
          </a:p>
          <a:p>
            <a:pPr/>
          </a:p>
          <a:p>
            <a:pPr/>
            <a:r>
              <a:t>Als Parameter die lesson id diese wird dann aus der Datenbank gelöscht</a:t>
            </a:r>
          </a:p>
          <a:p>
            <a:pPr/>
            <a:r>
              <a:t>Gibt ein 404 zurück wenn es die id nicht gibt</a:t>
            </a:r>
          </a:p>
        </p:txBody>
      </p:sp>
      <p:sp>
        <p:nvSpPr>
          <p:cNvPr id="229" name="DELETE /lessons/:id"/>
          <p:cNvSpPr txBox="1"/>
          <p:nvPr/>
        </p:nvSpPr>
        <p:spPr>
          <a:xfrm>
            <a:off x="1013041" y="7054645"/>
            <a:ext cx="2197100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09372">
              <a:lnSpc>
                <a:spcPct val="90000"/>
              </a:lnSpc>
              <a:spcBef>
                <a:spcPts val="0"/>
              </a:spcBef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 /lessons/:id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ST /register: Registriere einen neuen Nutz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/register</a:t>
            </a:r>
            <a:r>
              <a:t>: Registriere einen neuen Nutzer.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/login</a:t>
            </a:r>
            <a:r>
              <a:t>: Melde einen Nutzer an.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/profile</a:t>
            </a:r>
            <a:r>
              <a:t>: Gibt das Profil des angemeldeten Nutzers.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PUT /profile</a:t>
            </a:r>
            <a:r>
              <a:t>: Updates das Profil des angemeldeten Nutzers.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/logout</a:t>
            </a:r>
            <a:r>
              <a:t>: Melde denn angemeldeten Nutzer ab.</a:t>
            </a:r>
          </a:p>
        </p:txBody>
      </p:sp>
      <p:sp>
        <p:nvSpPr>
          <p:cNvPr id="232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33" name="Auth Routes"/>
          <p:cNvSpPr txBox="1"/>
          <p:nvPr/>
        </p:nvSpPr>
        <p:spPr>
          <a:xfrm>
            <a:off x="1206500" y="2324100"/>
            <a:ext cx="2197100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spcBef>
                <a:spcPts val="0"/>
              </a:spcBef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Auth Routes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POST /regist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80924">
              <a:defRPr spc="-94" sz="94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/register</a:t>
            </a:r>
            <a:r>
              <a:t>:</a:t>
            </a:r>
          </a:p>
        </p:txBody>
      </p:sp>
      <p:sp>
        <p:nvSpPr>
          <p:cNvPr id="237" name="Erwartet im Body Username, Passwort und Email des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Erwartet im Body Username, Passwort und Email des Users</a:t>
            </a:r>
          </a:p>
          <a:p>
            <a:pPr/>
            <a:r>
              <a:t> Das Passwort wird mithilfe von bcrypt verschlüsselt bevor es in der Datenbank gespeichert wird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GET /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GET /profile</a:t>
            </a:r>
          </a:p>
        </p:txBody>
      </p:sp>
      <p:sp>
        <p:nvSpPr>
          <p:cNvPr id="241" name="Erwartet im Header eine Authentifizierung die nur gegeben ist wenn der User bereits eingeloggt ist. (Valid sess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Erwartet im Header eine Authentifizierung die nur gegeben ist wenn der User bereits eingeloggt ist. (Valid session)</a:t>
            </a:r>
          </a:p>
          <a:p>
            <a:pPr/>
            <a:r>
              <a:t> Gibt die id den Benutzername und die email zurück</a:t>
            </a:r>
          </a:p>
          <a:p>
            <a:pPr/>
            <a:r>
              <a:t>401 Statusmeldung wenn der User nicht Authentifiziert 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PUT /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PUT /profile</a:t>
            </a:r>
          </a:p>
        </p:txBody>
      </p:sp>
      <p:sp>
        <p:nvSpPr>
          <p:cNvPr id="245" name="Überprüft nicht nur ob die der User angemeldet ist sondererfordert zusätzlich noch einmal das Passw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Überprüft nicht nur ob die der User angemeldet ist sondererfordert zusätzlich noch einmal das Passwort</a:t>
            </a:r>
          </a:p>
          <a:p>
            <a:pPr/>
            <a:r>
              <a:t>Überschreibt das alte Passwort und wenn geändert den Namen oder die Email Adresse des Users </a:t>
            </a:r>
          </a:p>
          <a:p>
            <a:pPr/>
            <a:r>
              <a:t>Im Body müssen das alte das neue Passwort sowie die Email und der name übergeben werden </a:t>
            </a:r>
          </a:p>
          <a:p>
            <a:pPr/>
            <a:r>
              <a:t>401 wenn der User nichtangemeldet oder das Passwort falsch ist</a:t>
            </a:r>
          </a:p>
          <a:p>
            <a:pPr/>
            <a:r>
              <a:t>400 wenn das alte Passwort nicht angegeben wurde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bhängigkeiten / node Mod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Abhängigkeiten / node Module</a:t>
            </a:r>
          </a:p>
        </p:txBody>
      </p:sp>
      <p:sp>
        <p:nvSpPr>
          <p:cNvPr id="248" name="Fron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Frontend</a:t>
            </a:r>
          </a:p>
        </p:txBody>
      </p:sp>
      <p:sp>
        <p:nvSpPr>
          <p:cNvPr id="249" name="express: Das genutzte Webframework um den Server zu erstellen und das Routing zu kontrollier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3523" indent="-933823">
              <a:buClr>
                <a:srgbClr val="F0F6FC"/>
              </a:buClr>
              <a:buFont typeface="TimesNewRomanPSMT"/>
            </a:pPr>
            <a:r>
              <a:t>express: Das genutzte Webframework um den Server zu erstellen und das Routing zu kontrollieren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path: Ein Node module zum verändern und nutzen von Pfaden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body-parser: A middleware used to parse incoming request bodies in JSON format.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pug: Um dynamische HTML Software zu laden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Bildschirmfoto 2025-02-26 um 15.02.42.png" descr="Bildschirmfoto 2025-02-26 um 15.02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500" y="2133600"/>
            <a:ext cx="18669000" cy="94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Nach Sprachen getrennte Kurs Übersicht"/>
          <p:cNvSpPr txBox="1"/>
          <p:nvPr/>
        </p:nvSpPr>
        <p:spPr>
          <a:xfrm>
            <a:off x="1597820" y="226915"/>
            <a:ext cx="364180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Nach Sprachen getrennte Kurs Übersicht</a:t>
            </a:r>
          </a:p>
        </p:txBody>
      </p:sp>
      <p:sp>
        <p:nvSpPr>
          <p:cNvPr id="253" name="Linien"/>
          <p:cNvSpPr/>
          <p:nvPr/>
        </p:nvSpPr>
        <p:spPr>
          <a:xfrm>
            <a:off x="3557479" y="1122402"/>
            <a:ext cx="2882309" cy="120433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Empfohlene Kurse und zusätzlich Hinweise"/>
          <p:cNvSpPr txBox="1"/>
          <p:nvPr/>
        </p:nvSpPr>
        <p:spPr>
          <a:xfrm>
            <a:off x="64261" y="8173428"/>
            <a:ext cx="364180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Empfohlene Kurse und zusätzlich Hinweise</a:t>
            </a:r>
          </a:p>
        </p:txBody>
      </p:sp>
      <p:sp>
        <p:nvSpPr>
          <p:cNvPr id="255" name="Linien"/>
          <p:cNvSpPr/>
          <p:nvPr/>
        </p:nvSpPr>
        <p:spPr>
          <a:xfrm>
            <a:off x="2286113" y="9115208"/>
            <a:ext cx="2882310" cy="120433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Zur About Us Site"/>
          <p:cNvSpPr txBox="1"/>
          <p:nvPr/>
        </p:nvSpPr>
        <p:spPr>
          <a:xfrm>
            <a:off x="5599458" y="658715"/>
            <a:ext cx="36418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Zur About Us Site</a:t>
            </a:r>
          </a:p>
        </p:txBody>
      </p:sp>
      <p:sp>
        <p:nvSpPr>
          <p:cNvPr id="257" name="Linien"/>
          <p:cNvSpPr/>
          <p:nvPr/>
        </p:nvSpPr>
        <p:spPr>
          <a:xfrm>
            <a:off x="7329392" y="1439255"/>
            <a:ext cx="956221" cy="9562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Zur Contact Site"/>
          <p:cNvSpPr txBox="1"/>
          <p:nvPr/>
        </p:nvSpPr>
        <p:spPr>
          <a:xfrm>
            <a:off x="9601096" y="738423"/>
            <a:ext cx="36418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Zur Contact Site</a:t>
            </a:r>
          </a:p>
        </p:txBody>
      </p:sp>
      <p:sp>
        <p:nvSpPr>
          <p:cNvPr id="259" name="Linien"/>
          <p:cNvSpPr/>
          <p:nvPr/>
        </p:nvSpPr>
        <p:spPr>
          <a:xfrm flipH="1" flipV="1">
            <a:off x="20757103" y="10414521"/>
            <a:ext cx="1577846" cy="157784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Menü mit Möglichkeit zum Login"/>
          <p:cNvSpPr txBox="1"/>
          <p:nvPr/>
        </p:nvSpPr>
        <p:spPr>
          <a:xfrm>
            <a:off x="20769357" y="329064"/>
            <a:ext cx="36418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Menü mit Möglichkeit zum Login</a:t>
            </a:r>
          </a:p>
        </p:txBody>
      </p:sp>
      <p:sp>
        <p:nvSpPr>
          <p:cNvPr id="261" name="Linien"/>
          <p:cNvSpPr/>
          <p:nvPr/>
        </p:nvSpPr>
        <p:spPr>
          <a:xfrm flipH="1">
            <a:off x="21058899" y="1325504"/>
            <a:ext cx="1440394" cy="79669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ien"/>
          <p:cNvSpPr/>
          <p:nvPr/>
        </p:nvSpPr>
        <p:spPr>
          <a:xfrm flipH="1">
            <a:off x="10017637" y="1645962"/>
            <a:ext cx="1440394" cy="796692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Alle Artikel die in der Datenbank gespeichert sind"/>
          <p:cNvSpPr txBox="1"/>
          <p:nvPr/>
        </p:nvSpPr>
        <p:spPr>
          <a:xfrm>
            <a:off x="20769357" y="11660284"/>
            <a:ext cx="364180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Alle Artikel die in der Datenbank gespeichert sind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Inhaltsverzeichn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Inhaltsverzeichnis</a:t>
            </a:r>
          </a:p>
        </p:txBody>
      </p:sp>
      <p:sp>
        <p:nvSpPr>
          <p:cNvPr id="177" name="Ide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Ideen</a:t>
            </a:r>
          </a:p>
          <a:p>
            <a:pPr/>
            <a:r>
              <a:t>Features</a:t>
            </a:r>
          </a:p>
          <a:p>
            <a:pPr/>
            <a:r>
              <a:t>Umsetzung</a:t>
            </a:r>
          </a:p>
          <a:p>
            <a:pPr/>
            <a:r>
              <a:t>Code Beispiele</a:t>
            </a:r>
          </a:p>
          <a:p>
            <a:pPr/>
            <a:r>
              <a:t>Präsentation der Webseite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olien-Untertitel"/>
          <p:cNvSpPr txBox="1"/>
          <p:nvPr>
            <p:ph type="body" idx="21"/>
          </p:nvPr>
        </p:nvSpPr>
        <p:spPr>
          <a:xfrm>
            <a:off x="1206500" y="2320925"/>
            <a:ext cx="21971001" cy="100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6" name="Run Code.png" descr="Run 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689100"/>
            <a:ext cx="24277795" cy="971111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Es gibt die Möglichkeit Code direkt auf unserer Webseite auszuführen"/>
          <p:cNvSpPr txBox="1"/>
          <p:nvPr/>
        </p:nvSpPr>
        <p:spPr>
          <a:xfrm>
            <a:off x="1036015" y="11614423"/>
            <a:ext cx="162646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 gibt die Möglichkeit Code direkt auf unserer Webseite auszuführen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äsentation der Webse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Präsentation der Webseite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Id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Idee</a:t>
            </a:r>
          </a:p>
        </p:txBody>
      </p:sp>
      <p:sp>
        <p:nvSpPr>
          <p:cNvPr id="181" name="Webseite zum Lernen und vergleichen von Programmiersprac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Webseite zum Lernen und vergleichen von Programmiersprachen</a:t>
            </a:r>
          </a:p>
          <a:p>
            <a:pPr/>
            <a:r>
              <a:t>Einfache Möglichkeit viele Artikel zu erstellen und abzurufen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924">
              <a:defRPr spc="-94" sz="9480"/>
            </a:lvl1pPr>
          </a:lstStyle>
          <a:p>
            <a:pPr/>
            <a:r>
              <a:t>Features</a:t>
            </a:r>
          </a:p>
        </p:txBody>
      </p:sp>
      <p:sp>
        <p:nvSpPr>
          <p:cNvPr id="185" name="Interaktive Lerneinhei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Interaktive Lerneinheiten</a:t>
            </a:r>
          </a:p>
          <a:p>
            <a:pPr/>
            <a:r>
              <a:t>Artikel über Hard und Software Anforderungen</a:t>
            </a:r>
          </a:p>
          <a:p>
            <a:pPr/>
            <a:r>
              <a:t>About Us Seite</a:t>
            </a:r>
          </a:p>
          <a:p>
            <a:pPr/>
            <a:r>
              <a:t>Konsole in Lessons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Umsetz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924">
              <a:defRPr spc="-94" sz="9480"/>
            </a:lvl1pPr>
          </a:lstStyle>
          <a:p>
            <a:pPr/>
            <a:r>
              <a:t>Umsetzung</a:t>
            </a:r>
          </a:p>
        </p:txBody>
      </p:sp>
      <p:sp>
        <p:nvSpPr>
          <p:cNvPr id="189" name="Backend"/>
          <p:cNvSpPr txBox="1"/>
          <p:nvPr>
            <p:ph type="body" sz="half" idx="1"/>
          </p:nvPr>
        </p:nvSpPr>
        <p:spPr>
          <a:xfrm>
            <a:off x="1206500" y="4248504"/>
            <a:ext cx="8757964" cy="825601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Backend</a:t>
            </a:r>
          </a:p>
        </p:txBody>
      </p:sp>
      <p:sp>
        <p:nvSpPr>
          <p:cNvPr id="190" name="Linien"/>
          <p:cNvSpPr/>
          <p:nvPr/>
        </p:nvSpPr>
        <p:spPr>
          <a:xfrm>
            <a:off x="10023801" y="7723254"/>
            <a:ext cx="3417145" cy="1"/>
          </a:xfrm>
          <a:prstGeom prst="line">
            <a:avLst/>
          </a:prstGeom>
          <a:ln w="88900">
            <a:solidFill>
              <a:srgbClr val="383B41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Frontend"/>
          <p:cNvSpPr txBox="1"/>
          <p:nvPr/>
        </p:nvSpPr>
        <p:spPr>
          <a:xfrm>
            <a:off x="13490961" y="4248504"/>
            <a:ext cx="8757964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/>
          </a:lstStyle>
          <a:p>
            <a:pPr/>
            <a:r>
              <a:t>Frontend</a:t>
            </a:r>
          </a:p>
        </p:txBody>
      </p:sp>
      <p:pic>
        <p:nvPicPr>
          <p:cNvPr id="192" name="102-113737134.png" descr="102-113737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986" y="4637451"/>
            <a:ext cx="5146991" cy="3427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02-113737134.png" descr="102-113737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6448" y="4637451"/>
            <a:ext cx="5146991" cy="3427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Docker-Symbol-1-2199360526.png" descr="Docker-Symbol-1-21993605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95" name="Docker-Symbol-1-2199360526.png" descr="Docker-Symbol-1-2199360526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231891" y="5475009"/>
            <a:ext cx="3021083" cy="2078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QLite_Logo-2662800541.png" descr="SQLite_Logo-2662800541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738554" y="7633451"/>
            <a:ext cx="5719245" cy="2458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Docker</a:t>
            </a:r>
          </a:p>
        </p:txBody>
      </p:sp>
      <p:sp>
        <p:nvSpPr>
          <p:cNvPr id="200" name="Sowohl das Frontend als auch das Backend laufen in einzelnen Docker Contain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Sowohl das Frontend als auch das Backend laufen in einzelnen Docker Containern</a:t>
            </a:r>
          </a:p>
          <a:p>
            <a:pPr/>
            <a:r>
              <a:t>Das Setup für die Docker Applications befindet sich in der </a:t>
            </a:r>
            <a:r>
              <a:rPr i="1"/>
              <a:t>docker-compose.yml</a:t>
            </a:r>
            <a:endParaRPr i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Datenban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Datenbanken</a:t>
            </a:r>
          </a:p>
        </p:txBody>
      </p:sp>
      <p:sp>
        <p:nvSpPr>
          <p:cNvPr id="204" name="Zwei Datenbanken:…"/>
          <p:cNvSpPr txBox="1"/>
          <p:nvPr>
            <p:ph type="body" idx="1"/>
          </p:nvPr>
        </p:nvSpPr>
        <p:spPr>
          <a:xfrm>
            <a:off x="1206500" y="232213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Zwei Datenbanken:</a:t>
            </a:r>
          </a:p>
          <a:p>
            <a:pPr marL="0" indent="0">
              <a:buSzTx/>
              <a:buNone/>
            </a:pPr>
            <a:r>
              <a:t>1. für die Authentifizierung und Speichern eines Users</a:t>
            </a:r>
          </a:p>
          <a:p>
            <a:pPr marL="0" indent="0">
              <a:buSzTx/>
              <a:buNone/>
            </a:pPr>
            <a:r>
              <a:t>2.  für die Inhalte der Artikel</a:t>
            </a:r>
          </a:p>
        </p:txBody>
      </p:sp>
      <p:graphicFrame>
        <p:nvGraphicFramePr>
          <p:cNvPr id="205" name="Tabelle 1"/>
          <p:cNvGraphicFramePr/>
          <p:nvPr/>
        </p:nvGraphicFramePr>
        <p:xfrm>
          <a:off x="184855" y="7546840"/>
          <a:ext cx="11848304" cy="5374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563374"/>
                <a:gridCol w="2556569"/>
                <a:gridCol w="5715659"/>
              </a:tblGrid>
              <a:tr h="1072309"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Column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Data 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Primary key. Unique identifier for each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Username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The username of the user, used for login.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Email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The email address of the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The hashed password for the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6" name="Tabelle 1-1"/>
          <p:cNvGraphicFramePr/>
          <p:nvPr/>
        </p:nvGraphicFramePr>
        <p:xfrm>
          <a:off x="12376491" y="5624087"/>
          <a:ext cx="11848304" cy="78936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563374"/>
                <a:gridCol w="2556569"/>
                <a:gridCol w="5715659"/>
              </a:tblGrid>
              <a:tr h="875661"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Column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Data 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Primary key. Unique identifier for each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Title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title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A brief description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date when the lesson is scheduled or occurred.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Teacher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teacher or instructor associated with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language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programming language or subject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explanation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An explanation of the lesson's content.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Content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500"/>
                        <a:t>Detailed content or material for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de Beispie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5600"/>
          </a:lstStyle>
          <a:p>
            <a:pPr/>
            <a:r>
              <a:t>Code Beispiele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bhängigkeiten / node Mod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Abhängigkeiten / node Module</a:t>
            </a:r>
          </a:p>
        </p:txBody>
      </p:sp>
      <p:sp>
        <p:nvSpPr>
          <p:cNvPr id="211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12" name="express: Das genutzte Webframework um den Server zu erstellen und das Routing zu kontrollier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express: Das genutzte Webframework um den Server zu erstellen und das Routing zu kontrollieren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body-parser: Middleware to parse incoming request bodies.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express-session: Middleware for managing user sessions.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cookie-parser: Middleware for parsing cookies in incoming requests.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cors: Middleware for enabling Cross-Origin Resource Sharing (CORS).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usersRoutes: Routes für Nutzer spezifische Operationen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lessonsRoutes: Routes für Lesen spezifische Operationen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