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4" r:id="rId1"/>
  </p:sldMasterIdLst>
  <p:notesMasterIdLst>
    <p:notesMasterId r:id="rId22"/>
  </p:notesMasterIdLst>
  <p:sldIdLst>
    <p:sldId id="278" r:id="rId2"/>
    <p:sldId id="259" r:id="rId3"/>
    <p:sldId id="263" r:id="rId4"/>
    <p:sldId id="257" r:id="rId5"/>
    <p:sldId id="260" r:id="rId6"/>
    <p:sldId id="261" r:id="rId7"/>
    <p:sldId id="265" r:id="rId8"/>
    <p:sldId id="266" r:id="rId9"/>
    <p:sldId id="280" r:id="rId10"/>
    <p:sldId id="267" r:id="rId11"/>
    <p:sldId id="279" r:id="rId12"/>
    <p:sldId id="276" r:id="rId13"/>
    <p:sldId id="283" r:id="rId14"/>
    <p:sldId id="268" r:id="rId15"/>
    <p:sldId id="284" r:id="rId16"/>
    <p:sldId id="285" r:id="rId17"/>
    <p:sldId id="274" r:id="rId18"/>
    <p:sldId id="272" r:id="rId19"/>
    <p:sldId id="273"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4660"/>
  </p:normalViewPr>
  <p:slideViewPr>
    <p:cSldViewPr snapToGrid="0">
      <p:cViewPr varScale="1">
        <p:scale>
          <a:sx n="92" d="100"/>
          <a:sy n="92"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E63E0-90E6-40EF-BC43-8503B612594A}" type="datetimeFigureOut">
              <a:rPr lang="en-US" smtClean="0"/>
              <a:pPr/>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31508-29C4-4C7A-B2AA-969A5A39181A}" type="slidenum">
              <a:rPr lang="en-US" smtClean="0"/>
              <a:pPr/>
              <a:t>‹#›</a:t>
            </a:fld>
            <a:endParaRPr lang="en-US"/>
          </a:p>
        </p:txBody>
      </p:sp>
    </p:spTree>
    <p:extLst>
      <p:ext uri="{BB962C8B-B14F-4D97-AF65-F5344CB8AC3E}">
        <p14:creationId xmlns:p14="http://schemas.microsoft.com/office/powerpoint/2010/main" val="841648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Clr>
                <a:schemeClr val="tx1"/>
              </a:buClr>
              <a:buSzPct val="75000"/>
              <a:buFont typeface="Wingdings" pitchFamily="2" charset="2"/>
              <a:buNone/>
            </a:pPr>
            <a:endParaRPr lang="en-GB" dirty="0">
              <a:latin typeface="Arial" charset="0"/>
            </a:endParaRPr>
          </a:p>
        </p:txBody>
      </p:sp>
      <p:sp>
        <p:nvSpPr>
          <p:cNvPr id="4" name="Slide Number Placeholder 3"/>
          <p:cNvSpPr>
            <a:spLocks noGrp="1"/>
          </p:cNvSpPr>
          <p:nvPr>
            <p:ph type="sldNum" sz="quarter" idx="10"/>
          </p:nvPr>
        </p:nvSpPr>
        <p:spPr/>
        <p:txBody>
          <a:bodyPr/>
          <a:lstStyle/>
          <a:p>
            <a:fld id="{EA517701-401B-4B62-97D5-14727DF6FA81}" type="slidenum">
              <a:rPr lang="en-AU" smtClean="0"/>
              <a:pPr/>
              <a:t>1</a:t>
            </a:fld>
            <a:endParaRPr lang="en-AU"/>
          </a:p>
        </p:txBody>
      </p:sp>
    </p:spTree>
    <p:extLst>
      <p:ext uri="{BB962C8B-B14F-4D97-AF65-F5344CB8AC3E}">
        <p14:creationId xmlns:p14="http://schemas.microsoft.com/office/powerpoint/2010/main" val="418203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7315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896DB-AF66-4CEC-A89C-0F8B50989784}" type="datetimeFigureOut">
              <a:rPr lang="en-US" smtClean="0"/>
              <a:pPr/>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361641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368638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4434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717039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415853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2028320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357205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364687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254651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46160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C896DB-AF66-4CEC-A89C-0F8B50989784}" type="datetimeFigureOut">
              <a:rPr lang="en-US" smtClean="0"/>
              <a:pPr/>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420887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C896DB-AF66-4CEC-A89C-0F8B50989784}" type="datetimeFigureOut">
              <a:rPr lang="en-US" smtClean="0"/>
              <a:pPr/>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40669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17400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113519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4C896DB-AF66-4CEC-A89C-0F8B50989784}" type="datetimeFigureOut">
              <a:rPr lang="en-US" smtClean="0"/>
              <a:pPr/>
              <a:t>4/11/2019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348528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896DB-AF66-4CEC-A89C-0F8B50989784}" type="datetimeFigureOut">
              <a:rPr lang="en-US" smtClean="0"/>
              <a:pPr/>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E786B-90BD-4B4D-817C-FB72B085B639}" type="slidenum">
              <a:rPr lang="en-US" smtClean="0"/>
              <a:pPr/>
              <a:t>‹#›</a:t>
            </a:fld>
            <a:endParaRPr lang="en-US"/>
          </a:p>
        </p:txBody>
      </p:sp>
    </p:spTree>
    <p:extLst>
      <p:ext uri="{BB962C8B-B14F-4D97-AF65-F5344CB8AC3E}">
        <p14:creationId xmlns:p14="http://schemas.microsoft.com/office/powerpoint/2010/main" val="359404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C896DB-AF66-4CEC-A89C-0F8B50989784}" type="datetimeFigureOut">
              <a:rPr lang="en-US" smtClean="0"/>
              <a:pPr/>
              <a:t>4/11/2019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7E786B-90BD-4B4D-817C-FB72B085B639}" type="slidenum">
              <a:rPr lang="en-US" smtClean="0"/>
              <a:pPr/>
              <a:t>‹#›</a:t>
            </a:fld>
            <a:endParaRPr lang="en-US"/>
          </a:p>
        </p:txBody>
      </p:sp>
    </p:spTree>
    <p:extLst>
      <p:ext uri="{BB962C8B-B14F-4D97-AF65-F5344CB8AC3E}">
        <p14:creationId xmlns:p14="http://schemas.microsoft.com/office/powerpoint/2010/main" val="174490179"/>
      </p:ext>
    </p:extLst>
  </p:cSld>
  <p:clrMap bg1="dk1" tx1="lt1" bg2="dk2" tx2="lt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echopedia.com/definition/30325/deep-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7608" y="17756"/>
            <a:ext cx="7772400" cy="2411935"/>
          </a:xfrm>
        </p:spPr>
        <p:txBody>
          <a:bodyPr>
            <a:normAutofit/>
          </a:bodyPr>
          <a:lstStyle/>
          <a:p>
            <a:r>
              <a:rPr lang="en-GB" sz="6000" b="1" dirty="0"/>
              <a:t> </a:t>
            </a:r>
            <a:endParaRPr lang="en-AU" sz="6000" b="1" dirty="0"/>
          </a:p>
        </p:txBody>
      </p:sp>
      <p:sp>
        <p:nvSpPr>
          <p:cNvPr id="3" name="Subtitle 2"/>
          <p:cNvSpPr>
            <a:spLocks noGrp="1"/>
          </p:cNvSpPr>
          <p:nvPr>
            <p:ph type="subTitle" idx="1"/>
          </p:nvPr>
        </p:nvSpPr>
        <p:spPr>
          <a:xfrm>
            <a:off x="1839997" y="2496643"/>
            <a:ext cx="8605190" cy="3745633"/>
          </a:xfrm>
        </p:spPr>
        <p:txBody>
          <a:bodyPr>
            <a:normAutofit/>
          </a:bodyPr>
          <a:lstStyle/>
          <a:p>
            <a:pPr algn="ctr"/>
            <a:r>
              <a:rPr lang="en-GB" sz="4400" b="1" dirty="0" smtClean="0">
                <a:solidFill>
                  <a:schemeClr val="tx1"/>
                </a:solidFill>
                <a:latin typeface="Times New Roman" panose="02020603050405020304" pitchFamily="18" charset="0"/>
                <a:cs typeface="Times New Roman" panose="02020603050405020304" pitchFamily="18" charset="0"/>
              </a:rPr>
              <a:t>PROJECT PROPOSAL</a:t>
            </a:r>
          </a:p>
          <a:p>
            <a:pPr algn="ctr"/>
            <a:r>
              <a:rPr lang="en-GB" sz="4400" b="1" dirty="0" smtClean="0">
                <a:solidFill>
                  <a:srgbClr val="FFFF00"/>
                </a:solidFill>
                <a:latin typeface="Times New Roman" panose="02020603050405020304" pitchFamily="18" charset="0"/>
                <a:cs typeface="Times New Roman" panose="02020603050405020304" pitchFamily="18" charset="0"/>
              </a:rPr>
              <a:t>PRESENTED BY:</a:t>
            </a:r>
          </a:p>
          <a:p>
            <a:pPr algn="ctr"/>
            <a:r>
              <a:rPr lang="en-GB" sz="4400" b="1" dirty="0" smtClean="0">
                <a:solidFill>
                  <a:srgbClr val="FFFF00"/>
                </a:solidFill>
                <a:latin typeface="Times New Roman" panose="02020603050405020304" pitchFamily="18" charset="0"/>
                <a:cs typeface="Times New Roman" panose="02020603050405020304" pitchFamily="18" charset="0"/>
              </a:rPr>
              <a:t>ODERA DICKENS OCHIENG</a:t>
            </a:r>
          </a:p>
          <a:p>
            <a:pPr algn="ctr"/>
            <a:r>
              <a:rPr lang="en-AU" sz="4000" b="1" dirty="0" smtClean="0">
                <a:solidFill>
                  <a:srgbClr val="FFFF00"/>
                </a:solidFill>
                <a:latin typeface="Times New Roman" panose="02020603050405020304" pitchFamily="18" charset="0"/>
                <a:cs typeface="Times New Roman" panose="02020603050405020304" pitchFamily="18" charset="0"/>
              </a:rPr>
              <a:t>COM/B/01-02204/2016</a:t>
            </a:r>
          </a:p>
          <a:p>
            <a:pPr algn="ctr"/>
            <a:endParaRPr lang="en-AU" sz="3600" b="1" dirty="0">
              <a:solidFill>
                <a:srgbClr val="FFFF00"/>
              </a:solidFill>
              <a:latin typeface="Times New Roman" panose="02020603050405020304" pitchFamily="18" charset="0"/>
              <a:cs typeface="Times New Roman" panose="02020603050405020304" pitchFamily="18" charset="0"/>
            </a:endParaRPr>
          </a:p>
          <a:p>
            <a:endParaRPr lang="en-AU" sz="4400" b="1" dirty="0"/>
          </a:p>
        </p:txBody>
      </p:sp>
      <p:sp>
        <p:nvSpPr>
          <p:cNvPr id="5"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7362" y="474157"/>
            <a:ext cx="4410459" cy="2227455"/>
          </a:xfrm>
          <a:prstGeom prst="rect">
            <a:avLst/>
          </a:prstGeom>
        </p:spPr>
      </p:pic>
    </p:spTree>
    <p:custDataLst>
      <p:tags r:id="rId1"/>
    </p:custDataLst>
    <p:extLst>
      <p:ext uri="{BB962C8B-B14F-4D97-AF65-F5344CB8AC3E}">
        <p14:creationId xmlns:p14="http://schemas.microsoft.com/office/powerpoint/2010/main" val="127681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5863">
        <p15:prstTrans prst="curtains"/>
      </p:transition>
    </mc:Choice>
    <mc:Fallback xmlns="">
      <p:transition spd="slow" advTm="586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400" y="164407"/>
            <a:ext cx="9049347" cy="656688"/>
          </a:xfrm>
        </p:spPr>
        <p:txBody>
          <a:bodyPr/>
          <a:lstStyle/>
          <a:p>
            <a:pPr algn="ctr"/>
            <a:r>
              <a:rPr lang="en-US" dirty="0" smtClean="0"/>
              <a:t>PROJECT METHODOLOGY</a:t>
            </a:r>
            <a:endParaRPr lang="en-US" dirty="0"/>
          </a:p>
        </p:txBody>
      </p:sp>
      <p:sp>
        <p:nvSpPr>
          <p:cNvPr id="6" name="Content Placeholder 5"/>
          <p:cNvSpPr>
            <a:spLocks noGrp="1"/>
          </p:cNvSpPr>
          <p:nvPr>
            <p:ph type="body" idx="1"/>
          </p:nvPr>
        </p:nvSpPr>
        <p:spPr>
          <a:xfrm>
            <a:off x="670622" y="1035697"/>
            <a:ext cx="2946866" cy="576262"/>
          </a:xfrm>
        </p:spPr>
        <p:txBody>
          <a:bodyPr/>
          <a:lstStyle/>
          <a:p>
            <a:r>
              <a:rPr lang="en-US" dirty="0" smtClean="0"/>
              <a:t> </a:t>
            </a:r>
          </a:p>
          <a:p>
            <a:r>
              <a:rPr lang="en-US" dirty="0" smtClean="0"/>
              <a:t>Machine Learning</a:t>
            </a:r>
            <a:endParaRPr lang="en-US" dirty="0"/>
          </a:p>
        </p:txBody>
      </p:sp>
      <p:sp>
        <p:nvSpPr>
          <p:cNvPr id="10" name="Text Placeholder 9"/>
          <p:cNvSpPr>
            <a:spLocks noGrp="1"/>
          </p:cNvSpPr>
          <p:nvPr>
            <p:ph type="body" sz="half" idx="15"/>
          </p:nvPr>
        </p:nvSpPr>
        <p:spPr>
          <a:xfrm>
            <a:off x="680380" y="1799004"/>
            <a:ext cx="2927350" cy="4457333"/>
          </a:xfrm>
        </p:spPr>
        <p:txBody>
          <a:bodyPr>
            <a:normAutofit/>
          </a:bodyPr>
          <a:lstStyle/>
          <a:p>
            <a:r>
              <a:rPr lang="en-US" sz="1600" dirty="0" smtClean="0"/>
              <a:t>The project uses deep learning, a specific approach for building and training neural networks, which are considered highly performing decision-making nodes.</a:t>
            </a:r>
            <a:endParaRPr lang="en-US" sz="1600" dirty="0"/>
          </a:p>
        </p:txBody>
      </p:sp>
      <p:sp>
        <p:nvSpPr>
          <p:cNvPr id="7" name="Content Placeholder 6"/>
          <p:cNvSpPr>
            <a:spLocks noGrp="1"/>
          </p:cNvSpPr>
          <p:nvPr>
            <p:ph type="body" sz="quarter" idx="3"/>
          </p:nvPr>
        </p:nvSpPr>
        <p:spPr>
          <a:xfrm>
            <a:off x="3873106" y="1035697"/>
            <a:ext cx="2936241" cy="576262"/>
          </a:xfrm>
        </p:spPr>
        <p:txBody>
          <a:bodyPr/>
          <a:lstStyle/>
          <a:p>
            <a:r>
              <a:rPr lang="en-US" dirty="0" smtClean="0"/>
              <a:t>Transfer Learning</a:t>
            </a:r>
            <a:endParaRPr lang="en-US" dirty="0"/>
          </a:p>
        </p:txBody>
      </p:sp>
      <p:sp>
        <p:nvSpPr>
          <p:cNvPr id="11" name="Text Placeholder 10"/>
          <p:cNvSpPr>
            <a:spLocks noGrp="1"/>
          </p:cNvSpPr>
          <p:nvPr>
            <p:ph type="body" sz="half" idx="16"/>
          </p:nvPr>
        </p:nvSpPr>
        <p:spPr>
          <a:xfrm>
            <a:off x="3750906" y="1799005"/>
            <a:ext cx="3068994" cy="4457333"/>
          </a:xfrm>
        </p:spPr>
        <p:txBody>
          <a:bodyPr>
            <a:normAutofit/>
          </a:bodyPr>
          <a:lstStyle/>
          <a:p>
            <a:r>
              <a:rPr lang="en-US" sz="1600" dirty="0" smtClean="0"/>
              <a:t>The project uses pre-trained AlexNet model, re-trains it for the maize disease identification and classification.</a:t>
            </a:r>
            <a:endParaRPr lang="en-US" sz="1600" dirty="0"/>
          </a:p>
        </p:txBody>
      </p:sp>
      <p:sp>
        <p:nvSpPr>
          <p:cNvPr id="9" name="Text Placeholder 8"/>
          <p:cNvSpPr>
            <a:spLocks noGrp="1"/>
          </p:cNvSpPr>
          <p:nvPr>
            <p:ph type="body" sz="quarter" idx="13"/>
          </p:nvPr>
        </p:nvSpPr>
        <p:spPr>
          <a:xfrm>
            <a:off x="7064965" y="1053239"/>
            <a:ext cx="4062704" cy="576262"/>
          </a:xfrm>
        </p:spPr>
        <p:txBody>
          <a:bodyPr/>
          <a:lstStyle/>
          <a:p>
            <a:r>
              <a:rPr lang="en-US" dirty="0" smtClean="0"/>
              <a:t>Android Development</a:t>
            </a:r>
            <a:endParaRPr lang="en-US" dirty="0"/>
          </a:p>
        </p:txBody>
      </p:sp>
      <p:sp>
        <p:nvSpPr>
          <p:cNvPr id="12" name="Text Placeholder 11"/>
          <p:cNvSpPr>
            <a:spLocks noGrp="1"/>
          </p:cNvSpPr>
          <p:nvPr>
            <p:ph type="body" sz="half" idx="17"/>
          </p:nvPr>
        </p:nvSpPr>
        <p:spPr>
          <a:xfrm>
            <a:off x="7064965" y="1799003"/>
            <a:ext cx="3626331" cy="4466541"/>
          </a:xfrm>
        </p:spPr>
        <p:txBody>
          <a:bodyPr/>
          <a:lstStyle/>
          <a:p>
            <a:r>
              <a:rPr lang="en-US" sz="1600" dirty="0" smtClean="0"/>
              <a:t>It uses android programming language for the user interface and processing of the diagnosis in regard to the deep-learning model at the back end.</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38" y="3760484"/>
            <a:ext cx="2927350" cy="2495853"/>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664" y="3760484"/>
            <a:ext cx="3048683" cy="2495854"/>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966" y="3760484"/>
            <a:ext cx="3626330" cy="2495852"/>
          </a:xfrm>
          <a:prstGeom prst="rect">
            <a:avLst/>
          </a:prstGeom>
        </p:spPr>
      </p:pic>
    </p:spTree>
    <p:extLst>
      <p:ext uri="{BB962C8B-B14F-4D97-AF65-F5344CB8AC3E}">
        <p14:creationId xmlns:p14="http://schemas.microsoft.com/office/powerpoint/2010/main" val="75172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23374" cy="819901"/>
          </a:xfrm>
        </p:spPr>
        <p:txBody>
          <a:bodyPr>
            <a:normAutofit/>
          </a:bodyPr>
          <a:lstStyle/>
          <a:p>
            <a:pPr algn="ctr"/>
            <a:r>
              <a:rPr lang="en-US" dirty="0" smtClean="0"/>
              <a:t>TRANSFER LEARNING</a:t>
            </a:r>
            <a:endParaRPr lang="en-US" dirty="0"/>
          </a:p>
        </p:txBody>
      </p:sp>
      <p:pic>
        <p:nvPicPr>
          <p:cNvPr id="25" name="Content Placeholder 2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329" y="1272619"/>
            <a:ext cx="6646680" cy="4772079"/>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009" y="1870364"/>
            <a:ext cx="4319402" cy="4174333"/>
          </a:xfrm>
          <a:prstGeom prst="rect">
            <a:avLst/>
          </a:prstGeom>
        </p:spPr>
      </p:pic>
      <p:sp>
        <p:nvSpPr>
          <p:cNvPr id="5" name="TextBox 4"/>
          <p:cNvSpPr txBox="1"/>
          <p:nvPr/>
        </p:nvSpPr>
        <p:spPr>
          <a:xfrm>
            <a:off x="7959436" y="1386825"/>
            <a:ext cx="4121975" cy="369332"/>
          </a:xfrm>
          <a:prstGeom prst="rect">
            <a:avLst/>
          </a:prstGeom>
          <a:noFill/>
        </p:spPr>
        <p:txBody>
          <a:bodyPr wrap="square" rtlCol="0">
            <a:spAutoFit/>
          </a:bodyPr>
          <a:lstStyle/>
          <a:p>
            <a:r>
              <a:rPr lang="en-US" dirty="0" smtClean="0"/>
              <a:t>Why transfer learning?</a:t>
            </a:r>
            <a:endParaRPr lang="en-US" dirty="0"/>
          </a:p>
        </p:txBody>
      </p:sp>
    </p:spTree>
    <p:extLst>
      <p:ext uri="{BB962C8B-B14F-4D97-AF65-F5344CB8AC3E}">
        <p14:creationId xmlns:p14="http://schemas.microsoft.com/office/powerpoint/2010/main" val="1664627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THE ALGORITHM</a:t>
            </a:r>
            <a:endParaRPr lang="en-US" dirty="0"/>
          </a:p>
        </p:txBody>
      </p:sp>
      <p:sp>
        <p:nvSpPr>
          <p:cNvPr id="14" name="Content Placeholder 13"/>
          <p:cNvSpPr>
            <a:spLocks noGrp="1"/>
          </p:cNvSpPr>
          <p:nvPr>
            <p:ph idx="1"/>
          </p:nvPr>
        </p:nvSpPr>
        <p:spPr/>
        <p:txBody>
          <a:bodyPr/>
          <a:lstStyle/>
          <a:p>
            <a:r>
              <a:rPr lang="en-US" dirty="0" smtClean="0"/>
              <a:t>The project uses </a:t>
            </a:r>
            <a:r>
              <a:rPr lang="en-US" dirty="0" smtClean="0">
                <a:solidFill>
                  <a:srgbClr val="FFFF00"/>
                </a:solidFill>
              </a:rPr>
              <a:t>Convolutional Neural Networks</a:t>
            </a:r>
            <a:r>
              <a:rPr lang="en-US" dirty="0" smtClean="0"/>
              <a:t>, a </a:t>
            </a:r>
            <a:r>
              <a:rPr lang="en-US" dirty="0"/>
              <a:t>D</a:t>
            </a:r>
            <a:r>
              <a:rPr lang="en-US" dirty="0" smtClean="0"/>
              <a:t>eep Learning Algorithm which can take in an input image, assign importance( learnable weights and biases) to various aspects/objects in the image and be able to differentiate one from the other.</a:t>
            </a:r>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675" y="3428158"/>
            <a:ext cx="8749813" cy="2745595"/>
          </a:xfrm>
          <a:prstGeom prst="rect">
            <a:avLst/>
          </a:prstGeom>
        </p:spPr>
      </p:pic>
    </p:spTree>
    <p:extLst>
      <p:ext uri="{BB962C8B-B14F-4D97-AF65-F5344CB8AC3E}">
        <p14:creationId xmlns:p14="http://schemas.microsoft.com/office/powerpoint/2010/main" val="182583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452718"/>
            <a:ext cx="9404723" cy="773409"/>
          </a:xfrm>
        </p:spPr>
        <p:txBody>
          <a:bodyPr/>
          <a:lstStyle/>
          <a:p>
            <a:pPr algn="ctr"/>
            <a:r>
              <a:rPr lang="en-US" dirty="0" smtClean="0"/>
              <a:t>USE CASE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90898"/>
            <a:ext cx="2878281" cy="1471692"/>
          </a:xfrm>
        </p:spPr>
      </p:pic>
      <p:sp>
        <p:nvSpPr>
          <p:cNvPr id="10" name="TextBox 9"/>
          <p:cNvSpPr txBox="1"/>
          <p:nvPr/>
        </p:nvSpPr>
        <p:spPr>
          <a:xfrm>
            <a:off x="547396" y="3200441"/>
            <a:ext cx="2878281" cy="738664"/>
          </a:xfrm>
          <a:prstGeom prst="rect">
            <a:avLst/>
          </a:prstGeom>
          <a:noFill/>
        </p:spPr>
        <p:txBody>
          <a:bodyPr wrap="square" rtlCol="0">
            <a:spAutoFit/>
          </a:bodyPr>
          <a:lstStyle/>
          <a:p>
            <a:r>
              <a:rPr lang="en-US" sz="1400" dirty="0" smtClean="0"/>
              <a:t>A farmer uses the android device to take images of the maize leaves</a:t>
            </a:r>
            <a:endParaRPr lang="en-US" sz="1400" dirty="0"/>
          </a:p>
        </p:txBody>
      </p:sp>
      <p:cxnSp>
        <p:nvCxnSpPr>
          <p:cNvPr id="15" name="Straight Arrow Connector 14"/>
          <p:cNvCxnSpPr/>
          <p:nvPr/>
        </p:nvCxnSpPr>
        <p:spPr>
          <a:xfrm flipV="1">
            <a:off x="3761509" y="2405961"/>
            <a:ext cx="1856665" cy="20783"/>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174" y="1690898"/>
            <a:ext cx="2850417" cy="1831620"/>
          </a:xfrm>
          <a:prstGeom prst="rect">
            <a:avLst/>
          </a:prstGeom>
        </p:spPr>
      </p:pic>
      <p:sp>
        <p:nvSpPr>
          <p:cNvPr id="21" name="TextBox 20"/>
          <p:cNvSpPr txBox="1"/>
          <p:nvPr/>
        </p:nvSpPr>
        <p:spPr>
          <a:xfrm>
            <a:off x="3785577" y="2537757"/>
            <a:ext cx="1690432" cy="954107"/>
          </a:xfrm>
          <a:prstGeom prst="rect">
            <a:avLst/>
          </a:prstGeom>
          <a:noFill/>
        </p:spPr>
        <p:txBody>
          <a:bodyPr wrap="square" rtlCol="0">
            <a:spAutoFit/>
          </a:bodyPr>
          <a:lstStyle/>
          <a:p>
            <a:r>
              <a:rPr lang="en-US" sz="1400" dirty="0" smtClean="0"/>
              <a:t>The images are then fed into the CNN algorithm as input</a:t>
            </a:r>
            <a:endParaRPr lang="en-US" sz="1400" dirty="0"/>
          </a:p>
        </p:txBody>
      </p:sp>
      <p:cxnSp>
        <p:nvCxnSpPr>
          <p:cNvPr id="23" name="Straight Arrow Connector 22"/>
          <p:cNvCxnSpPr/>
          <p:nvPr/>
        </p:nvCxnSpPr>
        <p:spPr>
          <a:xfrm>
            <a:off x="8572500" y="2537757"/>
            <a:ext cx="924791"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7291" y="1690898"/>
            <a:ext cx="2223654" cy="1831620"/>
          </a:xfrm>
          <a:prstGeom prst="rect">
            <a:avLst/>
          </a:prstGeom>
        </p:spPr>
      </p:pic>
      <p:sp>
        <p:nvSpPr>
          <p:cNvPr id="33" name="TextBox 32"/>
          <p:cNvSpPr txBox="1"/>
          <p:nvPr/>
        </p:nvSpPr>
        <p:spPr>
          <a:xfrm>
            <a:off x="5806864" y="3631328"/>
            <a:ext cx="2661727" cy="954107"/>
          </a:xfrm>
          <a:prstGeom prst="rect">
            <a:avLst/>
          </a:prstGeom>
          <a:noFill/>
        </p:spPr>
        <p:txBody>
          <a:bodyPr wrap="square" rtlCol="0">
            <a:spAutoFit/>
          </a:bodyPr>
          <a:lstStyle/>
          <a:p>
            <a:r>
              <a:rPr lang="en-US" sz="1400" dirty="0" smtClean="0"/>
              <a:t>Image recognition and deep learning process to identify features in the maize leaves.</a:t>
            </a:r>
            <a:endParaRPr lang="en-US" sz="1400" dirty="0"/>
          </a:p>
        </p:txBody>
      </p:sp>
      <p:sp>
        <p:nvSpPr>
          <p:cNvPr id="34" name="TextBox 33"/>
          <p:cNvSpPr txBox="1"/>
          <p:nvPr/>
        </p:nvSpPr>
        <p:spPr>
          <a:xfrm>
            <a:off x="9642763" y="3631328"/>
            <a:ext cx="2078181" cy="738664"/>
          </a:xfrm>
          <a:prstGeom prst="rect">
            <a:avLst/>
          </a:prstGeom>
          <a:noFill/>
        </p:spPr>
        <p:txBody>
          <a:bodyPr wrap="square" rtlCol="0">
            <a:spAutoFit/>
          </a:bodyPr>
          <a:lstStyle/>
          <a:p>
            <a:r>
              <a:rPr lang="en-US" sz="1400" dirty="0" smtClean="0"/>
              <a:t>The farmer gets the feedback on clicking a diagnose button</a:t>
            </a:r>
            <a:endParaRPr lang="en-US" sz="1400" dirty="0"/>
          </a:p>
        </p:txBody>
      </p:sp>
      <p:sp>
        <p:nvSpPr>
          <p:cNvPr id="47" name="TextBox 46"/>
          <p:cNvSpPr txBox="1"/>
          <p:nvPr/>
        </p:nvSpPr>
        <p:spPr>
          <a:xfrm>
            <a:off x="3524392" y="5273796"/>
            <a:ext cx="5527964" cy="369332"/>
          </a:xfrm>
          <a:prstGeom prst="rect">
            <a:avLst/>
          </a:prstGeom>
          <a:noFill/>
        </p:spPr>
        <p:txBody>
          <a:bodyPr wrap="square" rtlCol="0">
            <a:spAutoFit/>
          </a:bodyPr>
          <a:lstStyle/>
          <a:p>
            <a:pPr algn="ctr"/>
            <a:r>
              <a:rPr lang="en-US" dirty="0" smtClean="0"/>
              <a:t>The process is repeated for any new set images</a:t>
            </a:r>
            <a:endParaRPr lang="en-US" dirty="0"/>
          </a:p>
        </p:txBody>
      </p:sp>
      <p:cxnSp>
        <p:nvCxnSpPr>
          <p:cNvPr id="51" name="Straight Arrow Connector 50"/>
          <p:cNvCxnSpPr/>
          <p:nvPr/>
        </p:nvCxnSpPr>
        <p:spPr>
          <a:xfrm flipV="1">
            <a:off x="2085250" y="4154548"/>
            <a:ext cx="0" cy="1633189"/>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2085250" y="5787736"/>
            <a:ext cx="8399319"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0609118" y="4724400"/>
            <a:ext cx="0" cy="1063336"/>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6074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REQUIREMENTS</a:t>
            </a:r>
            <a:endParaRPr lang="en-US" dirty="0"/>
          </a:p>
        </p:txBody>
      </p:sp>
      <p:sp>
        <p:nvSpPr>
          <p:cNvPr id="3" name="Content Placeholder 2"/>
          <p:cNvSpPr>
            <a:spLocks noGrp="1"/>
          </p:cNvSpPr>
          <p:nvPr>
            <p:ph type="body" idx="1"/>
          </p:nvPr>
        </p:nvSpPr>
        <p:spPr>
          <a:xfrm>
            <a:off x="290047" y="1340962"/>
            <a:ext cx="2946866" cy="576262"/>
          </a:xfrm>
        </p:spPr>
        <p:txBody>
          <a:bodyPr/>
          <a:lstStyle/>
          <a:p>
            <a:pPr marL="0" indent="0">
              <a:buNone/>
            </a:pPr>
            <a:endParaRPr lang="en-US" dirty="0"/>
          </a:p>
          <a:p>
            <a:pPr marL="0" indent="0">
              <a:buNone/>
            </a:pPr>
            <a:endParaRPr lang="en-US" dirty="0" smtClean="0"/>
          </a:p>
          <a:p>
            <a:pPr marL="0" indent="0">
              <a:buNone/>
            </a:pPr>
            <a:r>
              <a:rPr lang="en-US" dirty="0" smtClean="0"/>
              <a:t>Software</a:t>
            </a:r>
            <a:endParaRPr lang="en-US" dirty="0"/>
          </a:p>
        </p:txBody>
      </p:sp>
      <p:sp>
        <p:nvSpPr>
          <p:cNvPr id="19" name="Text Placeholder 18"/>
          <p:cNvSpPr>
            <a:spLocks noGrp="1"/>
          </p:cNvSpPr>
          <p:nvPr>
            <p:ph type="body" sz="half" idx="15"/>
          </p:nvPr>
        </p:nvSpPr>
        <p:spPr>
          <a:xfrm>
            <a:off x="290047" y="2358231"/>
            <a:ext cx="2927350" cy="2886869"/>
          </a:xfrm>
        </p:spPr>
        <p:txBody>
          <a:bodyPr>
            <a:normAutofit/>
          </a:bodyPr>
          <a:lstStyle/>
          <a:p>
            <a:pPr marL="342900" indent="-342900">
              <a:buFont typeface="Wingdings" panose="05000000000000000000" pitchFamily="2" charset="2"/>
              <a:buChar char="v"/>
            </a:pPr>
            <a:r>
              <a:rPr lang="en-US" sz="2000" dirty="0" smtClean="0"/>
              <a:t>Python 3.7 or 2.7</a:t>
            </a:r>
          </a:p>
          <a:p>
            <a:pPr marL="342900" indent="-342900">
              <a:buFont typeface="Wingdings" panose="05000000000000000000" pitchFamily="2" charset="2"/>
              <a:buChar char="v"/>
            </a:pPr>
            <a:r>
              <a:rPr lang="en-US" sz="2000" dirty="0" smtClean="0"/>
              <a:t>Anaconda </a:t>
            </a:r>
          </a:p>
          <a:p>
            <a:pPr marL="342900" indent="-342900">
              <a:buFont typeface="Wingdings" panose="05000000000000000000" pitchFamily="2" charset="2"/>
              <a:buChar char="v"/>
            </a:pPr>
            <a:r>
              <a:rPr lang="en-US" sz="2000" dirty="0" smtClean="0"/>
              <a:t>Java Virtual Machine</a:t>
            </a:r>
          </a:p>
          <a:p>
            <a:pPr marL="342900" indent="-342900">
              <a:buFont typeface="Wingdings" panose="05000000000000000000" pitchFamily="2" charset="2"/>
              <a:buChar char="v"/>
            </a:pPr>
            <a:r>
              <a:rPr lang="en-US" sz="2000" dirty="0" smtClean="0"/>
              <a:t>Android Studio 3</a:t>
            </a:r>
          </a:p>
          <a:p>
            <a:pPr marL="342900" indent="-342900">
              <a:buFont typeface="Wingdings" panose="05000000000000000000" pitchFamily="2" charset="2"/>
              <a:buChar char="v"/>
            </a:pPr>
            <a:r>
              <a:rPr lang="en-US" sz="2000" dirty="0" smtClean="0"/>
              <a:t>Ubuntu TLS 16 or 18</a:t>
            </a:r>
          </a:p>
          <a:p>
            <a:pPr marL="342900" indent="-342900">
              <a:buFont typeface="Wingdings" panose="05000000000000000000" pitchFamily="2" charset="2"/>
              <a:buChar char="v"/>
            </a:pPr>
            <a:r>
              <a:rPr lang="en-US" sz="2000" dirty="0" smtClean="0"/>
              <a:t>AlexNet model</a:t>
            </a:r>
          </a:p>
        </p:txBody>
      </p:sp>
      <p:sp>
        <p:nvSpPr>
          <p:cNvPr id="17" name="Text Placeholder 16"/>
          <p:cNvSpPr>
            <a:spLocks noGrp="1"/>
          </p:cNvSpPr>
          <p:nvPr>
            <p:ph type="body" sz="quarter" idx="3"/>
          </p:nvPr>
        </p:nvSpPr>
        <p:spPr>
          <a:xfrm>
            <a:off x="3873106" y="1276986"/>
            <a:ext cx="2936241" cy="576262"/>
          </a:xfrm>
        </p:spPr>
        <p:txBody>
          <a:bodyPr/>
          <a:lstStyle/>
          <a:p>
            <a:r>
              <a:rPr lang="en-US" dirty="0" smtClean="0"/>
              <a:t>Hardware</a:t>
            </a:r>
            <a:endParaRPr lang="en-US" dirty="0"/>
          </a:p>
        </p:txBody>
      </p:sp>
      <p:sp>
        <p:nvSpPr>
          <p:cNvPr id="20" name="Text Placeholder 19"/>
          <p:cNvSpPr>
            <a:spLocks noGrp="1"/>
          </p:cNvSpPr>
          <p:nvPr>
            <p:ph type="body" sz="half" idx="16"/>
          </p:nvPr>
        </p:nvSpPr>
        <p:spPr>
          <a:xfrm>
            <a:off x="3862553" y="1997393"/>
            <a:ext cx="2946794" cy="2600007"/>
          </a:xfrm>
        </p:spPr>
        <p:txBody>
          <a:bodyPr>
            <a:normAutofit/>
          </a:bodyPr>
          <a:lstStyle/>
          <a:p>
            <a:pPr marL="342900" indent="-342900">
              <a:buFont typeface="Wingdings" panose="05000000000000000000" pitchFamily="2" charset="2"/>
              <a:buChar char="v"/>
            </a:pPr>
            <a:r>
              <a:rPr lang="en-US" sz="2000" dirty="0" smtClean="0"/>
              <a:t>Laptop</a:t>
            </a:r>
          </a:p>
          <a:p>
            <a:pPr marL="342900" indent="-342900">
              <a:buFont typeface="Wingdings" panose="05000000000000000000" pitchFamily="2" charset="2"/>
              <a:buChar char="v"/>
            </a:pPr>
            <a:r>
              <a:rPr lang="en-US" sz="2000" dirty="0" smtClean="0"/>
              <a:t>Android device</a:t>
            </a:r>
          </a:p>
          <a:p>
            <a:pPr marL="342900" indent="-342900">
              <a:buFont typeface="Wingdings" panose="05000000000000000000" pitchFamily="2" charset="2"/>
              <a:buChar char="v"/>
            </a:pPr>
            <a:r>
              <a:rPr lang="en-US" sz="2000" dirty="0" smtClean="0"/>
              <a:t>Maize leaves dataset</a:t>
            </a:r>
          </a:p>
          <a:p>
            <a:pPr marL="342900" indent="-342900">
              <a:buFont typeface="Wingdings" panose="05000000000000000000" pitchFamily="2" charset="2"/>
              <a:buChar char="v"/>
            </a:pPr>
            <a:r>
              <a:rPr lang="en-US" sz="2000" dirty="0" smtClean="0"/>
              <a:t>Maize disease dataset</a:t>
            </a:r>
            <a:endParaRPr lang="en-US" sz="2000" dirty="0"/>
          </a:p>
        </p:txBody>
      </p:sp>
      <p:sp>
        <p:nvSpPr>
          <p:cNvPr id="18" name="Text Placeholder 17"/>
          <p:cNvSpPr>
            <a:spLocks noGrp="1"/>
          </p:cNvSpPr>
          <p:nvPr>
            <p:ph type="body" sz="quarter" idx="13"/>
          </p:nvPr>
        </p:nvSpPr>
        <p:spPr>
          <a:xfrm>
            <a:off x="7104229" y="1340962"/>
            <a:ext cx="2932113" cy="576262"/>
          </a:xfrm>
        </p:spPr>
        <p:txBody>
          <a:bodyPr/>
          <a:lstStyle/>
          <a:p>
            <a:r>
              <a:rPr lang="en-US" dirty="0" smtClean="0"/>
              <a:t>Functional</a:t>
            </a:r>
            <a:endParaRPr lang="en-US" dirty="0"/>
          </a:p>
        </p:txBody>
      </p:sp>
      <p:sp>
        <p:nvSpPr>
          <p:cNvPr id="21" name="Text Placeholder 20"/>
          <p:cNvSpPr>
            <a:spLocks noGrp="1"/>
          </p:cNvSpPr>
          <p:nvPr>
            <p:ph type="body" sz="half" idx="17"/>
          </p:nvPr>
        </p:nvSpPr>
        <p:spPr>
          <a:xfrm>
            <a:off x="7213600" y="1917224"/>
            <a:ext cx="2932113" cy="1511776"/>
          </a:xfrm>
        </p:spPr>
        <p:txBody>
          <a:bodyPr>
            <a:normAutofit/>
          </a:bodyPr>
          <a:lstStyle/>
          <a:p>
            <a:pPr marL="342900" indent="-342900">
              <a:buFont typeface="Wingdings" panose="05000000000000000000" pitchFamily="2" charset="2"/>
              <a:buChar char="v"/>
            </a:pPr>
            <a:r>
              <a:rPr lang="en-US" sz="2000" dirty="0" smtClean="0"/>
              <a:t>Taking pictures</a:t>
            </a:r>
          </a:p>
          <a:p>
            <a:pPr marL="342900" indent="-342900">
              <a:buFont typeface="Wingdings" panose="05000000000000000000" pitchFamily="2" charset="2"/>
              <a:buChar char="v"/>
            </a:pPr>
            <a:r>
              <a:rPr lang="en-US" sz="2000" dirty="0" smtClean="0"/>
              <a:t>Diagnosis (pressing a button)</a:t>
            </a:r>
          </a:p>
          <a:p>
            <a:pPr marL="342900" indent="-342900">
              <a:buFont typeface="Wingdings" panose="05000000000000000000" pitchFamily="2" charset="2"/>
              <a:buChar char="v"/>
            </a:pPr>
            <a:endParaRPr lang="en-US" sz="2000" dirty="0">
              <a:solidFill>
                <a:srgbClr val="FFFF00"/>
              </a:solidFill>
            </a:endParaRPr>
          </a:p>
        </p:txBody>
      </p:sp>
      <p:sp>
        <p:nvSpPr>
          <p:cNvPr id="22" name="TextBox 21"/>
          <p:cNvSpPr txBox="1"/>
          <p:nvPr/>
        </p:nvSpPr>
        <p:spPr>
          <a:xfrm>
            <a:off x="7104229" y="3949700"/>
            <a:ext cx="4648200" cy="1077218"/>
          </a:xfrm>
          <a:prstGeom prst="rect">
            <a:avLst/>
          </a:prstGeom>
          <a:noFill/>
        </p:spPr>
        <p:txBody>
          <a:bodyPr wrap="square" rtlCol="0">
            <a:spAutoFit/>
          </a:bodyPr>
          <a:lstStyle/>
          <a:p>
            <a:r>
              <a:rPr lang="en-US" sz="2400" dirty="0" smtClean="0">
                <a:solidFill>
                  <a:schemeClr val="bg2">
                    <a:lumMod val="40000"/>
                    <a:lumOff val="60000"/>
                  </a:schemeClr>
                </a:solidFill>
              </a:rPr>
              <a:t>Non functional</a:t>
            </a:r>
          </a:p>
          <a:p>
            <a:pPr marL="285750" indent="-285750">
              <a:buFont typeface="Wingdings" panose="05000000000000000000" pitchFamily="2" charset="2"/>
              <a:buChar char="v"/>
            </a:pPr>
            <a:r>
              <a:rPr lang="en-US" sz="2000" dirty="0" smtClean="0"/>
              <a:t>Performance</a:t>
            </a:r>
          </a:p>
          <a:p>
            <a:pPr marL="285750" indent="-285750">
              <a:buFont typeface="Wingdings" panose="05000000000000000000" pitchFamily="2" charset="2"/>
              <a:buChar char="v"/>
            </a:pPr>
            <a:r>
              <a:rPr lang="en-US" sz="2000" dirty="0" smtClean="0"/>
              <a:t>Reliability</a:t>
            </a:r>
            <a:endParaRPr lang="en-US" sz="2000" dirty="0"/>
          </a:p>
        </p:txBody>
      </p:sp>
    </p:spTree>
    <p:extLst>
      <p:ext uri="{BB962C8B-B14F-4D97-AF65-F5344CB8AC3E}">
        <p14:creationId xmlns:p14="http://schemas.microsoft.com/office/powerpoint/2010/main" val="260934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SOLUTION</a:t>
            </a:r>
            <a:endParaRPr lang="en-US" dirty="0"/>
          </a:p>
        </p:txBody>
      </p:sp>
      <p:sp>
        <p:nvSpPr>
          <p:cNvPr id="3" name="Text Placeholder 2"/>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298886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6111" y="452718"/>
            <a:ext cx="10402889" cy="1400530"/>
          </a:xfrm>
        </p:spPr>
        <p:txBody>
          <a:bodyPr/>
          <a:lstStyle/>
          <a:p>
            <a:r>
              <a:rPr lang="en-US" sz="4000" dirty="0" smtClean="0"/>
              <a:t>COMPARISON OF THE TWO SOLUTIONS</a:t>
            </a:r>
            <a:endParaRPr lang="en-US" sz="4000" dirty="0"/>
          </a:p>
        </p:txBody>
      </p:sp>
      <p:graphicFrame>
        <p:nvGraphicFramePr>
          <p:cNvPr id="7" name="Table 6"/>
          <p:cNvGraphicFramePr>
            <a:graphicFrameLocks noGrp="1"/>
          </p:cNvGraphicFramePr>
          <p:nvPr>
            <p:extLst>
              <p:ext uri="{D42A27DB-BD31-4B8C-83A1-F6EECF244321}">
                <p14:modId xmlns:p14="http://schemas.microsoft.com/office/powerpoint/2010/main" val="2537906017"/>
              </p:ext>
            </p:extLst>
          </p:nvPr>
        </p:nvGraphicFramePr>
        <p:xfrm>
          <a:off x="2057400" y="1853248"/>
          <a:ext cx="8445500" cy="3468051"/>
        </p:xfrm>
        <a:graphic>
          <a:graphicData uri="http://schemas.openxmlformats.org/drawingml/2006/table">
            <a:tbl>
              <a:tblPr firstRow="1" bandRow="1">
                <a:tableStyleId>{00A15C55-8517-42AA-B614-E9B94910E393}</a:tableStyleId>
              </a:tblPr>
              <a:tblGrid>
                <a:gridCol w="1689100"/>
                <a:gridCol w="1689100"/>
                <a:gridCol w="1689100"/>
                <a:gridCol w="1689100"/>
                <a:gridCol w="1689100"/>
              </a:tblGrid>
              <a:tr h="1156017">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115601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115601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50266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6757" y="718457"/>
            <a:ext cx="7200800" cy="666206"/>
          </a:xfrm>
        </p:spPr>
        <p:txBody>
          <a:bodyPr>
            <a:normAutofit fontScale="92500" lnSpcReduction="10000"/>
          </a:bodyPr>
          <a:lstStyle/>
          <a:p>
            <a:pPr marL="0" indent="0" algn="ctr">
              <a:buNone/>
            </a:pPr>
            <a:r>
              <a:rPr lang="en-GB" sz="4400" dirty="0" smtClean="0">
                <a:latin typeface="Times New Roman" panose="02020603050405020304" pitchFamily="18" charset="0"/>
                <a:cs typeface="Times New Roman" panose="02020603050405020304" pitchFamily="18" charset="0"/>
              </a:rPr>
              <a:t>PROJECT SCHEDULE</a:t>
            </a:r>
            <a:endParaRPr lang="en-GB" sz="4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2734371"/>
              </p:ext>
            </p:extLst>
          </p:nvPr>
        </p:nvGraphicFramePr>
        <p:xfrm>
          <a:off x="313504" y="1384663"/>
          <a:ext cx="11639010" cy="5157671"/>
        </p:xfrm>
        <a:graphic>
          <a:graphicData uri="http://schemas.openxmlformats.org/drawingml/2006/table">
            <a:tbl>
              <a:tblPr firstRow="1" bandRow="1">
                <a:tableStyleId>{5C22544A-7EE6-4342-B048-85BDC9FD1C3A}</a:tableStyleId>
              </a:tblPr>
              <a:tblGrid>
                <a:gridCol w="2490843">
                  <a:extLst>
                    <a:ext uri="{9D8B030D-6E8A-4147-A177-3AD203B41FA5}">
                      <a16:colId xmlns="" xmlns:a16="http://schemas.microsoft.com/office/drawing/2014/main" val="1671181376"/>
                    </a:ext>
                  </a:extLst>
                </a:gridCol>
                <a:gridCol w="587245">
                  <a:extLst>
                    <a:ext uri="{9D8B030D-6E8A-4147-A177-3AD203B41FA5}">
                      <a16:colId xmlns="" xmlns:a16="http://schemas.microsoft.com/office/drawing/2014/main" val="1648921590"/>
                    </a:ext>
                  </a:extLst>
                </a:gridCol>
                <a:gridCol w="769523">
                  <a:extLst>
                    <a:ext uri="{9D8B030D-6E8A-4147-A177-3AD203B41FA5}">
                      <a16:colId xmlns="" xmlns:a16="http://schemas.microsoft.com/office/drawing/2014/main" val="3030237391"/>
                    </a:ext>
                  </a:extLst>
                </a:gridCol>
                <a:gridCol w="769523">
                  <a:extLst>
                    <a:ext uri="{9D8B030D-6E8A-4147-A177-3AD203B41FA5}">
                      <a16:colId xmlns="" xmlns:a16="http://schemas.microsoft.com/office/drawing/2014/main" val="793837557"/>
                    </a:ext>
                  </a:extLst>
                </a:gridCol>
                <a:gridCol w="673332">
                  <a:extLst>
                    <a:ext uri="{9D8B030D-6E8A-4147-A177-3AD203B41FA5}">
                      <a16:colId xmlns="" xmlns:a16="http://schemas.microsoft.com/office/drawing/2014/main" val="2713481742"/>
                    </a:ext>
                  </a:extLst>
                </a:gridCol>
                <a:gridCol w="577142">
                  <a:extLst>
                    <a:ext uri="{9D8B030D-6E8A-4147-A177-3AD203B41FA5}">
                      <a16:colId xmlns="" xmlns:a16="http://schemas.microsoft.com/office/drawing/2014/main" val="3113586817"/>
                    </a:ext>
                  </a:extLst>
                </a:gridCol>
                <a:gridCol w="577142">
                  <a:extLst>
                    <a:ext uri="{9D8B030D-6E8A-4147-A177-3AD203B41FA5}">
                      <a16:colId xmlns="" xmlns:a16="http://schemas.microsoft.com/office/drawing/2014/main" val="2176428757"/>
                    </a:ext>
                  </a:extLst>
                </a:gridCol>
                <a:gridCol w="673332">
                  <a:extLst>
                    <a:ext uri="{9D8B030D-6E8A-4147-A177-3AD203B41FA5}">
                      <a16:colId xmlns="" xmlns:a16="http://schemas.microsoft.com/office/drawing/2014/main" val="1996508711"/>
                    </a:ext>
                  </a:extLst>
                </a:gridCol>
                <a:gridCol w="673332">
                  <a:extLst>
                    <a:ext uri="{9D8B030D-6E8A-4147-A177-3AD203B41FA5}">
                      <a16:colId xmlns="" xmlns:a16="http://schemas.microsoft.com/office/drawing/2014/main" val="4205578324"/>
                    </a:ext>
                  </a:extLst>
                </a:gridCol>
                <a:gridCol w="769523">
                  <a:extLst>
                    <a:ext uri="{9D8B030D-6E8A-4147-A177-3AD203B41FA5}">
                      <a16:colId xmlns="" xmlns:a16="http://schemas.microsoft.com/office/drawing/2014/main" val="1964144489"/>
                    </a:ext>
                  </a:extLst>
                </a:gridCol>
                <a:gridCol w="673332">
                  <a:extLst>
                    <a:ext uri="{9D8B030D-6E8A-4147-A177-3AD203B41FA5}">
                      <a16:colId xmlns="" xmlns:a16="http://schemas.microsoft.com/office/drawing/2014/main" val="1017361003"/>
                    </a:ext>
                  </a:extLst>
                </a:gridCol>
                <a:gridCol w="673332">
                  <a:extLst>
                    <a:ext uri="{9D8B030D-6E8A-4147-A177-3AD203B41FA5}">
                      <a16:colId xmlns="" xmlns:a16="http://schemas.microsoft.com/office/drawing/2014/main" val="579506860"/>
                    </a:ext>
                  </a:extLst>
                </a:gridCol>
                <a:gridCol w="577142">
                  <a:extLst>
                    <a:ext uri="{9D8B030D-6E8A-4147-A177-3AD203B41FA5}">
                      <a16:colId xmlns="" xmlns:a16="http://schemas.microsoft.com/office/drawing/2014/main" val="1563014503"/>
                    </a:ext>
                  </a:extLst>
                </a:gridCol>
                <a:gridCol w="577142">
                  <a:extLst>
                    <a:ext uri="{9D8B030D-6E8A-4147-A177-3AD203B41FA5}">
                      <a16:colId xmlns="" xmlns:a16="http://schemas.microsoft.com/office/drawing/2014/main" val="4130348294"/>
                    </a:ext>
                  </a:extLst>
                </a:gridCol>
                <a:gridCol w="577125">
                  <a:extLst>
                    <a:ext uri="{9D8B030D-6E8A-4147-A177-3AD203B41FA5}">
                      <a16:colId xmlns="" xmlns:a16="http://schemas.microsoft.com/office/drawing/2014/main" val="3568784137"/>
                    </a:ext>
                  </a:extLst>
                </a:gridCol>
              </a:tblGrid>
              <a:tr h="855166">
                <a:tc rowSpan="2">
                  <a:txBody>
                    <a:bodyPr/>
                    <a:lstStyle/>
                    <a:p>
                      <a:pPr algn="ctr"/>
                      <a:r>
                        <a:rPr lang="en-GB" sz="2400" dirty="0">
                          <a:latin typeface="Times New Roman" panose="02020603050405020304" pitchFamily="18" charset="0"/>
                          <a:cs typeface="Times New Roman" panose="02020603050405020304" pitchFamily="18" charset="0"/>
                        </a:rPr>
                        <a:t>ACTIVITY</a:t>
                      </a:r>
                    </a:p>
                  </a:txBody>
                  <a:tcPr>
                    <a:solidFill>
                      <a:srgbClr val="000066">
                        <a:alpha val="45882"/>
                      </a:srgbClr>
                    </a:solidFill>
                  </a:tcPr>
                </a:tc>
                <a:tc gridSpan="14">
                  <a:txBody>
                    <a:bodyPr/>
                    <a:lstStyle/>
                    <a:p>
                      <a:pPr algn="ctr"/>
                      <a:r>
                        <a:rPr lang="en-GB" sz="2400" dirty="0">
                          <a:latin typeface="Times New Roman" panose="02020603050405020304" pitchFamily="18" charset="0"/>
                          <a:cs typeface="Times New Roman" panose="02020603050405020304" pitchFamily="18" charset="0"/>
                        </a:rPr>
                        <a:t>WEEK</a:t>
                      </a:r>
                    </a:p>
                  </a:txBody>
                  <a:tcPr>
                    <a:solidFill>
                      <a:srgbClr val="000066">
                        <a:alpha val="38039"/>
                      </a:srgbClr>
                    </a:solidFill>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 xmlns:a16="http://schemas.microsoft.com/office/drawing/2014/main" val="3040412169"/>
                  </a:ext>
                </a:extLst>
              </a:tr>
              <a:tr h="606322">
                <a:tc vMerge="1">
                  <a:txBody>
                    <a:bodyPr/>
                    <a:lstStyle/>
                    <a:p>
                      <a:endParaRPr lang="en-GB" dirty="0"/>
                    </a:p>
                  </a:txBody>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1</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2</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3</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4</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5</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6</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7</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8</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9</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10</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11</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12</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13</a:t>
                      </a:r>
                    </a:p>
                  </a:txBody>
                  <a:tcPr>
                    <a:solidFill>
                      <a:srgbClr val="000066">
                        <a:alpha val="36078"/>
                      </a:srgbClr>
                    </a:solidFill>
                  </a:tcPr>
                </a:tc>
                <a:tc>
                  <a:txBody>
                    <a:bodyPr/>
                    <a:lstStyle/>
                    <a:p>
                      <a:pPr algn="ctr"/>
                      <a:r>
                        <a:rPr lang="en-GB" sz="1800" b="1" dirty="0">
                          <a:solidFill>
                            <a:srgbClr val="FFFF00"/>
                          </a:solidFill>
                          <a:latin typeface="Times New Roman" panose="02020603050405020304" pitchFamily="18" charset="0"/>
                          <a:cs typeface="Times New Roman" panose="02020603050405020304" pitchFamily="18" charset="0"/>
                        </a:rPr>
                        <a:t>14</a:t>
                      </a:r>
                    </a:p>
                  </a:txBody>
                  <a:tcPr>
                    <a:solidFill>
                      <a:srgbClr val="000066">
                        <a:alpha val="36078"/>
                      </a:srgbClr>
                    </a:solidFill>
                  </a:tcPr>
                </a:tc>
                <a:extLst>
                  <a:ext uri="{0D108BD9-81ED-4DB2-BD59-A6C34878D82A}">
                    <a16:rowId xmlns="" xmlns:a16="http://schemas.microsoft.com/office/drawing/2014/main" val="2075735163"/>
                  </a:ext>
                </a:extLst>
              </a:tr>
              <a:tr h="618788">
                <a:tc>
                  <a:txBody>
                    <a:bodyPr/>
                    <a:lstStyle/>
                    <a:p>
                      <a:r>
                        <a:rPr lang="en-GB" sz="2000" dirty="0">
                          <a:solidFill>
                            <a:srgbClr val="FFFF00"/>
                          </a:solidFill>
                          <a:latin typeface="Times New Roman" panose="02020603050405020304" pitchFamily="18" charset="0"/>
                          <a:cs typeface="Times New Roman" panose="02020603050405020304" pitchFamily="18" charset="0"/>
                        </a:rPr>
                        <a:t>Project identification</a:t>
                      </a:r>
                    </a:p>
                  </a:txBody>
                  <a:tcPr>
                    <a:noFill/>
                  </a:tcPr>
                </a:tc>
                <a:tc>
                  <a:txBody>
                    <a:bodyPr/>
                    <a:lstStyle/>
                    <a:p>
                      <a:endParaRPr lang="en-GB" dirty="0"/>
                    </a:p>
                  </a:txBody>
                  <a:tcPr>
                    <a:solidFill>
                      <a:srgbClr val="33CC33"/>
                    </a:solid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a:p>
                  </a:txBody>
                  <a:tcPr>
                    <a:noFill/>
                  </a:tcPr>
                </a:tc>
                <a:tc>
                  <a:txBody>
                    <a:bodyPr/>
                    <a:lstStyle/>
                    <a:p>
                      <a:endParaRPr lang="en-GB"/>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 xmlns:a16="http://schemas.microsoft.com/office/drawing/2014/main" val="2764336763"/>
                  </a:ext>
                </a:extLst>
              </a:tr>
              <a:tr h="633465">
                <a:tc>
                  <a:txBody>
                    <a:bodyPr/>
                    <a:lstStyle/>
                    <a:p>
                      <a:r>
                        <a:rPr lang="en-GB" sz="2000" dirty="0">
                          <a:solidFill>
                            <a:srgbClr val="FFFF00"/>
                          </a:solidFill>
                          <a:latin typeface="Times New Roman" panose="02020603050405020304" pitchFamily="18" charset="0"/>
                          <a:cs typeface="Times New Roman" panose="02020603050405020304" pitchFamily="18" charset="0"/>
                        </a:rPr>
                        <a:t>Requirements </a:t>
                      </a:r>
                      <a:r>
                        <a:rPr lang="en-GB" sz="2000" dirty="0" smtClean="0">
                          <a:solidFill>
                            <a:srgbClr val="FFFF00"/>
                          </a:solidFill>
                          <a:latin typeface="Times New Roman" panose="02020603050405020304" pitchFamily="18" charset="0"/>
                          <a:cs typeface="Times New Roman" panose="02020603050405020304" pitchFamily="18" charset="0"/>
                        </a:rPr>
                        <a:t>analysis</a:t>
                      </a:r>
                      <a:endParaRPr lang="en-GB" sz="2000" dirty="0">
                        <a:solidFill>
                          <a:srgbClr val="FFFF00"/>
                        </a:solidFill>
                        <a:latin typeface="Times New Roman" panose="02020603050405020304" pitchFamily="18" charset="0"/>
                        <a:cs typeface="Times New Roman" panose="02020603050405020304" pitchFamily="18" charset="0"/>
                      </a:endParaRPr>
                    </a:p>
                  </a:txBody>
                  <a:tcPr>
                    <a:noFill/>
                  </a:tcPr>
                </a:tc>
                <a:tc>
                  <a:txBody>
                    <a:bodyPr/>
                    <a:lstStyle/>
                    <a:p>
                      <a:endParaRPr lang="en-GB" dirty="0"/>
                    </a:p>
                  </a:txBody>
                  <a:tcPr>
                    <a:noFill/>
                  </a:tcPr>
                </a:tc>
                <a:tc>
                  <a:txBody>
                    <a:bodyPr/>
                    <a:lstStyle/>
                    <a:p>
                      <a:endParaRPr lang="en-GB" dirty="0"/>
                    </a:p>
                  </a:txBody>
                  <a:tcPr>
                    <a:solidFill>
                      <a:srgbClr val="33CC33"/>
                    </a:solidFill>
                  </a:tcPr>
                </a:tc>
                <a:tc>
                  <a:txBody>
                    <a:bodyPr/>
                    <a:lstStyle/>
                    <a:p>
                      <a:endParaRPr lang="en-GB" dirty="0">
                        <a:solidFill>
                          <a:srgbClr val="92D050"/>
                        </a:solidFill>
                      </a:endParaRPr>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rgbClr val="33CC33"/>
                    </a:solid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 xmlns:a16="http://schemas.microsoft.com/office/drawing/2014/main" val="2495648819"/>
                  </a:ext>
                </a:extLst>
              </a:tr>
              <a:tr h="531569">
                <a:tc>
                  <a:txBody>
                    <a:bodyPr/>
                    <a:lstStyle/>
                    <a:p>
                      <a:r>
                        <a:rPr lang="en-GB" sz="2000" dirty="0">
                          <a:solidFill>
                            <a:srgbClr val="FFFF00"/>
                          </a:solidFill>
                          <a:latin typeface="Times New Roman" panose="02020603050405020304" pitchFamily="18" charset="0"/>
                          <a:cs typeface="Times New Roman" panose="02020603050405020304" pitchFamily="18" charset="0"/>
                        </a:rPr>
                        <a:t>System design</a:t>
                      </a:r>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noFill/>
                  </a:tcPr>
                </a:tc>
                <a:tc>
                  <a:txBody>
                    <a:bodyPr/>
                    <a:lstStyle/>
                    <a:p>
                      <a:endParaRPr lang="en-GB"/>
                    </a:p>
                  </a:txBody>
                  <a:tcPr>
                    <a:noFill/>
                  </a:tcPr>
                </a:tc>
                <a:tc>
                  <a:txBody>
                    <a:bodyPr/>
                    <a:lstStyle/>
                    <a:p>
                      <a:endParaRPr lang="en-GB" dirty="0"/>
                    </a:p>
                  </a:txBody>
                  <a:tcPr>
                    <a:noFill/>
                  </a:tcPr>
                </a:tc>
                <a:tc>
                  <a:txBody>
                    <a:bodyPr/>
                    <a:lstStyle/>
                    <a:p>
                      <a:endParaRPr lang="en-GB" dirty="0"/>
                    </a:p>
                  </a:txBody>
                  <a:tcPr>
                    <a:noFill/>
                  </a:tcPr>
                </a:tc>
                <a:tc>
                  <a:txBody>
                    <a:bodyPr/>
                    <a:lstStyle/>
                    <a:p>
                      <a:r>
                        <a:rPr lang="en-GB" dirty="0"/>
                        <a:t> </a:t>
                      </a:r>
                    </a:p>
                  </a:txBody>
                  <a:tcPr>
                    <a:noFill/>
                  </a:tcPr>
                </a:tc>
                <a:tc>
                  <a:txBody>
                    <a:bodyPr/>
                    <a:lstStyle/>
                    <a:p>
                      <a:endParaRPr lang="en-GB" dirty="0"/>
                    </a:p>
                  </a:txBody>
                  <a:tcPr>
                    <a:solidFill>
                      <a:srgbClr val="33CC33"/>
                    </a:solid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 xmlns:a16="http://schemas.microsoft.com/office/drawing/2014/main" val="646434765"/>
                  </a:ext>
                </a:extLst>
              </a:tr>
              <a:tr h="618788">
                <a:tc>
                  <a:txBody>
                    <a:bodyPr/>
                    <a:lstStyle/>
                    <a:p>
                      <a:r>
                        <a:rPr lang="en-GB" sz="2000" dirty="0">
                          <a:solidFill>
                            <a:srgbClr val="FFFF00"/>
                          </a:solidFill>
                          <a:latin typeface="Times New Roman" panose="02020603050405020304" pitchFamily="18" charset="0"/>
                          <a:cs typeface="Times New Roman" panose="02020603050405020304" pitchFamily="18" charset="0"/>
                        </a:rPr>
                        <a:t>System development</a:t>
                      </a:r>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noFill/>
                  </a:tcPr>
                </a:tc>
                <a:tc>
                  <a:txBody>
                    <a:bodyPr/>
                    <a:lstStyle/>
                    <a:p>
                      <a:endParaRPr lang="en-GB" dirty="0"/>
                    </a:p>
                  </a:txBody>
                  <a:tcPr>
                    <a:noFill/>
                  </a:tcPr>
                </a:tc>
                <a:extLst>
                  <a:ext uri="{0D108BD9-81ED-4DB2-BD59-A6C34878D82A}">
                    <a16:rowId xmlns="" xmlns:a16="http://schemas.microsoft.com/office/drawing/2014/main" val="3813144509"/>
                  </a:ext>
                </a:extLst>
              </a:tr>
              <a:tr h="687251">
                <a:tc>
                  <a:txBody>
                    <a:bodyPr/>
                    <a:lstStyle/>
                    <a:p>
                      <a:r>
                        <a:rPr lang="en-GB" sz="2000" dirty="0">
                          <a:solidFill>
                            <a:srgbClr val="FFFF00"/>
                          </a:solidFill>
                          <a:latin typeface="Times New Roman" panose="02020603050405020304" pitchFamily="18" charset="0"/>
                          <a:cs typeface="Times New Roman" panose="02020603050405020304" pitchFamily="18" charset="0"/>
                        </a:rPr>
                        <a:t>Testing </a:t>
                      </a:r>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rgbClr val="33CC33"/>
                    </a:solidFill>
                  </a:tcPr>
                </a:tc>
                <a:tc>
                  <a:txBody>
                    <a:bodyPr/>
                    <a:lstStyle/>
                    <a:p>
                      <a:endParaRPr lang="en-GB" dirty="0"/>
                    </a:p>
                  </a:txBody>
                  <a:tcPr>
                    <a:solidFill>
                      <a:srgbClr val="33CC33"/>
                    </a:solidFill>
                  </a:tcPr>
                </a:tc>
                <a:extLst>
                  <a:ext uri="{0D108BD9-81ED-4DB2-BD59-A6C34878D82A}">
                    <a16:rowId xmlns="" xmlns:a16="http://schemas.microsoft.com/office/drawing/2014/main" val="2271396271"/>
                  </a:ext>
                </a:extLst>
              </a:tr>
              <a:tr h="606322">
                <a:tc>
                  <a:txBody>
                    <a:bodyPr/>
                    <a:lstStyle/>
                    <a:p>
                      <a:r>
                        <a:rPr lang="en-GB" sz="2000" dirty="0">
                          <a:solidFill>
                            <a:srgbClr val="FFFF00"/>
                          </a:solidFill>
                          <a:latin typeface="Times New Roman" panose="02020603050405020304" pitchFamily="18" charset="0"/>
                          <a:cs typeface="Times New Roman" panose="02020603050405020304" pitchFamily="18" charset="0"/>
                        </a:rPr>
                        <a:t>Documentation</a:t>
                      </a:r>
                    </a:p>
                  </a:txBody>
                  <a:tcPr>
                    <a:no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tc>
                  <a:txBody>
                    <a:bodyPr/>
                    <a:lstStyle/>
                    <a:p>
                      <a:endParaRPr lang="en-GB" dirty="0"/>
                    </a:p>
                  </a:txBody>
                  <a:tcPr>
                    <a:solidFill>
                      <a:srgbClr val="33CC33"/>
                    </a:solidFill>
                  </a:tcPr>
                </a:tc>
                <a:extLst>
                  <a:ext uri="{0D108BD9-81ED-4DB2-BD59-A6C34878D82A}">
                    <a16:rowId xmlns="" xmlns:a16="http://schemas.microsoft.com/office/drawing/2014/main" val="2658581161"/>
                  </a:ext>
                </a:extLst>
              </a:tr>
            </a:tbl>
          </a:graphicData>
        </a:graphic>
      </p:graphicFrame>
    </p:spTree>
    <p:extLst>
      <p:ext uri="{BB962C8B-B14F-4D97-AF65-F5344CB8AC3E}">
        <p14:creationId xmlns:p14="http://schemas.microsoft.com/office/powerpoint/2010/main" val="368585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BUDGET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2428578"/>
              </p:ext>
            </p:extLst>
          </p:nvPr>
        </p:nvGraphicFramePr>
        <p:xfrm>
          <a:off x="1103313" y="2052638"/>
          <a:ext cx="8947150" cy="1854200"/>
        </p:xfrm>
        <a:graphic>
          <a:graphicData uri="http://schemas.openxmlformats.org/drawingml/2006/table">
            <a:tbl>
              <a:tblPr firstRow="1" bandRow="1">
                <a:tableStyleId>{5C22544A-7EE6-4342-B048-85BDC9FD1C3A}</a:tableStyleId>
              </a:tblPr>
              <a:tblGrid>
                <a:gridCol w="4473575">
                  <a:extLst>
                    <a:ext uri="{9D8B030D-6E8A-4147-A177-3AD203B41FA5}">
                      <a16:colId xmlns="" xmlns:a16="http://schemas.microsoft.com/office/drawing/2014/main" val="489273305"/>
                    </a:ext>
                  </a:extLst>
                </a:gridCol>
                <a:gridCol w="4473575">
                  <a:extLst>
                    <a:ext uri="{9D8B030D-6E8A-4147-A177-3AD203B41FA5}">
                      <a16:colId xmlns="" xmlns:a16="http://schemas.microsoft.com/office/drawing/2014/main" val="251480623"/>
                    </a:ext>
                  </a:extLst>
                </a:gridCol>
              </a:tblGrid>
              <a:tr h="370840">
                <a:tc>
                  <a:txBody>
                    <a:bodyPr/>
                    <a:lstStyle/>
                    <a:p>
                      <a:r>
                        <a:rPr lang="en-US" dirty="0" smtClean="0"/>
                        <a:t>ITEM</a:t>
                      </a:r>
                      <a:endParaRPr lang="en-US" dirty="0"/>
                    </a:p>
                  </a:txBody>
                  <a:tcPr marL="91436" marR="91436"/>
                </a:tc>
                <a:tc>
                  <a:txBody>
                    <a:bodyPr/>
                    <a:lstStyle/>
                    <a:p>
                      <a:r>
                        <a:rPr lang="en-US" dirty="0" smtClean="0"/>
                        <a:t>AMOUNT(KSH.)</a:t>
                      </a:r>
                      <a:endParaRPr lang="en-US" dirty="0"/>
                    </a:p>
                  </a:txBody>
                  <a:tcPr marL="91436" marR="91436"/>
                </a:tc>
                <a:extLst>
                  <a:ext uri="{0D108BD9-81ED-4DB2-BD59-A6C34878D82A}">
                    <a16:rowId xmlns="" xmlns:a16="http://schemas.microsoft.com/office/drawing/2014/main" val="2715516219"/>
                  </a:ext>
                </a:extLst>
              </a:tr>
              <a:tr h="370840">
                <a:tc>
                  <a:txBody>
                    <a:bodyPr/>
                    <a:lstStyle/>
                    <a:p>
                      <a:r>
                        <a:rPr lang="en-US" dirty="0" smtClean="0"/>
                        <a:t>Laptop</a:t>
                      </a:r>
                      <a:endParaRPr lang="en-US" dirty="0"/>
                    </a:p>
                  </a:txBody>
                  <a:tcPr marL="91436" marR="91436"/>
                </a:tc>
                <a:tc>
                  <a:txBody>
                    <a:bodyPr/>
                    <a:lstStyle/>
                    <a:p>
                      <a:r>
                        <a:rPr lang="en-US" dirty="0" smtClean="0"/>
                        <a:t>35000</a:t>
                      </a:r>
                      <a:endParaRPr lang="en-US" dirty="0"/>
                    </a:p>
                  </a:txBody>
                  <a:tcPr marL="91436" marR="91436"/>
                </a:tc>
                <a:extLst>
                  <a:ext uri="{0D108BD9-81ED-4DB2-BD59-A6C34878D82A}">
                    <a16:rowId xmlns="" xmlns:a16="http://schemas.microsoft.com/office/drawing/2014/main" val="2822844627"/>
                  </a:ext>
                </a:extLst>
              </a:tr>
              <a:tr h="370840">
                <a:tc>
                  <a:txBody>
                    <a:bodyPr/>
                    <a:lstStyle/>
                    <a:p>
                      <a:r>
                        <a:rPr lang="en-US" dirty="0" smtClean="0"/>
                        <a:t>Android</a:t>
                      </a:r>
                      <a:r>
                        <a:rPr lang="en-US" baseline="0" dirty="0" smtClean="0"/>
                        <a:t> smart phone</a:t>
                      </a:r>
                      <a:endParaRPr lang="en-US" dirty="0"/>
                    </a:p>
                  </a:txBody>
                  <a:tcPr marL="91436" marR="91436"/>
                </a:tc>
                <a:tc>
                  <a:txBody>
                    <a:bodyPr/>
                    <a:lstStyle/>
                    <a:p>
                      <a:r>
                        <a:rPr lang="en-US" dirty="0" smtClean="0"/>
                        <a:t>15000</a:t>
                      </a:r>
                      <a:endParaRPr lang="en-US" dirty="0"/>
                    </a:p>
                  </a:txBody>
                  <a:tcPr marL="91436" marR="91436"/>
                </a:tc>
                <a:extLst>
                  <a:ext uri="{0D108BD9-81ED-4DB2-BD59-A6C34878D82A}">
                    <a16:rowId xmlns="" xmlns:a16="http://schemas.microsoft.com/office/drawing/2014/main" val="907256972"/>
                  </a:ext>
                </a:extLst>
              </a:tr>
              <a:tr h="370840">
                <a:tc>
                  <a:txBody>
                    <a:bodyPr/>
                    <a:lstStyle/>
                    <a:p>
                      <a:r>
                        <a:rPr lang="en-US" dirty="0" smtClean="0"/>
                        <a:t>Internet</a:t>
                      </a:r>
                      <a:r>
                        <a:rPr lang="en-US" baseline="0" dirty="0" smtClean="0"/>
                        <a:t> for downloading datasets</a:t>
                      </a:r>
                      <a:endParaRPr lang="en-US" dirty="0"/>
                    </a:p>
                  </a:txBody>
                  <a:tcPr marL="91436" marR="91436"/>
                </a:tc>
                <a:tc>
                  <a:txBody>
                    <a:bodyPr/>
                    <a:lstStyle/>
                    <a:p>
                      <a:r>
                        <a:rPr lang="en-US" dirty="0" smtClean="0"/>
                        <a:t>1000</a:t>
                      </a:r>
                      <a:endParaRPr lang="en-US" dirty="0"/>
                    </a:p>
                  </a:txBody>
                  <a:tcPr marL="91436" marR="91436"/>
                </a:tc>
                <a:extLst>
                  <a:ext uri="{0D108BD9-81ED-4DB2-BD59-A6C34878D82A}">
                    <a16:rowId xmlns="" xmlns:a16="http://schemas.microsoft.com/office/drawing/2014/main" val="1443956994"/>
                  </a:ext>
                </a:extLst>
              </a:tr>
              <a:tr h="370840">
                <a:tc>
                  <a:txBody>
                    <a:bodyPr/>
                    <a:lstStyle/>
                    <a:p>
                      <a:r>
                        <a:rPr lang="en-US" dirty="0" smtClean="0"/>
                        <a:t>Total</a:t>
                      </a:r>
                      <a:endParaRPr lang="en-US" dirty="0"/>
                    </a:p>
                  </a:txBody>
                  <a:tcPr marL="91436" marR="91436"/>
                </a:tc>
                <a:tc>
                  <a:txBody>
                    <a:bodyPr/>
                    <a:lstStyle/>
                    <a:p>
                      <a:r>
                        <a:rPr lang="en-US" dirty="0" smtClean="0"/>
                        <a:t>51000</a:t>
                      </a:r>
                      <a:endParaRPr lang="en-US" dirty="0"/>
                    </a:p>
                  </a:txBody>
                  <a:tcPr marL="91436" marR="91436"/>
                </a:tc>
                <a:extLst>
                  <a:ext uri="{0D108BD9-81ED-4DB2-BD59-A6C34878D82A}">
                    <a16:rowId xmlns="" xmlns:a16="http://schemas.microsoft.com/office/drawing/2014/main" val="535287709"/>
                  </a:ext>
                </a:extLst>
              </a:tr>
            </a:tbl>
          </a:graphicData>
        </a:graphic>
      </p:graphicFrame>
    </p:spTree>
    <p:extLst>
      <p:ext uri="{BB962C8B-B14F-4D97-AF65-F5344CB8AC3E}">
        <p14:creationId xmlns:p14="http://schemas.microsoft.com/office/powerpoint/2010/main" val="1380416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4" name="Rectangle 1"/>
          <p:cNvSpPr>
            <a:spLocks noGrp="1" noChangeArrowheads="1"/>
          </p:cNvSpPr>
          <p:nvPr>
            <p:ph idx="1"/>
          </p:nvPr>
        </p:nvSpPr>
        <p:spPr bwMode="auto">
          <a:xfrm>
            <a:off x="838200" y="1292890"/>
            <a:ext cx="10515600" cy="5416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https://www.researchgate.net/plant-disease-classification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smtClean="0">
                <a:latin typeface="Calibri" panose="020F0502020204030204" pitchFamily="34" charset="0"/>
                <a:ea typeface="Calibri" panose="020F0502020204030204" pitchFamily="34" charset="0"/>
                <a:cs typeface="Times New Roman" panose="02020603050405020304" pitchFamily="18" charset="0"/>
              </a:rPr>
              <a:t>2.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p>
            <a:pPr marL="0" lvl="0" indent="0">
              <a:lnSpc>
                <a:spcPct val="100000"/>
              </a:lnSpc>
              <a:buNone/>
            </a:pPr>
            <a:endParaRPr lang="en-US" altLang="en-US" sz="18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US" altLang="en-US" sz="1800" dirty="0" smtClean="0">
                <a:latin typeface="Calibri" panose="020F0502020204030204" pitchFamily="34" charset="0"/>
                <a:ea typeface="Calibri" panose="020F0502020204030204" pitchFamily="34" charset="0"/>
                <a:cs typeface="Times New Roman" panose="02020603050405020304" pitchFamily="18" charset="0"/>
              </a:rPr>
              <a:t>4. </a:t>
            </a:r>
            <a:r>
              <a:rPr lang="en-US" altLang="en-US" sz="1800" i="1" dirty="0" smtClean="0">
                <a:latin typeface="Calibri" panose="020F0502020204030204" pitchFamily="34" charset="0"/>
                <a:ea typeface="Calibri" panose="020F0502020204030204" pitchFamily="34" charset="0"/>
                <a:cs typeface="Times New Roman" panose="02020603050405020304" pitchFamily="18" charset="0"/>
              </a:rPr>
              <a:t>https://www.kalro.org</a:t>
            </a:r>
            <a:endParaRPr lang="en-GB" altLang="en-US" sz="1800" i="1"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endParaRPr kumimoji="0" lang="en-GB" altLang="en-US" sz="18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GB" altLang="en-US" sz="1800" i="1" dirty="0">
                <a:latin typeface="Calibri" panose="020F0502020204030204" pitchFamily="34" charset="0"/>
                <a:ea typeface="Calibri" panose="020F0502020204030204" pitchFamily="34" charset="0"/>
                <a:cs typeface="Times New Roman" panose="02020603050405020304" pitchFamily="18" charset="0"/>
              </a:rPr>
              <a:t>5. </a:t>
            </a:r>
            <a:r>
              <a:rPr lang="en-GB" altLang="en-US" sz="1800" i="1" dirty="0" smtClean="0">
                <a:latin typeface="Calibri" panose="020F0502020204030204" pitchFamily="34" charset="0"/>
                <a:ea typeface="Calibri" panose="020F0502020204030204" pitchFamily="34" charset="0"/>
                <a:cs typeface="Times New Roman" panose="02020603050405020304" pitchFamily="18" charset="0"/>
              </a:rPr>
              <a:t>http://www.hdl.handle.net/11</a:t>
            </a:r>
          </a:p>
          <a:p>
            <a:pPr marL="0" lvl="0" indent="0">
              <a:lnSpc>
                <a:spcPct val="100000"/>
              </a:lnSpc>
              <a:buNone/>
            </a:pPr>
            <a:endParaRPr kumimoji="0" lang="en-GB" altLang="en-US" sz="18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GB" altLang="en-US" sz="1800" i="1" dirty="0" smtClean="0">
                <a:latin typeface="Calibri" panose="020F0502020204030204" pitchFamily="34" charset="0"/>
                <a:ea typeface="Calibri" panose="020F0502020204030204" pitchFamily="34" charset="0"/>
                <a:cs typeface="Times New Roman" panose="02020603050405020304" pitchFamily="18" charset="0"/>
              </a:rPr>
              <a:t>6. </a:t>
            </a:r>
            <a:r>
              <a:rPr lang="en-GB" altLang="en-US" sz="1800" i="1" dirty="0" smtClean="0">
                <a:latin typeface="Calibri" panose="020F0502020204030204" pitchFamily="34" charset="0"/>
                <a:ea typeface="Calibri" panose="020F0502020204030204" pitchFamily="34" charset="0"/>
                <a:cs typeface="Times New Roman" panose="02020603050405020304" pitchFamily="18" charset="0"/>
                <a:hlinkClick r:id="rId2"/>
              </a:rPr>
              <a:t>https://www.techopedia.com/definition/30325/deep-learning</a:t>
            </a:r>
            <a:endParaRPr lang="en-GB" altLang="en-US" sz="1800" i="1"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endParaRPr lang="en-GB" altLang="en-US" sz="1800" i="1"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GB" altLang="en-US" sz="1800" i="1" dirty="0" smtClean="0">
                <a:latin typeface="Calibri" panose="020F0502020204030204" pitchFamily="34" charset="0"/>
                <a:ea typeface="Calibri" panose="020F0502020204030204" pitchFamily="34" charset="0"/>
                <a:cs typeface="Times New Roman" panose="02020603050405020304" pitchFamily="18" charset="0"/>
              </a:rPr>
              <a:t>7. https://www.towardsdatascience.com/a-comprehensive-guide-to-convolutional-neural-networks-the-elif5-way-3bd2b1164a53</a:t>
            </a:r>
          </a:p>
          <a:p>
            <a:pPr marL="0" lvl="0" indent="0">
              <a:lnSpc>
                <a:spcPct val="100000"/>
              </a:lnSpc>
              <a:buNone/>
            </a:pPr>
            <a:endParaRPr kumimoji="0" lang="en-GB" altLang="en-US" sz="18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endParaRPr kumimoji="0" lang="en-US" altLang="en-US" sz="18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997634" y="2377440"/>
            <a:ext cx="49273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dirty="0" smtClean="0">
                <a:latin typeface="Calibri" panose="020F0502020204030204" pitchFamily="34" charset="0"/>
                <a:cs typeface="Times New Roman" panose="02020603050405020304" pitchFamily="18" charset="0"/>
              </a:rPr>
              <a:t>https://www.blog.invasive-species.org</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1202907" y="2987101"/>
            <a:ext cx="32107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alibri" panose="020F0502020204030204" pitchFamily="34" charset="0"/>
                <a:cs typeface="Times New Roman" panose="02020603050405020304" pitchFamily="18" charset="0"/>
              </a:rPr>
              <a:t>https://www.science-direct.com</a:t>
            </a: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26459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5695" y="1493828"/>
            <a:ext cx="5744682" cy="1065561"/>
          </a:xfrm>
        </p:spPr>
        <p:txBody>
          <a:bodyPr anchor="ctr">
            <a:normAutofit fontScale="90000"/>
          </a:bodyPr>
          <a:lstStyle/>
          <a:p>
            <a:pPr algn="ctr"/>
            <a:r>
              <a:rPr lang="en-US" sz="4400" b="1" dirty="0" smtClean="0">
                <a:solidFill>
                  <a:srgbClr val="FFFF00"/>
                </a:solidFill>
              </a:rPr>
              <a:t>PLANTEX</a:t>
            </a:r>
            <a:r>
              <a:rPr lang="en-US" b="1" dirty="0" smtClean="0"/>
              <a:t/>
            </a:r>
            <a:br>
              <a:rPr lang="en-US" b="1" dirty="0" smtClean="0"/>
            </a:br>
            <a:endParaRPr lang="en-US" b="1" dirty="0"/>
          </a:p>
        </p:txBody>
      </p:sp>
      <p:sp>
        <p:nvSpPr>
          <p:cNvPr id="5" name="Text Placeholder 4"/>
          <p:cNvSpPr>
            <a:spLocks noGrp="1"/>
          </p:cNvSpPr>
          <p:nvPr>
            <p:ph type="body" idx="1"/>
          </p:nvPr>
        </p:nvSpPr>
        <p:spPr>
          <a:xfrm>
            <a:off x="1403149" y="296821"/>
            <a:ext cx="8825658" cy="860400"/>
          </a:xfrm>
        </p:spPr>
        <p:txBody>
          <a:bodyPr>
            <a:normAutofit/>
          </a:bodyPr>
          <a:lstStyle/>
          <a:p>
            <a:pPr algn="ctr"/>
            <a:r>
              <a:rPr lang="en-US" sz="4800" dirty="0" smtClean="0">
                <a:solidFill>
                  <a:schemeClr val="tx1"/>
                </a:solidFill>
              </a:rPr>
              <a:t>PROJECT TITLE</a:t>
            </a:r>
            <a:endParaRPr lang="en-US" sz="4800" dirty="0">
              <a:solidFill>
                <a:schemeClr val="tx1"/>
              </a:solidFill>
            </a:endParaRPr>
          </a:p>
        </p:txBody>
      </p:sp>
    </p:spTree>
    <p:extLst>
      <p:ext uri="{BB962C8B-B14F-4D97-AF65-F5344CB8AC3E}">
        <p14:creationId xmlns:p14="http://schemas.microsoft.com/office/powerpoint/2010/main" val="238498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7">
        <p15:prstTrans prst="peelOff"/>
      </p:transition>
    </mc:Choice>
    <mc:Fallback xmlns="">
      <p:transition spd="slow" advTm="17">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660900" y="2235200"/>
            <a:ext cx="7531100" cy="1914525"/>
          </a:xfrm>
        </p:spPr>
        <p:txBody>
          <a:bodyPr/>
          <a:lstStyle/>
          <a:p>
            <a:pPr algn="ctr"/>
            <a:r>
              <a:rPr lang="en-US" dirty="0" smtClean="0"/>
              <a:t>END</a:t>
            </a:r>
            <a:br>
              <a:rPr lang="en-US" dirty="0" smtClean="0"/>
            </a:br>
            <a:r>
              <a:rPr lang="en-US" dirty="0" smtClean="0"/>
              <a:t>THANK YOU</a:t>
            </a:r>
            <a:endParaRPr lang="en-US" dirty="0"/>
          </a:p>
        </p:txBody>
      </p:sp>
    </p:spTree>
    <p:extLst>
      <p:ext uri="{BB962C8B-B14F-4D97-AF65-F5344CB8AC3E}">
        <p14:creationId xmlns:p14="http://schemas.microsoft.com/office/powerpoint/2010/main" val="2550103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112" y="658283"/>
            <a:ext cx="7735888" cy="618068"/>
          </a:xfrm>
        </p:spPr>
        <p:txBody>
          <a:bodyPr>
            <a:normAutofit fontScale="90000"/>
          </a:bodyPr>
          <a:lstStyle/>
          <a:p>
            <a:pPr algn="ctr"/>
            <a:r>
              <a:rPr lang="en-US" dirty="0" smtClean="0"/>
              <a:t>ABSTRACT</a:t>
            </a:r>
            <a:endParaRPr lang="en-US" dirty="0"/>
          </a:p>
        </p:txBody>
      </p:sp>
      <p:sp>
        <p:nvSpPr>
          <p:cNvPr id="3" name="Content Placeholder 2"/>
          <p:cNvSpPr>
            <a:spLocks noGrp="1"/>
          </p:cNvSpPr>
          <p:nvPr>
            <p:ph idx="1"/>
          </p:nvPr>
        </p:nvSpPr>
        <p:spPr>
          <a:xfrm>
            <a:off x="1295400" y="1790700"/>
            <a:ext cx="8953500" cy="3133725"/>
          </a:xfrm>
        </p:spPr>
        <p:txBody>
          <a:bodyPr>
            <a:normAutofit fontScale="92500" lnSpcReduction="10000"/>
          </a:bodyPr>
          <a:lstStyle/>
          <a:p>
            <a:pPr>
              <a:buFont typeface="Wingdings" panose="05000000000000000000" pitchFamily="2" charset="2"/>
              <a:buChar char="§"/>
            </a:pPr>
            <a:r>
              <a:rPr lang="en-US" dirty="0" smtClean="0"/>
              <a:t>Plantex is an android application based on artificial intelligence that examines a maize crop’s health by determining the type of disease affecting it and performs possible diagnosis on the identified disease.</a:t>
            </a:r>
          </a:p>
          <a:p>
            <a:pPr>
              <a:buFont typeface="Wingdings" panose="05000000000000000000" pitchFamily="2" charset="2"/>
              <a:buChar char="§"/>
            </a:pPr>
            <a:r>
              <a:rPr lang="en-US" dirty="0" smtClean="0"/>
              <a:t>The front end functionality is a smart phone’s front camera that the farmer or the agronomist uses to take pictures of the leaves of the maize crops</a:t>
            </a:r>
            <a:r>
              <a:rPr lang="en-US" dirty="0" smtClean="0">
                <a:solidFill>
                  <a:srgbClr val="FFFF00"/>
                </a:solidFill>
              </a:rPr>
              <a:t>.</a:t>
            </a:r>
          </a:p>
          <a:p>
            <a:pPr>
              <a:buFont typeface="Wingdings" panose="05000000000000000000" pitchFamily="2" charset="2"/>
              <a:buChar char="§"/>
            </a:pPr>
            <a:r>
              <a:rPr lang="en-US" dirty="0" smtClean="0"/>
              <a:t>The back end is driven by a machine learning model that is pre-trained to identify and classify whether the supplied image of the maize crop is healthy or not, and if unhealthy, it identifies the type of the disease affecting the leaf giving possible diagnosis for the same</a:t>
            </a:r>
          </a:p>
          <a:p>
            <a:pPr>
              <a:buFont typeface="Wingdings" panose="05000000000000000000" pitchFamily="2" charset="2"/>
              <a:buChar char="§"/>
            </a:pPr>
            <a:endParaRPr lang="en-US" dirty="0" smtClean="0">
              <a:solidFill>
                <a:srgbClr val="FFFF00"/>
              </a:solidFill>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108496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199" y="487718"/>
            <a:ext cx="8563202" cy="659947"/>
          </a:xfrm>
        </p:spPr>
        <p:txBody>
          <a:bodyPr>
            <a:normAutofit fontScale="90000"/>
          </a:bodyPr>
          <a:lstStyle/>
          <a:p>
            <a:pPr algn="ctr"/>
            <a:r>
              <a:rPr lang="en-US" b="1" dirty="0" smtClean="0"/>
              <a:t>BACKGROUND INFORMATION</a:t>
            </a:r>
            <a:endParaRPr lang="en-US" b="1" dirty="0"/>
          </a:p>
        </p:txBody>
      </p:sp>
      <p:sp>
        <p:nvSpPr>
          <p:cNvPr id="3" name="Content Placeholder 2"/>
          <p:cNvSpPr>
            <a:spLocks noGrp="1"/>
          </p:cNvSpPr>
          <p:nvPr>
            <p:ph idx="1"/>
          </p:nvPr>
        </p:nvSpPr>
        <p:spPr>
          <a:xfrm>
            <a:off x="1104294" y="1308335"/>
            <a:ext cx="9532604" cy="3487599"/>
          </a:xfrm>
        </p:spPr>
        <p:txBody>
          <a:bodyPr>
            <a:normAutofit/>
          </a:bodyPr>
          <a:lstStyle/>
          <a:p>
            <a:pPr>
              <a:buFont typeface="Wingdings" panose="05000000000000000000" pitchFamily="2" charset="2"/>
              <a:buChar char="§"/>
            </a:pPr>
            <a:endParaRPr lang="en-US" dirty="0" smtClean="0"/>
          </a:p>
          <a:p>
            <a:pPr>
              <a:buFont typeface="Wingdings" panose="05000000000000000000" pitchFamily="2" charset="2"/>
              <a:buChar char="§"/>
            </a:pPr>
            <a:r>
              <a:rPr lang="en-US" dirty="0" smtClean="0">
                <a:solidFill>
                  <a:srgbClr val="FFFF00"/>
                </a:solidFill>
              </a:rPr>
              <a:t>Maize is the staple food for many families in Kenya and is consumed by 80 % of the population of Kenya.</a:t>
            </a:r>
            <a:endParaRPr lang="en-US" dirty="0">
              <a:solidFill>
                <a:srgbClr val="FFFF00"/>
              </a:solidFill>
            </a:endParaRPr>
          </a:p>
          <a:p>
            <a:pPr>
              <a:buFont typeface="Wingdings" panose="05000000000000000000" pitchFamily="2" charset="2"/>
              <a:buChar char="§"/>
            </a:pPr>
            <a:r>
              <a:rPr lang="en-US" dirty="0" smtClean="0">
                <a:solidFill>
                  <a:srgbClr val="FFFF00"/>
                </a:solidFill>
              </a:rPr>
              <a:t>It is produced in most regions in Kenya, including areas where it is not suited.</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87471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187" y="667807"/>
            <a:ext cx="8534400" cy="1507067"/>
          </a:xfrm>
        </p:spPr>
        <p:txBody>
          <a:bodyPr/>
          <a:lstStyle/>
          <a:p>
            <a:pPr algn="ctr"/>
            <a:r>
              <a:rPr lang="en-US" b="1" dirty="0" smtClean="0"/>
              <a:t>PROBLEM STATEMENT</a:t>
            </a:r>
            <a:endParaRPr lang="en-US" b="1" dirty="0"/>
          </a:p>
        </p:txBody>
      </p:sp>
      <p:sp>
        <p:nvSpPr>
          <p:cNvPr id="3" name="Content Placeholder 2"/>
          <p:cNvSpPr>
            <a:spLocks noGrp="1"/>
          </p:cNvSpPr>
          <p:nvPr>
            <p:ph idx="1"/>
          </p:nvPr>
        </p:nvSpPr>
        <p:spPr>
          <a:xfrm>
            <a:off x="878476" y="3018609"/>
            <a:ext cx="10656299" cy="1296216"/>
          </a:xfrm>
        </p:spPr>
        <p:txBody>
          <a:bodyPr>
            <a:normAutofit lnSpcReduction="10000"/>
          </a:bodyPr>
          <a:lstStyle/>
          <a:p>
            <a:pPr marL="0" indent="0">
              <a:buNone/>
            </a:pPr>
            <a:r>
              <a:rPr lang="en-US" dirty="0" smtClean="0">
                <a:solidFill>
                  <a:srgbClr val="FFFF00"/>
                </a:solidFill>
              </a:rPr>
              <a:t>Maize farmers in Kenya, either large scale or small scale, often undergo loses due to disease infestation on their maize fields. There is limited technological enhancements to enable these farmers perform periodic diagnosis of the maize crops without seeking the assistance of paid agricultural consultancies and agronomists.</a:t>
            </a:r>
          </a:p>
          <a:p>
            <a:pPr marL="0" indent="0">
              <a:buNone/>
            </a:pPr>
            <a:endParaRPr lang="en-US" dirty="0"/>
          </a:p>
        </p:txBody>
      </p:sp>
    </p:spTree>
    <p:extLst>
      <p:ext uri="{BB962C8B-B14F-4D97-AF65-F5344CB8AC3E}">
        <p14:creationId xmlns:p14="http://schemas.microsoft.com/office/powerpoint/2010/main" val="459937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367" y="342900"/>
            <a:ext cx="8221663" cy="916518"/>
          </a:xfrm>
        </p:spPr>
        <p:txBody>
          <a:bodyPr/>
          <a:lstStyle/>
          <a:p>
            <a:pPr algn="ctr"/>
            <a:r>
              <a:rPr lang="en-US" b="1" dirty="0" smtClean="0"/>
              <a:t>PROBLEM JUSTIFICATION</a:t>
            </a:r>
            <a:endParaRPr lang="en-US" b="1" dirty="0"/>
          </a:p>
        </p:txBody>
      </p:sp>
      <p:sp>
        <p:nvSpPr>
          <p:cNvPr id="3" name="Content Placeholder 2"/>
          <p:cNvSpPr>
            <a:spLocks noGrp="1"/>
          </p:cNvSpPr>
          <p:nvPr>
            <p:ph idx="1"/>
          </p:nvPr>
        </p:nvSpPr>
        <p:spPr>
          <a:xfrm>
            <a:off x="847725" y="1590676"/>
            <a:ext cx="9435305" cy="1628386"/>
          </a:xfrm>
        </p:spPr>
        <p:txBody>
          <a:bodyPr>
            <a:normAutofit/>
          </a:bodyPr>
          <a:lstStyle/>
          <a:p>
            <a:pPr marL="0" indent="0">
              <a:buNone/>
            </a:pPr>
            <a:r>
              <a:rPr lang="en-US" dirty="0" smtClean="0">
                <a:solidFill>
                  <a:srgbClr val="FFFF00"/>
                </a:solidFill>
              </a:rPr>
              <a:t>The mobile application will enable the maize farmers take pictures of the maize leaves, perform diagnosis on the maize crop and in turn get possible solutions as feedback from the application in regard to the identified disease.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96252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OBJECTIVES</a:t>
            </a:r>
            <a:endParaRPr lang="en-US" dirty="0"/>
          </a:p>
        </p:txBody>
      </p:sp>
      <p:sp>
        <p:nvSpPr>
          <p:cNvPr id="4" name="Text Placeholder 3"/>
          <p:cNvSpPr>
            <a:spLocks noGrp="1"/>
          </p:cNvSpPr>
          <p:nvPr>
            <p:ph type="body" idx="1"/>
          </p:nvPr>
        </p:nvSpPr>
        <p:spPr/>
        <p:txBody>
          <a:bodyPr/>
          <a:lstStyle/>
          <a:p>
            <a:r>
              <a:rPr lang="en-US" dirty="0" smtClean="0">
                <a:solidFill>
                  <a:schemeClr val="tx1"/>
                </a:solidFill>
              </a:rPr>
              <a:t>MAIN OBJECTIVE</a:t>
            </a:r>
            <a:endParaRPr lang="en-US" dirty="0">
              <a:solidFill>
                <a:schemeClr val="tx1"/>
              </a:solidFill>
            </a:endParaRPr>
          </a:p>
        </p:txBody>
      </p:sp>
      <p:sp>
        <p:nvSpPr>
          <p:cNvPr id="5" name="Content Placeholder 4"/>
          <p:cNvSpPr>
            <a:spLocks noGrp="1"/>
          </p:cNvSpPr>
          <p:nvPr>
            <p:ph sz="half" idx="2"/>
          </p:nvPr>
        </p:nvSpPr>
        <p:spPr>
          <a:xfrm>
            <a:off x="1103313" y="2514600"/>
            <a:ext cx="4396338" cy="1982755"/>
          </a:xfrm>
        </p:spPr>
        <p:txBody>
          <a:bodyPr>
            <a:normAutofit/>
          </a:bodyPr>
          <a:lstStyle/>
          <a:p>
            <a:r>
              <a:rPr lang="en-US" sz="2000" dirty="0" smtClean="0">
                <a:solidFill>
                  <a:srgbClr val="FFFF00"/>
                </a:solidFill>
              </a:rPr>
              <a:t>To enable maize farmers perform periodic diagnosis on their crops and get feedback without necessarily visiting paid agricultural consultancies and agronomists.</a:t>
            </a:r>
            <a:endParaRPr lang="en-US" sz="2000" dirty="0">
              <a:solidFill>
                <a:srgbClr val="FFFF00"/>
              </a:solidFill>
            </a:endParaRPr>
          </a:p>
        </p:txBody>
      </p:sp>
      <p:sp>
        <p:nvSpPr>
          <p:cNvPr id="6" name="Text Placeholder 5"/>
          <p:cNvSpPr>
            <a:spLocks noGrp="1"/>
          </p:cNvSpPr>
          <p:nvPr>
            <p:ph type="body" sz="quarter" idx="3"/>
          </p:nvPr>
        </p:nvSpPr>
        <p:spPr/>
        <p:txBody>
          <a:bodyPr/>
          <a:lstStyle/>
          <a:p>
            <a:r>
              <a:rPr lang="en-US" dirty="0" smtClean="0">
                <a:solidFill>
                  <a:schemeClr val="tx1"/>
                </a:solidFill>
              </a:rPr>
              <a:t>SPECIFIC OBJECTIVES</a:t>
            </a:r>
            <a:endParaRPr lang="en-US" dirty="0">
              <a:solidFill>
                <a:schemeClr val="tx1"/>
              </a:solidFill>
            </a:endParaRPr>
          </a:p>
        </p:txBody>
      </p:sp>
      <p:sp>
        <p:nvSpPr>
          <p:cNvPr id="7" name="Content Placeholder 6"/>
          <p:cNvSpPr>
            <a:spLocks noGrp="1"/>
          </p:cNvSpPr>
          <p:nvPr>
            <p:ph sz="quarter" idx="4"/>
          </p:nvPr>
        </p:nvSpPr>
        <p:spPr>
          <a:xfrm>
            <a:off x="5654495" y="2514600"/>
            <a:ext cx="4478550" cy="1525555"/>
          </a:xfrm>
        </p:spPr>
        <p:txBody>
          <a:bodyPr>
            <a:normAutofit/>
          </a:bodyPr>
          <a:lstStyle/>
          <a:p>
            <a:r>
              <a:rPr lang="en-US" sz="2000" dirty="0" smtClean="0">
                <a:solidFill>
                  <a:srgbClr val="FFFF00"/>
                </a:solidFill>
              </a:rPr>
              <a:t>Maize disease identification</a:t>
            </a:r>
          </a:p>
          <a:p>
            <a:r>
              <a:rPr lang="en-US" sz="2000" dirty="0" smtClean="0">
                <a:solidFill>
                  <a:srgbClr val="FFFF00"/>
                </a:solidFill>
              </a:rPr>
              <a:t>Maize disease classification</a:t>
            </a:r>
          </a:p>
          <a:p>
            <a:r>
              <a:rPr lang="en-US" sz="2000" dirty="0" smtClean="0">
                <a:solidFill>
                  <a:srgbClr val="FFFF00"/>
                </a:solidFill>
              </a:rPr>
              <a:t>Maize disease diagnosis</a:t>
            </a:r>
            <a:endParaRPr lang="en-US" sz="2000" dirty="0">
              <a:solidFill>
                <a:srgbClr val="FFFF00"/>
              </a:solidFill>
            </a:endParaRPr>
          </a:p>
        </p:txBody>
      </p:sp>
    </p:spTree>
    <p:extLst>
      <p:ext uri="{BB962C8B-B14F-4D97-AF65-F5344CB8AC3E}">
        <p14:creationId xmlns:p14="http://schemas.microsoft.com/office/powerpoint/2010/main" val="511174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62" y="610658"/>
            <a:ext cx="9393238" cy="656168"/>
          </a:xfrm>
        </p:spPr>
        <p:txBody>
          <a:bodyPr>
            <a:normAutofit fontScale="90000"/>
          </a:bodyPr>
          <a:lstStyle/>
          <a:p>
            <a:pPr algn="ctr"/>
            <a:r>
              <a:rPr lang="en-US" dirty="0" smtClean="0"/>
              <a:t>SCOPE</a:t>
            </a:r>
            <a:endParaRPr lang="en-US" dirty="0"/>
          </a:p>
        </p:txBody>
      </p:sp>
      <p:sp>
        <p:nvSpPr>
          <p:cNvPr id="3" name="Content Placeholder 2"/>
          <p:cNvSpPr>
            <a:spLocks noGrp="1"/>
          </p:cNvSpPr>
          <p:nvPr>
            <p:ph idx="1"/>
          </p:nvPr>
        </p:nvSpPr>
        <p:spPr>
          <a:xfrm>
            <a:off x="2419350" y="2266949"/>
            <a:ext cx="7134225" cy="1905001"/>
          </a:xfrm>
        </p:spPr>
        <p:txBody>
          <a:bodyPr/>
          <a:lstStyle/>
          <a:p>
            <a:pPr marL="0" indent="0">
              <a:buNone/>
            </a:pPr>
            <a:r>
              <a:rPr lang="en-US" dirty="0" smtClean="0">
                <a:solidFill>
                  <a:srgbClr val="FFFF00"/>
                </a:solidFill>
              </a:rPr>
              <a:t>Plantex is an android application that is not only limited to maize farmers  but its usage also extends to the agronomists and agricultural researchers.</a:t>
            </a:r>
            <a:endParaRPr lang="en-US" dirty="0">
              <a:solidFill>
                <a:srgbClr val="FFFF00"/>
              </a:solidFill>
            </a:endParaRPr>
          </a:p>
          <a:p>
            <a:pPr marL="0" indent="0">
              <a:buNone/>
            </a:pPr>
            <a:endParaRPr lang="en-US" dirty="0"/>
          </a:p>
        </p:txBody>
      </p:sp>
    </p:spTree>
    <p:extLst>
      <p:ext uri="{BB962C8B-B14F-4D97-AF65-F5344CB8AC3E}">
        <p14:creationId xmlns:p14="http://schemas.microsoft.com/office/powerpoint/2010/main" val="3718757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687" y="819150"/>
            <a:ext cx="7869238" cy="809625"/>
          </a:xfrm>
        </p:spPr>
        <p:txBody>
          <a:bodyPr>
            <a:normAutofit/>
          </a:bodyPr>
          <a:lstStyle/>
          <a:p>
            <a:pPr algn="ctr"/>
            <a:r>
              <a:rPr lang="en-US" dirty="0" smtClean="0"/>
              <a:t>BENEFICIARIES</a:t>
            </a:r>
            <a:endParaRPr lang="en-US" dirty="0"/>
          </a:p>
        </p:txBody>
      </p:sp>
      <p:sp>
        <p:nvSpPr>
          <p:cNvPr id="3" name="Content Placeholder 2"/>
          <p:cNvSpPr>
            <a:spLocks noGrp="1"/>
          </p:cNvSpPr>
          <p:nvPr>
            <p:ph idx="1"/>
          </p:nvPr>
        </p:nvSpPr>
        <p:spPr>
          <a:xfrm>
            <a:off x="951722" y="1790701"/>
            <a:ext cx="8733454" cy="831201"/>
          </a:xfrm>
        </p:spPr>
        <p:txBody>
          <a:bodyPr/>
          <a:lstStyle/>
          <a:p>
            <a:r>
              <a:rPr lang="en-US" dirty="0" smtClean="0">
                <a:solidFill>
                  <a:srgbClr val="FFFF00"/>
                </a:solidFill>
              </a:rPr>
              <a:t>Maize farmers in Kenya</a:t>
            </a:r>
          </a:p>
          <a:p>
            <a:r>
              <a:rPr lang="en-US" dirty="0" smtClean="0">
                <a:solidFill>
                  <a:srgbClr val="FFFF00"/>
                </a:solidFill>
              </a:rPr>
              <a:t>Agronomists</a:t>
            </a:r>
          </a:p>
        </p:txBody>
      </p:sp>
    </p:spTree>
    <p:extLst>
      <p:ext uri="{BB962C8B-B14F-4D97-AF65-F5344CB8AC3E}">
        <p14:creationId xmlns:p14="http://schemas.microsoft.com/office/powerpoint/2010/main" val="3663252882"/>
      </p:ext>
    </p:extLst>
  </p:cSld>
  <p:clrMapOvr>
    <a:masterClrMapping/>
  </p:clrMapOvr>
  <p:transition spd="slow">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4|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1375</TotalTime>
  <Words>648</Words>
  <Application>Microsoft Office PowerPoint</Application>
  <PresentationFormat>Widescreen</PresentationFormat>
  <Paragraphs>128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Century Gothic</vt:lpstr>
      <vt:lpstr>Times New Roman</vt:lpstr>
      <vt:lpstr>Wingdings</vt:lpstr>
      <vt:lpstr>Wingdings 3</vt:lpstr>
      <vt:lpstr>Ion</vt:lpstr>
      <vt:lpstr> </vt:lpstr>
      <vt:lpstr>PLANTEX </vt:lpstr>
      <vt:lpstr>ABSTRACT</vt:lpstr>
      <vt:lpstr>BACKGROUND INFORMATION</vt:lpstr>
      <vt:lpstr>PROBLEM STATEMENT</vt:lpstr>
      <vt:lpstr>PROBLEM JUSTIFICATION</vt:lpstr>
      <vt:lpstr>OBJECTIVES</vt:lpstr>
      <vt:lpstr>SCOPE</vt:lpstr>
      <vt:lpstr>BENEFICIARIES</vt:lpstr>
      <vt:lpstr>PROJECT METHODOLOGY</vt:lpstr>
      <vt:lpstr>TRANSFER LEARNING</vt:lpstr>
      <vt:lpstr>THE ALGORITHM</vt:lpstr>
      <vt:lpstr>USE CASE DIAGRAM</vt:lpstr>
      <vt:lpstr>REQUIREMENTS</vt:lpstr>
      <vt:lpstr>EXISTING SOLUTION</vt:lpstr>
      <vt:lpstr>COMPARISON OF THE TWO SOLUTIONS</vt:lpstr>
      <vt:lpstr>PowerPoint Presentation</vt:lpstr>
      <vt:lpstr>PROJECT BUDGET </vt:lpstr>
      <vt:lpstr>REFERENCES</vt:lpstr>
      <vt:lpstr>END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Kanario</dc:creator>
  <cp:lastModifiedBy>DICKENS ODERA</cp:lastModifiedBy>
  <cp:revision>518</cp:revision>
  <dcterms:created xsi:type="dcterms:W3CDTF">2018-01-16T10:32:13Z</dcterms:created>
  <dcterms:modified xsi:type="dcterms:W3CDTF">2019-04-11T03:42:56Z</dcterms:modified>
</cp:coreProperties>
</file>