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2"/>
  </p:notesMasterIdLst>
  <p:sldIdLst>
    <p:sldId id="266" r:id="rId2"/>
    <p:sldId id="267" r:id="rId3"/>
    <p:sldId id="268" r:id="rId4"/>
    <p:sldId id="280" r:id="rId5"/>
    <p:sldId id="270" r:id="rId6"/>
    <p:sldId id="269" r:id="rId7"/>
    <p:sldId id="275" r:id="rId8"/>
    <p:sldId id="277" r:id="rId9"/>
    <p:sldId id="279" r:id="rId10"/>
    <p:sldId id="276" r:id="rId11"/>
    <p:sldId id="257" r:id="rId12"/>
    <p:sldId id="259" r:id="rId13"/>
    <p:sldId id="274" r:id="rId14"/>
    <p:sldId id="281" r:id="rId15"/>
    <p:sldId id="283" r:id="rId16"/>
    <p:sldId id="282" r:id="rId17"/>
    <p:sldId id="286" r:id="rId18"/>
    <p:sldId id="284" r:id="rId19"/>
    <p:sldId id="285" r:id="rId20"/>
    <p:sldId id="28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1"/>
    <p:restoredTop sz="94703"/>
  </p:normalViewPr>
  <p:slideViewPr>
    <p:cSldViewPr snapToGrid="0" snapToObjects="1">
      <p:cViewPr>
        <p:scale>
          <a:sx n="70" d="100"/>
          <a:sy n="70" d="100"/>
        </p:scale>
        <p:origin x="45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Hans\Desktop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Hans\Desktop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ickensli\Desktop\pool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ickensli\Desktop\pool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 Kernel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Sheet1!$B$2:$B$10</c:f>
              <c:numCache>
                <c:formatCode>General</c:formatCode>
                <c:ptCount val="9"/>
                <c:pt idx="0">
                  <c:v>4.2247E-2</c:v>
                </c:pt>
                <c:pt idx="1">
                  <c:v>0.76166299999999998</c:v>
                </c:pt>
                <c:pt idx="2">
                  <c:v>0.46645500000000001</c:v>
                </c:pt>
                <c:pt idx="3">
                  <c:v>0.94104399999999999</c:v>
                </c:pt>
                <c:pt idx="4">
                  <c:v>1.5515600000000001</c:v>
                </c:pt>
                <c:pt idx="5">
                  <c:v>2.8923899999999998</c:v>
                </c:pt>
                <c:pt idx="6">
                  <c:v>5.0744999999999996</c:v>
                </c:pt>
                <c:pt idx="7">
                  <c:v>10.3345</c:v>
                </c:pt>
                <c:pt idx="8">
                  <c:v>8.9772700000000007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43-D849-8612-72E640804F6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 Kernel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Sheet1!$C$2:$C$10</c:f>
              <c:numCache>
                <c:formatCode>General</c:formatCode>
                <c:ptCount val="9"/>
                <c:pt idx="0">
                  <c:v>4.8219900000000003E-2</c:v>
                </c:pt>
                <c:pt idx="1">
                  <c:v>0.65866599999999997</c:v>
                </c:pt>
                <c:pt idx="2">
                  <c:v>0.30509999999999998</c:v>
                </c:pt>
                <c:pt idx="3">
                  <c:v>0.61078699999999997</c:v>
                </c:pt>
                <c:pt idx="4">
                  <c:v>0.29488500000000001</c:v>
                </c:pt>
                <c:pt idx="5">
                  <c:v>0.58944700000000005</c:v>
                </c:pt>
                <c:pt idx="6">
                  <c:v>0.26563700000000001</c:v>
                </c:pt>
                <c:pt idx="7">
                  <c:v>0.53037500000000004</c:v>
                </c:pt>
                <c:pt idx="8">
                  <c:v>0.365954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43-D849-8612-72E640804F6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Conv Kernel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Sheet1!$D$2:$D$10</c:f>
              <c:numCache>
                <c:formatCode>General</c:formatCode>
                <c:ptCount val="9"/>
                <c:pt idx="0">
                  <c:v>3.7838799999999999</c:v>
                </c:pt>
                <c:pt idx="1">
                  <c:v>3.6520000000000001</c:v>
                </c:pt>
                <c:pt idx="2">
                  <c:v>1.82457</c:v>
                </c:pt>
                <c:pt idx="3">
                  <c:v>1.83602</c:v>
                </c:pt>
                <c:pt idx="4">
                  <c:v>0.84039600000000003</c:v>
                </c:pt>
                <c:pt idx="5">
                  <c:v>0.85046699999999997</c:v>
                </c:pt>
                <c:pt idx="6">
                  <c:v>0.42367100000000002</c:v>
                </c:pt>
                <c:pt idx="7">
                  <c:v>0.433979</c:v>
                </c:pt>
                <c:pt idx="8">
                  <c:v>0.107753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C43-D849-8612-72E640804F6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Conv Kernel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Sheet1!$E$2:$E$10</c:f>
              <c:numCache>
                <c:formatCode>General</c:formatCode>
                <c:ptCount val="9"/>
                <c:pt idx="0">
                  <c:v>2.90931E-2</c:v>
                </c:pt>
                <c:pt idx="1">
                  <c:v>0.61453899999999995</c:v>
                </c:pt>
                <c:pt idx="2">
                  <c:v>0.31185400000000002</c:v>
                </c:pt>
                <c:pt idx="3">
                  <c:v>0.62398900000000002</c:v>
                </c:pt>
                <c:pt idx="4">
                  <c:v>0.29231499999999999</c:v>
                </c:pt>
                <c:pt idx="5">
                  <c:v>0.58568699999999996</c:v>
                </c:pt>
                <c:pt idx="6">
                  <c:v>0.25540499999999999</c:v>
                </c:pt>
                <c:pt idx="7">
                  <c:v>0.51257900000000001</c:v>
                </c:pt>
                <c:pt idx="8">
                  <c:v>0.31615799999999999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C43-D849-8612-72E640804F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06993968"/>
        <c:axId val="858600176"/>
      </c:barChart>
      <c:catAx>
        <c:axId val="1106993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dirty="0"/>
                  <a:t>         Filter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858600176"/>
        <c:crosses val="autoZero"/>
        <c:auto val="1"/>
        <c:lblAlgn val="ctr"/>
        <c:lblOffset val="100"/>
        <c:noMultiLvlLbl val="0"/>
      </c:catAx>
      <c:valAx>
        <c:axId val="858600176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10699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600"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filter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Conv Kernel 1</c:v>
                </c:pt>
                <c:pt idx="1">
                  <c:v>Conv Kernel 2</c:v>
                </c:pt>
                <c:pt idx="2">
                  <c:v>Conv Kernel 3</c:v>
                </c:pt>
                <c:pt idx="3">
                  <c:v>Conv Kernel 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4.2247E-2</c:v>
                </c:pt>
                <c:pt idx="1">
                  <c:v>4.8219900000000003E-2</c:v>
                </c:pt>
                <c:pt idx="2">
                  <c:v>3.7838799999999999</c:v>
                </c:pt>
                <c:pt idx="3">
                  <c:v>2.90931E-2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29-4246-A25A-C9422DFCB50E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filter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Conv Kernel 1</c:v>
                </c:pt>
                <c:pt idx="1">
                  <c:v>Conv Kernel 2</c:v>
                </c:pt>
                <c:pt idx="2">
                  <c:v>Conv Kernel 3</c:v>
                </c:pt>
                <c:pt idx="3">
                  <c:v>Conv Kernel 4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0.76166299999999998</c:v>
                </c:pt>
                <c:pt idx="1">
                  <c:v>0.65866599999999997</c:v>
                </c:pt>
                <c:pt idx="2">
                  <c:v>3.6520000000000001</c:v>
                </c:pt>
                <c:pt idx="3">
                  <c:v>0.61453899999999995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29-4246-A25A-C9422DFCB50E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filter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Conv Kernel 1</c:v>
                </c:pt>
                <c:pt idx="1">
                  <c:v>Conv Kernel 2</c:v>
                </c:pt>
                <c:pt idx="2">
                  <c:v>Conv Kernel 3</c:v>
                </c:pt>
                <c:pt idx="3">
                  <c:v>Conv Kernel 4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0.46645500000000001</c:v>
                </c:pt>
                <c:pt idx="1">
                  <c:v>0.30509999999999998</c:v>
                </c:pt>
                <c:pt idx="2">
                  <c:v>1.82457</c:v>
                </c:pt>
                <c:pt idx="3">
                  <c:v>0.31185400000000002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29-4246-A25A-C9422DFCB50E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filter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Conv Kernel 1</c:v>
                </c:pt>
                <c:pt idx="1">
                  <c:v>Conv Kernel 2</c:v>
                </c:pt>
                <c:pt idx="2">
                  <c:v>Conv Kernel 3</c:v>
                </c:pt>
                <c:pt idx="3">
                  <c:v>Conv Kernel 4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0.94104399999999999</c:v>
                </c:pt>
                <c:pt idx="1">
                  <c:v>0.61078699999999997</c:v>
                </c:pt>
                <c:pt idx="2">
                  <c:v>1.83602</c:v>
                </c:pt>
                <c:pt idx="3">
                  <c:v>0.62398900000000002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C29-4246-A25A-C9422DFCB50E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filter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Conv Kernel 1</c:v>
                </c:pt>
                <c:pt idx="1">
                  <c:v>Conv Kernel 2</c:v>
                </c:pt>
                <c:pt idx="2">
                  <c:v>Conv Kernel 3</c:v>
                </c:pt>
                <c:pt idx="3">
                  <c:v>Conv Kernel 4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1.5515600000000001</c:v>
                </c:pt>
                <c:pt idx="1">
                  <c:v>0.29488500000000001</c:v>
                </c:pt>
                <c:pt idx="2">
                  <c:v>0.84039600000000003</c:v>
                </c:pt>
                <c:pt idx="3">
                  <c:v>0.29231499999999999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C29-4246-A25A-C9422DFCB50E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filter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Conv Kernel 1</c:v>
                </c:pt>
                <c:pt idx="1">
                  <c:v>Conv Kernel 2</c:v>
                </c:pt>
                <c:pt idx="2">
                  <c:v>Conv Kernel 3</c:v>
                </c:pt>
                <c:pt idx="3">
                  <c:v>Conv Kernel 4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2.8923899999999998</c:v>
                </c:pt>
                <c:pt idx="1">
                  <c:v>0.58944700000000005</c:v>
                </c:pt>
                <c:pt idx="2">
                  <c:v>0.85046699999999997</c:v>
                </c:pt>
                <c:pt idx="3">
                  <c:v>0.58568699999999996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C29-4246-A25A-C9422DFCB50E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filter 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Conv Kernel 1</c:v>
                </c:pt>
                <c:pt idx="1">
                  <c:v>Conv Kernel 2</c:v>
                </c:pt>
                <c:pt idx="2">
                  <c:v>Conv Kernel 3</c:v>
                </c:pt>
                <c:pt idx="3">
                  <c:v>Conv Kernel 4</c:v>
                </c:pt>
              </c:strCache>
            </c:strRef>
          </c:cat>
          <c:val>
            <c:numRef>
              <c:f>Sheet1!$B$8:$E$8</c:f>
              <c:numCache>
                <c:formatCode>General</c:formatCode>
                <c:ptCount val="4"/>
                <c:pt idx="0">
                  <c:v>5.0744999999999996</c:v>
                </c:pt>
                <c:pt idx="1">
                  <c:v>0.26563700000000001</c:v>
                </c:pt>
                <c:pt idx="2">
                  <c:v>0.42367100000000002</c:v>
                </c:pt>
                <c:pt idx="3">
                  <c:v>0.25540499999999999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C29-4246-A25A-C9422DFCB50E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filter 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Conv Kernel 1</c:v>
                </c:pt>
                <c:pt idx="1">
                  <c:v>Conv Kernel 2</c:v>
                </c:pt>
                <c:pt idx="2">
                  <c:v>Conv Kernel 3</c:v>
                </c:pt>
                <c:pt idx="3">
                  <c:v>Conv Kernel 4</c:v>
                </c:pt>
              </c:strCache>
            </c:strRef>
          </c:cat>
          <c:val>
            <c:numRef>
              <c:f>Sheet1!$B$9:$E$9</c:f>
              <c:numCache>
                <c:formatCode>General</c:formatCode>
                <c:ptCount val="4"/>
                <c:pt idx="0">
                  <c:v>10.3345</c:v>
                </c:pt>
                <c:pt idx="1">
                  <c:v>0.53037500000000004</c:v>
                </c:pt>
                <c:pt idx="2">
                  <c:v>0.433979</c:v>
                </c:pt>
                <c:pt idx="3">
                  <c:v>0.51257900000000001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C29-4246-A25A-C9422DFCB50E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filter 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Conv Kernel 1</c:v>
                </c:pt>
                <c:pt idx="1">
                  <c:v>Conv Kernel 2</c:v>
                </c:pt>
                <c:pt idx="2">
                  <c:v>Conv Kernel 3</c:v>
                </c:pt>
                <c:pt idx="3">
                  <c:v>Conv Kernel 4</c:v>
                </c:pt>
              </c:strCache>
            </c:strRef>
          </c:cat>
          <c:val>
            <c:numRef>
              <c:f>Sheet1!$B$10:$E$10</c:f>
              <c:numCache>
                <c:formatCode>General</c:formatCode>
                <c:ptCount val="4"/>
                <c:pt idx="0">
                  <c:v>8.9772700000000007</c:v>
                </c:pt>
                <c:pt idx="1">
                  <c:v>0.365954</c:v>
                </c:pt>
                <c:pt idx="2">
                  <c:v>0.107753</c:v>
                </c:pt>
                <c:pt idx="3">
                  <c:v>0.31615799999999999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C29-4246-A25A-C9422DFCB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06993968"/>
        <c:axId val="858600176"/>
      </c:barChart>
      <c:catAx>
        <c:axId val="110699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858600176"/>
        <c:crosses val="autoZero"/>
        <c:auto val="1"/>
        <c:lblAlgn val="ctr"/>
        <c:lblOffset val="100"/>
        <c:noMultiLvlLbl val="0"/>
      </c:catAx>
      <c:valAx>
        <c:axId val="858600176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10699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600"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Pool1</c:v>
          </c:tx>
          <c:spPr>
            <a:solidFill>
              <a:srgbClr val="4472C4"/>
            </a:solidFill>
            <a:ln w="25400">
              <a:noFill/>
            </a:ln>
          </c:spPr>
          <c:invertIfNegative val="0"/>
          <c:val>
            <c:numRef>
              <c:f>[pool.xls]Sheet1!$A$1:$A$5</c:f>
              <c:numCache>
                <c:formatCode>General</c:formatCode>
                <c:ptCount val="5"/>
                <c:pt idx="0">
                  <c:v>0.557504</c:v>
                </c:pt>
                <c:pt idx="1">
                  <c:v>0.29027199999999997</c:v>
                </c:pt>
                <c:pt idx="2">
                  <c:v>0.226656</c:v>
                </c:pt>
                <c:pt idx="3">
                  <c:v>0.14508799999999999</c:v>
                </c:pt>
                <c:pt idx="4">
                  <c:v>6.8704000000000001E-2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E9-4BC1-8125-5A0074E80166}"/>
            </c:ext>
          </c:extLst>
        </c:ser>
        <c:ser>
          <c:idx val="1"/>
          <c:order val="1"/>
          <c:tx>
            <c:v>Pool2</c:v>
          </c:tx>
          <c:spPr>
            <a:solidFill>
              <a:srgbClr val="ED7D31"/>
            </a:solidFill>
            <a:ln w="25400">
              <a:noFill/>
            </a:ln>
          </c:spPr>
          <c:invertIfNegative val="0"/>
          <c:val>
            <c:numRef>
              <c:f>[pool.xls]Sheet1!$B$1:$B$5</c:f>
              <c:numCache>
                <c:formatCode>General</c:formatCode>
                <c:ptCount val="5"/>
                <c:pt idx="0">
                  <c:v>0.35120000000000001</c:v>
                </c:pt>
                <c:pt idx="1">
                  <c:v>0.20127999999999999</c:v>
                </c:pt>
                <c:pt idx="2">
                  <c:v>1.6715199999999999</c:v>
                </c:pt>
                <c:pt idx="3">
                  <c:v>9.4815999999999998E-2</c:v>
                </c:pt>
                <c:pt idx="4">
                  <c:v>7.4015999999999998E-2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E9-4BC1-8125-5A0074E80166}"/>
            </c:ext>
          </c:extLst>
        </c:ser>
        <c:ser>
          <c:idx val="2"/>
          <c:order val="2"/>
          <c:tx>
            <c:v>CPU</c:v>
          </c:tx>
          <c:spPr>
            <a:solidFill>
              <a:srgbClr val="A5A5A5"/>
            </a:solidFill>
            <a:ln w="25400">
              <a:noFill/>
            </a:ln>
          </c:spPr>
          <c:invertIfNegative val="0"/>
          <c:val>
            <c:numRef>
              <c:f>[pool.xls]Sheet1!$C$1:$C$5</c:f>
              <c:numCache>
                <c:formatCode>General</c:formatCode>
                <c:ptCount val="5"/>
                <c:pt idx="0">
                  <c:v>17.623999999999999</c:v>
                </c:pt>
                <c:pt idx="1">
                  <c:v>8.2479999999999993</c:v>
                </c:pt>
                <c:pt idx="2">
                  <c:v>3.4380000000000002</c:v>
                </c:pt>
                <c:pt idx="3">
                  <c:v>1.5720000000000001</c:v>
                </c:pt>
                <c:pt idx="4">
                  <c:v>0.53800000000000003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E9-4BC1-8125-5A0074E801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5050352"/>
        <c:axId val="1"/>
      </c:barChart>
      <c:catAx>
        <c:axId val="3550503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zh-CN" altLang="en-US" sz="1600" b="1" i="0" u="none" strike="noStrike" baseline="0">
                    <a:solidFill>
                      <a:srgbClr val="333333"/>
                    </a:solidFill>
                    <a:latin typeface="Times New Roman"/>
                    <a:cs typeface="Times New Roman"/>
                  </a:rPr>
                  <a:t>Pooling Layer Type</a:t>
                </a:r>
              </a:p>
            </c:rich>
          </c:tx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defRPr>
            </a:pPr>
            <a:endParaRPr lang="zh-CN"/>
          </a:p>
        </c:txPr>
        <c:crossAx val="1"/>
        <c:crossesAt val="0.01"/>
        <c:auto val="1"/>
        <c:lblAlgn val="ctr"/>
        <c:lblOffset val="100"/>
        <c:noMultiLvlLbl val="0"/>
      </c:catAx>
      <c:valAx>
        <c:axId val="1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333333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altLang="zh-CN"/>
                  <a:t>Time (ms)</a:t>
                </a:r>
              </a:p>
            </c:rich>
          </c:tx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defRPr>
            </a:pPr>
            <a:endParaRPr lang="zh-CN"/>
          </a:p>
        </c:txPr>
        <c:crossAx val="355050352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82379665549513248"/>
          <c:y val="0.10119801691455235"/>
          <c:w val="0.11634064274447529"/>
          <c:h val="0.34421377453496443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2000" b="0" i="0" u="none" strike="noStrike" baseline="0">
              <a:solidFill>
                <a:srgbClr val="333333"/>
              </a:solidFill>
              <a:latin typeface="Times New Roman"/>
              <a:ea typeface="Times New Roman"/>
              <a:cs typeface="Times New Roman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FC</c:v>
          </c:tx>
          <c:spPr>
            <a:solidFill>
              <a:srgbClr val="4472C4"/>
            </a:solidFill>
            <a:ln w="25400">
              <a:noFill/>
            </a:ln>
          </c:spPr>
          <c:invertIfNegative val="0"/>
          <c:val>
            <c:numRef>
              <c:f>[pool.xls]Sheet1!$A$8:$A$10</c:f>
              <c:numCache>
                <c:formatCode>General</c:formatCode>
                <c:ptCount val="3"/>
                <c:pt idx="0">
                  <c:v>15.267899999999999</c:v>
                </c:pt>
                <c:pt idx="1">
                  <c:v>2.5266199999999999</c:v>
                </c:pt>
                <c:pt idx="2">
                  <c:v>0.82812799999999998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8E-4504-AAC3-B62DEF612FC3}"/>
            </c:ext>
          </c:extLst>
        </c:ser>
        <c:ser>
          <c:idx val="1"/>
          <c:order val="1"/>
          <c:tx>
            <c:v>CPU</c:v>
          </c:tx>
          <c:spPr>
            <a:solidFill>
              <a:srgbClr val="ED7D31"/>
            </a:solidFill>
            <a:ln w="25400">
              <a:noFill/>
            </a:ln>
          </c:spPr>
          <c:invertIfNegative val="0"/>
          <c:val>
            <c:numRef>
              <c:f>[pool.xls]Sheet1!$B$8:$B$10</c:f>
              <c:numCache>
                <c:formatCode>General</c:formatCode>
                <c:ptCount val="3"/>
                <c:pt idx="0">
                  <c:v>300.85599999999999</c:v>
                </c:pt>
                <c:pt idx="1">
                  <c:v>52.72</c:v>
                </c:pt>
                <c:pt idx="2">
                  <c:v>12.590999999999999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8E-4504-AAC3-B62DEF612F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2579128"/>
        <c:axId val="1"/>
      </c:barChart>
      <c:catAx>
        <c:axId val="5425791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zh-CN" altLang="en-US" sz="1600" b="1" i="0" u="none" strike="noStrike" baseline="0">
                    <a:solidFill>
                      <a:srgbClr val="333333"/>
                    </a:solidFill>
                    <a:latin typeface="Times New Roman"/>
                    <a:cs typeface="Times New Roman"/>
                  </a:rPr>
                  <a:t>FC Layer Type</a:t>
                </a:r>
              </a:p>
            </c:rich>
          </c:tx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defRPr>
            </a:pPr>
            <a:endParaRPr lang="zh-CN"/>
          </a:p>
        </c:txPr>
        <c:crossAx val="1"/>
        <c:crossesAt val="0.1"/>
        <c:auto val="1"/>
        <c:lblAlgn val="ctr"/>
        <c:lblOffset val="100"/>
        <c:noMultiLvlLbl val="0"/>
      </c:catAx>
      <c:valAx>
        <c:axId val="1"/>
        <c:scaling>
          <c:logBase val="10"/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333333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altLang="zh-CN"/>
                  <a:t>Time (ms)</a:t>
                </a:r>
              </a:p>
            </c:rich>
          </c:tx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0" vert="horz"/>
          <a:lstStyle/>
          <a:p>
            <a:pPr>
              <a:defRPr sz="2000" b="1" i="0" u="none" strike="noStrike" baseline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</a:defRPr>
            </a:pPr>
            <a:endParaRPr lang="zh-CN"/>
          </a:p>
        </c:txPr>
        <c:crossAx val="542579128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83284957349081368"/>
          <c:y val="5.1570650124231149E-2"/>
          <c:w val="0.15212278543307087"/>
          <c:h val="0.3978519851298507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2800" b="0" i="0" u="none" strike="noStrike" baseline="0">
              <a:solidFill>
                <a:srgbClr val="333333"/>
              </a:solidFill>
              <a:latin typeface="Times New Roman"/>
              <a:ea typeface="Times New Roman"/>
              <a:cs typeface="Times New Roman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5B2B0-681A-374F-ABE0-6E77D5A45A4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47F0A-0807-664D-B243-247E6258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20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47F0A-0807-664D-B243-247E62581A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55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47F0A-0807-664D-B243-247E62581A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9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47F0A-0807-664D-B243-247E62581A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21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47F0A-0807-664D-B243-247E62581A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91FD-20BD-1143-BC99-B2AA8BE9B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B3EC9-671F-B34A-B1DA-A966DDCC6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6F7CD-C0E3-894B-B46E-17727DB8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9BBB-60B7-C048-8737-E8C025F9600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1C8D8-EC7D-1E49-A360-A8EC9346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BF458-410A-1540-B5E5-2DF65E35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D036-EDDC-AF42-B1EA-0D9858FE4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3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33C0F-F479-4C4E-82D3-B147D73D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A90B7-D0FF-BB45-A618-A9A957C95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C7407-B035-1741-9390-9A0D1E19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9BBB-60B7-C048-8737-E8C025F9600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DDBB4-0F77-4349-AF6D-18254EB8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D4A77-54CB-7345-B3C2-234424FC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D036-EDDC-AF42-B1EA-0D9858FE4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5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B5C000-7588-6345-AAC1-08D87E206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3A947-5B22-7F46-AE69-704F32A71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EBB9D-6B60-3748-BBB3-B08F26F1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9BBB-60B7-C048-8737-E8C025F9600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EA41-B1AE-1546-8BBD-7BD07A0D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EA597-CD2A-6B43-9D64-9DBFDA8A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D036-EDDC-AF42-B1EA-0D9858FE4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5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1E1B-A980-654B-AB3B-EBB17487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EF52B-C59E-F64D-A56E-48F76FDE1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29D98-C8D6-4640-8F38-9A2DFD36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9BBB-60B7-C048-8737-E8C025F9600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27E69-1379-6B47-8EC2-B4F82D55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4B648-9BC5-BA45-8B94-BA4023A6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D036-EDDC-AF42-B1EA-0D9858FE4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4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F0D6-740B-D14E-93E0-32D234021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B5C40-BB29-E14D-8030-B2D45A361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85373-D74B-3343-BB6D-CC0E0459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9BBB-60B7-C048-8737-E8C025F9600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E9450-3BB0-4A42-A8B1-B7BF6886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FE06F-A14A-ED44-9A77-B5834277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D036-EDDC-AF42-B1EA-0D9858FE4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38A4-8F0A-714B-B7F6-15F45031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E28B8-7CB0-8847-82BD-56FDD6487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51F50-2588-DD49-80E7-444FABCC8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6C349-564F-2643-A84D-035B3FBA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9BBB-60B7-C048-8737-E8C025F9600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BEB6A-0B9B-E446-A3AD-3361AA9D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284FC-0704-EE49-8711-5C511AAE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D036-EDDC-AF42-B1EA-0D9858FE4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405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F49C-0A07-FE40-83EB-294F6E20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88504-4FA2-2D4A-B2EB-1C1B772CE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3FC2D-28D5-BB4A-9A09-8AAE05825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ACF3A-F200-B140-891F-7BE9A497C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31B1D-53B2-6244-BCF5-7CDC6E009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CA7B3-5103-A041-B307-4DCEAD4B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9BBB-60B7-C048-8737-E8C025F9600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17DA5-606D-9E4F-B3BE-2F3819B9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91E26E-76FC-E84E-9BB5-DC424029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D036-EDDC-AF42-B1EA-0D9858FE4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57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959DF-E17A-D34F-A3DD-AD393EFE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B9270-19F2-E946-9DB5-5B8C4323A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9BBB-60B7-C048-8737-E8C025F9600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B3DF9-79AB-C745-A6C6-B666F2FE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57118-97E7-114F-AA78-D6C796F1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D036-EDDC-AF42-B1EA-0D9858FE4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6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E8DF1-FC29-5D4A-9601-9BB64F95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9BBB-60B7-C048-8737-E8C025F9600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82DA09-012B-2B43-A894-61EB65600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26662-5166-FD40-A0E0-953607993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D036-EDDC-AF42-B1EA-0D9858FE4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4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66AA-8F5F-E74C-92E3-C79560F8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DEF9E-A224-0945-BE68-516458A19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32A39-5460-2D45-914B-8E8064757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A04C5-4EFE-5746-A05D-38E1D0C8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9BBB-60B7-C048-8737-E8C025F9600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39CD3-DBB6-1743-A016-9FA6B349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1F567-4174-A840-9330-43DA58AE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D036-EDDC-AF42-B1EA-0D9858FE4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616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A105-C96C-D942-8798-442544E9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A2CC4-A06C-9542-92E7-E7A26F81A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51CB9-C769-A542-8B9D-484F09756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A6649-538B-B841-855C-B17181CA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9BBB-60B7-C048-8737-E8C025F9600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C88EF-274F-2D4A-ABC1-D8185A08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10E3C-7105-F044-8E4D-D7226021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D036-EDDC-AF42-B1EA-0D9858FE4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9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E7717-DA62-8A41-AF10-484E8431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1F38B-32C6-C145-9F20-66D00891F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5F2D2-3E16-E843-B72F-A1715B3A9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99BBB-60B7-C048-8737-E8C025F9600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FB868-1298-0C4D-B687-B965565E9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C5C5F-2FE8-7847-BAD6-4508DC920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036-EDDC-AF42-B1EA-0D9858FE4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5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057EF-0BC0-714E-A766-DC1DA555F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1" y="2542053"/>
            <a:ext cx="9274404" cy="1825096"/>
          </a:xfrm>
        </p:spPr>
        <p:txBody>
          <a:bodyPr>
            <a:noAutofit/>
          </a:bodyPr>
          <a:lstStyle/>
          <a:p>
            <a:r>
              <a:rPr lang="en-US" altLang="zh-Hans" sz="6600" dirty="0"/>
              <a:t>GPU-Acceleration for </a:t>
            </a:r>
            <a:br>
              <a:rPr lang="en-US" altLang="zh-Hans" sz="6600" dirty="0"/>
            </a:br>
            <a:r>
              <a:rPr lang="en-US" altLang="zh-Hans" sz="6600" dirty="0"/>
              <a:t>VGG-like CNN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D1ED0-91C0-6241-BF4F-723825D1E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1923" y="466572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latin typeface="+mj-lt"/>
              </a:rPr>
              <a:t>By </a:t>
            </a:r>
            <a:r>
              <a:rPr lang="en-US" sz="3200" dirty="0" err="1">
                <a:latin typeface="+mj-lt"/>
              </a:rPr>
              <a:t>Haocheng</a:t>
            </a:r>
            <a:r>
              <a:rPr lang="en-US" sz="3200" dirty="0">
                <a:latin typeface="+mj-lt"/>
              </a:rPr>
              <a:t> Li, </a:t>
            </a:r>
            <a:r>
              <a:rPr lang="en-US" sz="3200" dirty="0" err="1">
                <a:latin typeface="+mj-lt"/>
              </a:rPr>
              <a:t>Hanxiao</a:t>
            </a:r>
            <a:r>
              <a:rPr lang="en-US" sz="3200" dirty="0">
                <a:latin typeface="+mj-lt"/>
              </a:rPr>
              <a:t> He</a:t>
            </a:r>
          </a:p>
        </p:txBody>
      </p:sp>
    </p:spTree>
    <p:extLst>
      <p:ext uri="{BB962C8B-B14F-4D97-AF65-F5344CB8AC3E}">
        <p14:creationId xmlns:p14="http://schemas.microsoft.com/office/powerpoint/2010/main" val="1307038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F70C39A-2AB6-3148-942B-73037A7504E1}"/>
              </a:ext>
            </a:extLst>
          </p:cNvPr>
          <p:cNvSpPr/>
          <p:nvPr/>
        </p:nvSpPr>
        <p:spPr>
          <a:xfrm>
            <a:off x="3970408" y="1129439"/>
            <a:ext cx="3757330" cy="3757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Output</a:t>
            </a:r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5A4D34-0DF9-BC42-81E3-0157D4176D12}"/>
              </a:ext>
            </a:extLst>
          </p:cNvPr>
          <p:cNvCxnSpPr/>
          <p:nvPr/>
        </p:nvCxnSpPr>
        <p:spPr>
          <a:xfrm>
            <a:off x="6354481" y="1115293"/>
            <a:ext cx="0" cy="375733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E8183EA-BD58-1246-A212-68FBA29FAE8D}"/>
              </a:ext>
            </a:extLst>
          </p:cNvPr>
          <p:cNvSpPr/>
          <p:nvPr/>
        </p:nvSpPr>
        <p:spPr>
          <a:xfrm>
            <a:off x="3676261" y="1451377"/>
            <a:ext cx="3757330" cy="3757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Output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E5EF89C-5860-2843-BD4D-BE75377A20E6}"/>
              </a:ext>
            </a:extLst>
          </p:cNvPr>
          <p:cNvCxnSpPr/>
          <p:nvPr/>
        </p:nvCxnSpPr>
        <p:spPr>
          <a:xfrm>
            <a:off x="6100481" y="1451377"/>
            <a:ext cx="0" cy="375733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92A153B-E7EE-854C-8BCD-248089A40D06}"/>
              </a:ext>
            </a:extLst>
          </p:cNvPr>
          <p:cNvSpPr/>
          <p:nvPr/>
        </p:nvSpPr>
        <p:spPr>
          <a:xfrm>
            <a:off x="0" y="1"/>
            <a:ext cx="12192000" cy="429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AD6F29-0F39-AE4D-9217-286F76803AD3}"/>
              </a:ext>
            </a:extLst>
          </p:cNvPr>
          <p:cNvSpPr txBox="1"/>
          <p:nvPr/>
        </p:nvSpPr>
        <p:spPr>
          <a:xfrm>
            <a:off x="-40535" y="-89540"/>
            <a:ext cx="3676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Conv Kernel </a:t>
            </a:r>
            <a:r>
              <a:rPr lang="en-US" altLang="zh-CN" sz="3200" dirty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B2DFBF-80FA-5D46-A4A0-E2F5D58CE0B5}"/>
              </a:ext>
            </a:extLst>
          </p:cNvPr>
          <p:cNvSpPr/>
          <p:nvPr/>
        </p:nvSpPr>
        <p:spPr>
          <a:xfrm>
            <a:off x="213079" y="1582686"/>
            <a:ext cx="1342693" cy="13426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Block</a:t>
            </a:r>
          </a:p>
          <a:p>
            <a:pPr algn="ctr"/>
            <a:r>
              <a:rPr lang="en-US" dirty="0"/>
              <a:t>(0)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C13673-12CC-DC46-83C2-B114CF81DFC7}"/>
              </a:ext>
            </a:extLst>
          </p:cNvPr>
          <p:cNvSpPr/>
          <p:nvPr/>
        </p:nvSpPr>
        <p:spPr>
          <a:xfrm>
            <a:off x="1775240" y="1582686"/>
            <a:ext cx="1342693" cy="13426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Block</a:t>
            </a:r>
          </a:p>
          <a:p>
            <a:pPr algn="ctr"/>
            <a:r>
              <a:rPr lang="en-US" dirty="0"/>
              <a:t>(1)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46259-9485-2C40-86DC-5D6A86F771B6}"/>
              </a:ext>
            </a:extLst>
          </p:cNvPr>
          <p:cNvSpPr/>
          <p:nvPr/>
        </p:nvSpPr>
        <p:spPr>
          <a:xfrm>
            <a:off x="213079" y="3136594"/>
            <a:ext cx="1342693" cy="13426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Block</a:t>
            </a:r>
          </a:p>
          <a:p>
            <a:pPr algn="ctr"/>
            <a:r>
              <a:rPr lang="en-US" dirty="0"/>
              <a:t>(</a:t>
            </a:r>
            <a:r>
              <a:rPr lang="en-US" altLang="zh-CN" dirty="0"/>
              <a:t>2</a:t>
            </a:r>
            <a:r>
              <a:rPr lang="en-US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AEA7F5-8E77-6D45-9073-FEA23D49DE37}"/>
              </a:ext>
            </a:extLst>
          </p:cNvPr>
          <p:cNvSpPr/>
          <p:nvPr/>
        </p:nvSpPr>
        <p:spPr>
          <a:xfrm>
            <a:off x="1775240" y="3136594"/>
            <a:ext cx="1342693" cy="13426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Block</a:t>
            </a:r>
          </a:p>
          <a:p>
            <a:pPr algn="ctr"/>
            <a:r>
              <a:rPr lang="en-US" dirty="0"/>
              <a:t>(</a:t>
            </a:r>
            <a:r>
              <a:rPr lang="en-US" altLang="zh-CN" dirty="0"/>
              <a:t>3</a:t>
            </a:r>
            <a:r>
              <a:rPr lang="en-US" dirty="0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BE0388-698B-9145-B273-65EDA138E32C}"/>
              </a:ext>
            </a:extLst>
          </p:cNvPr>
          <p:cNvSpPr/>
          <p:nvPr/>
        </p:nvSpPr>
        <p:spPr>
          <a:xfrm>
            <a:off x="3382114" y="1773315"/>
            <a:ext cx="3757330" cy="3757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Output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013A3F-4C51-9545-83F0-41C87F9C5D81}"/>
              </a:ext>
            </a:extLst>
          </p:cNvPr>
          <p:cNvCxnSpPr>
            <a:cxnSpLocks/>
          </p:cNvCxnSpPr>
          <p:nvPr/>
        </p:nvCxnSpPr>
        <p:spPr>
          <a:xfrm>
            <a:off x="1570712" y="1589878"/>
            <a:ext cx="5568732" cy="183437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B92FE1-8206-0140-89AC-FCBA3BE94A1C}"/>
              </a:ext>
            </a:extLst>
          </p:cNvPr>
          <p:cNvCxnSpPr>
            <a:cxnSpLocks/>
          </p:cNvCxnSpPr>
          <p:nvPr/>
        </p:nvCxnSpPr>
        <p:spPr>
          <a:xfrm>
            <a:off x="213078" y="1589878"/>
            <a:ext cx="3169036" cy="19373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757CA2-E3FA-454D-BDB1-5C8A80EA0147}"/>
              </a:ext>
            </a:extLst>
          </p:cNvPr>
          <p:cNvCxnSpPr>
            <a:cxnSpLocks/>
          </p:cNvCxnSpPr>
          <p:nvPr/>
        </p:nvCxnSpPr>
        <p:spPr>
          <a:xfrm>
            <a:off x="213078" y="2942864"/>
            <a:ext cx="3169036" cy="2587781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80DBAC-CC59-C84E-BBAE-16BC023D88E6}"/>
              </a:ext>
            </a:extLst>
          </p:cNvPr>
          <p:cNvCxnSpPr>
            <a:cxnSpLocks/>
          </p:cNvCxnSpPr>
          <p:nvPr/>
        </p:nvCxnSpPr>
        <p:spPr>
          <a:xfrm>
            <a:off x="1570712" y="2932571"/>
            <a:ext cx="5568732" cy="2598074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4620523-1307-6448-A345-944C445817A3}"/>
              </a:ext>
            </a:extLst>
          </p:cNvPr>
          <p:cNvSpPr txBox="1"/>
          <p:nvPr/>
        </p:nvSpPr>
        <p:spPr>
          <a:xfrm>
            <a:off x="7732853" y="1310278"/>
            <a:ext cx="44687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Similar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Conv Kernel 2</a:t>
            </a:r>
          </a:p>
          <a:p>
            <a:pPr marL="514350" indent="-514350">
              <a:buAutoNum type="arabicPeriod"/>
            </a:pPr>
            <a:r>
              <a:rPr lang="en-US" altLang="zh-CN" sz="2800" dirty="0"/>
              <a:t>Shared memory store the filter weights</a:t>
            </a:r>
          </a:p>
          <a:p>
            <a:pPr marL="514350" indent="-514350">
              <a:buAutoNum type="arabicPeriod"/>
            </a:pPr>
            <a:r>
              <a:rPr lang="en-US" altLang="zh-CN" sz="2800" dirty="0"/>
              <a:t>Resource Limitation: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48Kb shared memory per </a:t>
            </a:r>
            <a:r>
              <a:rPr lang="en-US" altLang="zh-CN" sz="2800" dirty="0" err="1"/>
              <a:t>threadblock</a:t>
            </a:r>
            <a:endParaRPr lang="en-US" altLang="zh-CN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11 SMX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One thread block need to handle </a:t>
            </a:r>
            <a:r>
              <a:rPr lang="en-US" altLang="zh-CN" sz="2800" b="1" dirty="0">
                <a:solidFill>
                  <a:srgbClr val="FF0000"/>
                </a:solidFill>
              </a:rPr>
              <a:t>multiple </a:t>
            </a:r>
            <a:r>
              <a:rPr lang="en-US" altLang="zh-CN" sz="2800" dirty="0"/>
              <a:t>output channels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C16BE8-E384-554E-B4FA-62CC187FBDC3}"/>
              </a:ext>
            </a:extLst>
          </p:cNvPr>
          <p:cNvSpPr/>
          <p:nvPr/>
        </p:nvSpPr>
        <p:spPr>
          <a:xfrm>
            <a:off x="498031" y="5892321"/>
            <a:ext cx="1282144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ConvLayer4&lt;&lt;&lt;</a:t>
            </a:r>
            <a:r>
              <a:rPr lang="en-US" sz="2000" b="1" dirty="0">
                <a:solidFill>
                  <a:srgbClr val="FF0000"/>
                </a:solidFill>
              </a:rPr>
              <a:t>24</a:t>
            </a:r>
            <a:r>
              <a:rPr lang="en-US" sz="2000" b="1" dirty="0"/>
              <a:t>, dim3(32, 32, 1), (3 * 3 * </a:t>
            </a:r>
            <a:r>
              <a:rPr lang="en-US" sz="2000" b="1" dirty="0" err="1"/>
              <a:t>inDimention</a:t>
            </a:r>
            <a:r>
              <a:rPr lang="en-US" sz="2000" b="1" dirty="0"/>
              <a:t>) * </a:t>
            </a:r>
            <a:r>
              <a:rPr lang="en-US" sz="2000" b="1" dirty="0" err="1"/>
              <a:t>sizeof</a:t>
            </a:r>
            <a:r>
              <a:rPr lang="en-US" sz="2000" b="1" dirty="0"/>
              <a:t>(float)&gt;&gt;&gt;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GridDim</a:t>
            </a:r>
            <a:r>
              <a:rPr lang="en-US" sz="2000" dirty="0"/>
              <a:t> (24 here) is decided by shared memory limitation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(3 * 3 * </a:t>
            </a:r>
            <a:r>
              <a:rPr lang="en-US" sz="2000" dirty="0" err="1"/>
              <a:t>inDimention</a:t>
            </a:r>
            <a:r>
              <a:rPr lang="en-US" sz="2000" dirty="0"/>
              <a:t>) * </a:t>
            </a:r>
            <a:r>
              <a:rPr lang="en-US" sz="2000" dirty="0" err="1"/>
              <a:t>sizeof</a:t>
            </a:r>
            <a:r>
              <a:rPr lang="en-US" sz="2000" dirty="0"/>
              <a:t>(float) is the shared memory dynamically allocated in one </a:t>
            </a:r>
            <a:r>
              <a:rPr lang="en-US" sz="2000" dirty="0" err="1"/>
              <a:t>threadblock</a:t>
            </a:r>
            <a:endParaRPr lang="en-US" sz="2000" dirty="0"/>
          </a:p>
          <a:p>
            <a:endParaRPr lang="en-US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A42235-DC25-1B49-913C-D47D72C12AA4}"/>
              </a:ext>
            </a:extLst>
          </p:cNvPr>
          <p:cNvCxnSpPr/>
          <p:nvPr/>
        </p:nvCxnSpPr>
        <p:spPr>
          <a:xfrm>
            <a:off x="5846481" y="1773315"/>
            <a:ext cx="0" cy="375733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EC8F2E-8822-AC42-B1A1-818C02A0CDED}"/>
              </a:ext>
            </a:extLst>
          </p:cNvPr>
          <p:cNvCxnSpPr/>
          <p:nvPr/>
        </p:nvCxnSpPr>
        <p:spPr>
          <a:xfrm>
            <a:off x="3382114" y="4101211"/>
            <a:ext cx="3757330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358364E-5E9E-1F45-B496-96844EA40D50}"/>
              </a:ext>
            </a:extLst>
          </p:cNvPr>
          <p:cNvSpPr/>
          <p:nvPr/>
        </p:nvSpPr>
        <p:spPr>
          <a:xfrm>
            <a:off x="213078" y="1589878"/>
            <a:ext cx="170380" cy="18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01D46-732A-CF46-AFC2-E1FF9CA4E5E6}"/>
              </a:ext>
            </a:extLst>
          </p:cNvPr>
          <p:cNvSpPr/>
          <p:nvPr/>
        </p:nvSpPr>
        <p:spPr>
          <a:xfrm>
            <a:off x="3390960" y="1780507"/>
            <a:ext cx="170380" cy="18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841196-1519-B64F-9FC1-854CC457D413}"/>
              </a:ext>
            </a:extLst>
          </p:cNvPr>
          <p:cNvSpPr/>
          <p:nvPr/>
        </p:nvSpPr>
        <p:spPr>
          <a:xfrm>
            <a:off x="5841366" y="1791127"/>
            <a:ext cx="170380" cy="18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B5356E-9AB6-3F4F-9934-3762FBF0E0C3}"/>
              </a:ext>
            </a:extLst>
          </p:cNvPr>
          <p:cNvSpPr/>
          <p:nvPr/>
        </p:nvSpPr>
        <p:spPr>
          <a:xfrm>
            <a:off x="5861422" y="4098612"/>
            <a:ext cx="170380" cy="18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130EF7-D163-BD46-87E4-5BAF9007724C}"/>
              </a:ext>
            </a:extLst>
          </p:cNvPr>
          <p:cNvSpPr/>
          <p:nvPr/>
        </p:nvSpPr>
        <p:spPr>
          <a:xfrm>
            <a:off x="3397054" y="4108404"/>
            <a:ext cx="170380" cy="18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F6C42E-5728-CC4C-99E2-193FA20BEE15}"/>
              </a:ext>
            </a:extLst>
          </p:cNvPr>
          <p:cNvSpPr/>
          <p:nvPr/>
        </p:nvSpPr>
        <p:spPr>
          <a:xfrm>
            <a:off x="3977993" y="1134061"/>
            <a:ext cx="170380" cy="18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7C71ACA7-9B91-9F42-B2F0-0739266BD799}"/>
              </a:ext>
            </a:extLst>
          </p:cNvPr>
          <p:cNvSpPr/>
          <p:nvPr/>
        </p:nvSpPr>
        <p:spPr>
          <a:xfrm rot="15894050">
            <a:off x="3391783" y="1114049"/>
            <a:ext cx="1204207" cy="1240731"/>
          </a:xfrm>
          <a:prstGeom prst="arc">
            <a:avLst>
              <a:gd name="adj1" fmla="val 16200000"/>
              <a:gd name="adj2" fmla="val 176554"/>
            </a:avLst>
          </a:prstGeom>
          <a:ln w="317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7DDE3E-2720-864F-B7C7-C7576011667A}"/>
              </a:ext>
            </a:extLst>
          </p:cNvPr>
          <p:cNvSpPr/>
          <p:nvPr/>
        </p:nvSpPr>
        <p:spPr>
          <a:xfrm>
            <a:off x="6357985" y="1120822"/>
            <a:ext cx="170380" cy="18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EA745181-5388-414E-9228-0C5265EFC99A}"/>
              </a:ext>
            </a:extLst>
          </p:cNvPr>
          <p:cNvSpPr/>
          <p:nvPr/>
        </p:nvSpPr>
        <p:spPr>
          <a:xfrm rot="15894050">
            <a:off x="5925132" y="1025958"/>
            <a:ext cx="1239810" cy="1368555"/>
          </a:xfrm>
          <a:prstGeom prst="arc">
            <a:avLst>
              <a:gd name="adj1" fmla="val 16200000"/>
              <a:gd name="adj2" fmla="val 20867214"/>
            </a:avLst>
          </a:prstGeom>
          <a:ln w="317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189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52FCA5-47F4-9F4A-AA82-7EA59928B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064097"/>
              </p:ext>
            </p:extLst>
          </p:nvPr>
        </p:nvGraphicFramePr>
        <p:xfrm>
          <a:off x="1" y="3441700"/>
          <a:ext cx="12192001" cy="3435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696">
                  <a:extLst>
                    <a:ext uri="{9D8B030D-6E8A-4147-A177-3AD203B41FA5}">
                      <a16:colId xmlns:a16="http://schemas.microsoft.com/office/drawing/2014/main" val="1575455814"/>
                    </a:ext>
                  </a:extLst>
                </a:gridCol>
                <a:gridCol w="1178145">
                  <a:extLst>
                    <a:ext uri="{9D8B030D-6E8A-4147-A177-3AD203B41FA5}">
                      <a16:colId xmlns:a16="http://schemas.microsoft.com/office/drawing/2014/main" val="2387727120"/>
                    </a:ext>
                  </a:extLst>
                </a:gridCol>
                <a:gridCol w="1178145">
                  <a:extLst>
                    <a:ext uri="{9D8B030D-6E8A-4147-A177-3AD203B41FA5}">
                      <a16:colId xmlns:a16="http://schemas.microsoft.com/office/drawing/2014/main" val="3217961329"/>
                    </a:ext>
                  </a:extLst>
                </a:gridCol>
                <a:gridCol w="1178145">
                  <a:extLst>
                    <a:ext uri="{9D8B030D-6E8A-4147-A177-3AD203B41FA5}">
                      <a16:colId xmlns:a16="http://schemas.microsoft.com/office/drawing/2014/main" val="1803681054"/>
                    </a:ext>
                  </a:extLst>
                </a:gridCol>
                <a:gridCol w="1178145">
                  <a:extLst>
                    <a:ext uri="{9D8B030D-6E8A-4147-A177-3AD203B41FA5}">
                      <a16:colId xmlns:a16="http://schemas.microsoft.com/office/drawing/2014/main" val="2434296748"/>
                    </a:ext>
                  </a:extLst>
                </a:gridCol>
                <a:gridCol w="1178145">
                  <a:extLst>
                    <a:ext uri="{9D8B030D-6E8A-4147-A177-3AD203B41FA5}">
                      <a16:colId xmlns:a16="http://schemas.microsoft.com/office/drawing/2014/main" val="3809653659"/>
                    </a:ext>
                  </a:extLst>
                </a:gridCol>
                <a:gridCol w="1178145">
                  <a:extLst>
                    <a:ext uri="{9D8B030D-6E8A-4147-A177-3AD203B41FA5}">
                      <a16:colId xmlns:a16="http://schemas.microsoft.com/office/drawing/2014/main" val="1400873666"/>
                    </a:ext>
                  </a:extLst>
                </a:gridCol>
                <a:gridCol w="1178145">
                  <a:extLst>
                    <a:ext uri="{9D8B030D-6E8A-4147-A177-3AD203B41FA5}">
                      <a16:colId xmlns:a16="http://schemas.microsoft.com/office/drawing/2014/main" val="484189464"/>
                    </a:ext>
                  </a:extLst>
                </a:gridCol>
                <a:gridCol w="1178145">
                  <a:extLst>
                    <a:ext uri="{9D8B030D-6E8A-4147-A177-3AD203B41FA5}">
                      <a16:colId xmlns:a16="http://schemas.microsoft.com/office/drawing/2014/main" val="791710456"/>
                    </a:ext>
                  </a:extLst>
                </a:gridCol>
                <a:gridCol w="1178145">
                  <a:extLst>
                    <a:ext uri="{9D8B030D-6E8A-4147-A177-3AD203B41FA5}">
                      <a16:colId xmlns:a16="http://schemas.microsoft.com/office/drawing/2014/main" val="2318334770"/>
                    </a:ext>
                  </a:extLst>
                </a:gridCol>
              </a:tblGrid>
              <a:tr h="837401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052246"/>
                  </a:ext>
                </a:extLst>
              </a:tr>
              <a:tr h="891263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CN" alt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Channels</a:t>
                      </a:r>
                      <a:endParaRPr lang="en-US" sz="2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783762"/>
                  </a:ext>
                </a:extLst>
              </a:tr>
              <a:tr h="837401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(224, 224)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(224, 224)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(112, 112)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(112,112)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(56,56)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(56,56)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(28,28)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(28,28)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(14,14)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423681"/>
                  </a:ext>
                </a:extLst>
              </a:tr>
              <a:tr h="850234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CN" alt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Channels</a:t>
                      </a:r>
                      <a:endParaRPr lang="en-US" sz="2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9533685"/>
                  </a:ext>
                </a:extLst>
              </a:tr>
            </a:tbl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7F57A3F-7313-8C4E-AB0B-E0EDD0953D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1389328"/>
              </p:ext>
            </p:extLst>
          </p:nvPr>
        </p:nvGraphicFramePr>
        <p:xfrm>
          <a:off x="0" y="0"/>
          <a:ext cx="12192000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8567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7F57A3F-7313-8C4E-AB0B-E0EDD0953D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687265"/>
              </p:ext>
            </p:extLst>
          </p:nvPr>
        </p:nvGraphicFramePr>
        <p:xfrm>
          <a:off x="0" y="0"/>
          <a:ext cx="12192000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4466D25-FAAA-D74C-B070-8CF8EDE1F9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4559657"/>
                  </p:ext>
                </p:extLst>
              </p:nvPr>
            </p:nvGraphicFramePr>
            <p:xfrm>
              <a:off x="0" y="3479022"/>
              <a:ext cx="12192000" cy="33688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8400">
                      <a:extLst>
                        <a:ext uri="{9D8B030D-6E8A-4147-A177-3AD203B41FA5}">
                          <a16:colId xmlns:a16="http://schemas.microsoft.com/office/drawing/2014/main" val="1325179772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1180219913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1126909375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4024193123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304946304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Kernel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Kernel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Kernel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Kernel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8810638"/>
                      </a:ext>
                    </a:extLst>
                  </a:tr>
                  <a:tr h="5046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Thread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Block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∝</m:t>
                              </m:r>
                            </m:oMath>
                          </a14:m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Image Size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Input Channels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 </a:t>
                          </a:r>
                          <a:r>
                            <a:rPr lang="en-US" sz="1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∝</m:t>
                              </m:r>
                            </m:oMath>
                          </a14:m>
                          <a:r>
                            <a:rPr lang="en-US" sz="1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shared memory)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 </a:t>
                          </a:r>
                          <a:r>
                            <a:rPr lang="en-US" sz="1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∝</m:t>
                              </m:r>
                            </m:oMath>
                          </a14:m>
                          <a:r>
                            <a:rPr lang="en-US" sz="1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shared memory)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2294989"/>
                      </a:ext>
                    </a:extLst>
                  </a:tr>
                  <a:tr h="5046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Thread #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(one block)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(32, 32, 1)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(32, 32, 1)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Output Channels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(32, 32, 1)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1465453"/>
                      </a:ext>
                    </a:extLst>
                  </a:tr>
                  <a:tr h="5046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Shared Memory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3387954"/>
                      </a:ext>
                    </a:extLst>
                  </a:tr>
                  <a:tr h="89289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Coalescing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Read: True</a:t>
                          </a:r>
                        </a:p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Write: False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9102452"/>
                      </a:ext>
                    </a:extLst>
                  </a:tr>
                  <a:tr h="5046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Bank Conflict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34746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4466D25-FAAA-D74C-B070-8CF8EDE1F9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4559657"/>
                  </p:ext>
                </p:extLst>
              </p:nvPr>
            </p:nvGraphicFramePr>
            <p:xfrm>
              <a:off x="0" y="3479022"/>
              <a:ext cx="12192000" cy="33688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8400">
                      <a:extLst>
                        <a:ext uri="{9D8B030D-6E8A-4147-A177-3AD203B41FA5}">
                          <a16:colId xmlns:a16="http://schemas.microsoft.com/office/drawing/2014/main" val="1325179772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1180219913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1126909375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4024193123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304946304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Kernel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Kernel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Kernel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Kernel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8810638"/>
                      </a:ext>
                    </a:extLst>
                  </a:tr>
                  <a:tr h="5046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Thread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Block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90000" r="-301042" b="-4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Input Channels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000" t="-90000" r="-101042" b="-4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000" t="-90000" r="-1042" b="-4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2294989"/>
                      </a:ext>
                    </a:extLst>
                  </a:tr>
                  <a:tr h="5046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Thread #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(one block)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(32, 32, 1)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(32, 32, 1)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Output Channels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(32, 32, 1)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1465453"/>
                      </a:ext>
                    </a:extLst>
                  </a:tr>
                  <a:tr h="5046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Shared Memory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3387954"/>
                      </a:ext>
                    </a:extLst>
                  </a:tr>
                  <a:tr h="89289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Coalescing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Read: True</a:t>
                          </a:r>
                        </a:p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Write: False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9102452"/>
                      </a:ext>
                    </a:extLst>
                  </a:tr>
                  <a:tr h="5046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Bank Conflict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34746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49117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4466D25-FAAA-D74C-B070-8CF8EDE1F9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9279196"/>
                  </p:ext>
                </p:extLst>
              </p:nvPr>
            </p:nvGraphicFramePr>
            <p:xfrm>
              <a:off x="0" y="3860800"/>
              <a:ext cx="12192000" cy="30307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8400">
                      <a:extLst>
                        <a:ext uri="{9D8B030D-6E8A-4147-A177-3AD203B41FA5}">
                          <a16:colId xmlns:a16="http://schemas.microsoft.com/office/drawing/2014/main" val="1325179772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1180219913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1126909375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4024193123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3049463041"/>
                        </a:ext>
                      </a:extLst>
                    </a:gridCol>
                  </a:tblGrid>
                  <a:tr h="431937"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Kernel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Kernel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Kernel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Kernel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8810638"/>
                      </a:ext>
                    </a:extLst>
                  </a:tr>
                  <a:tr h="45046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Thread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Block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∝</m:t>
                              </m:r>
                            </m:oMath>
                          </a14:m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Image Size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Input Channels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 </a:t>
                          </a:r>
                          <a:r>
                            <a:rPr lang="en-US" sz="1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∝</m:t>
                              </m:r>
                            </m:oMath>
                          </a14:m>
                          <a:r>
                            <a:rPr lang="en-US" sz="1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shared memory)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 </a:t>
                          </a:r>
                          <a:r>
                            <a:rPr lang="en-US" sz="1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∝</m:t>
                              </m:r>
                            </m:oMath>
                          </a14:m>
                          <a:r>
                            <a:rPr lang="en-US" sz="1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shared memory)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2294989"/>
                      </a:ext>
                    </a:extLst>
                  </a:tr>
                  <a:tr h="45046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Thread #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(one block)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(32, 32, 1)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(32, 32, 1)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Output Channels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(32, 32, 1)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1465453"/>
                      </a:ext>
                    </a:extLst>
                  </a:tr>
                  <a:tr h="45046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Shared Memory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3387954"/>
                      </a:ext>
                    </a:extLst>
                  </a:tr>
                  <a:tr h="79698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Coalescing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Read: True</a:t>
                          </a:r>
                        </a:p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Write: False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9102452"/>
                      </a:ext>
                    </a:extLst>
                  </a:tr>
                  <a:tr h="45046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Bank Conflict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34746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4466D25-FAAA-D74C-B070-8CF8EDE1F9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9279196"/>
                  </p:ext>
                </p:extLst>
              </p:nvPr>
            </p:nvGraphicFramePr>
            <p:xfrm>
              <a:off x="0" y="3860800"/>
              <a:ext cx="12192000" cy="30307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8400">
                      <a:extLst>
                        <a:ext uri="{9D8B030D-6E8A-4147-A177-3AD203B41FA5}">
                          <a16:colId xmlns:a16="http://schemas.microsoft.com/office/drawing/2014/main" val="1325179772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1180219913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1126909375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4024193123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3049463041"/>
                        </a:ext>
                      </a:extLst>
                    </a:gridCol>
                  </a:tblGrid>
                  <a:tr h="431937"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Kernel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Kernel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Kernel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Kernel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8810638"/>
                      </a:ext>
                    </a:extLst>
                  </a:tr>
                  <a:tr h="45046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Thread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Block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00000" r="-301042" b="-4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Input Channels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100000" r="-101042" b="-4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100000" r="-1042" b="-486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2294989"/>
                      </a:ext>
                    </a:extLst>
                  </a:tr>
                  <a:tr h="45046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Thread #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(one block)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(32, 32, 1)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(32, 32, 1)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Output Channels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(32, 32, 1)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1465453"/>
                      </a:ext>
                    </a:extLst>
                  </a:tr>
                  <a:tr h="45046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Shared Memory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3387954"/>
                      </a:ext>
                    </a:extLst>
                  </a:tr>
                  <a:tr h="79698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Coalescing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Read: True</a:t>
                          </a:r>
                        </a:p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Write: False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9102452"/>
                      </a:ext>
                    </a:extLst>
                  </a:tr>
                  <a:tr h="45046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Bank Conflict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34746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Content Placeholder 9">
            <a:extLst>
              <a:ext uri="{FF2B5EF4-FFF2-40B4-BE49-F238E27FC236}">
                <a16:creationId xmlns:a16="http://schemas.microsoft.com/office/drawing/2014/main" id="{94014517-A9F2-3A43-9CF6-00C35CC572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542088"/>
              </p:ext>
            </p:extLst>
          </p:nvPr>
        </p:nvGraphicFramePr>
        <p:xfrm>
          <a:off x="1" y="1"/>
          <a:ext cx="12191997" cy="3263903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1577073">
                  <a:extLst>
                    <a:ext uri="{9D8B030D-6E8A-4147-A177-3AD203B41FA5}">
                      <a16:colId xmlns:a16="http://schemas.microsoft.com/office/drawing/2014/main" val="2217537759"/>
                    </a:ext>
                  </a:extLst>
                </a:gridCol>
                <a:gridCol w="2987343">
                  <a:extLst>
                    <a:ext uri="{9D8B030D-6E8A-4147-A177-3AD203B41FA5}">
                      <a16:colId xmlns:a16="http://schemas.microsoft.com/office/drawing/2014/main" val="523856374"/>
                    </a:ext>
                  </a:extLst>
                </a:gridCol>
                <a:gridCol w="1076657">
                  <a:extLst>
                    <a:ext uri="{9D8B030D-6E8A-4147-A177-3AD203B41FA5}">
                      <a16:colId xmlns:a16="http://schemas.microsoft.com/office/drawing/2014/main" val="15116037"/>
                    </a:ext>
                  </a:extLst>
                </a:gridCol>
                <a:gridCol w="1637731">
                  <a:extLst>
                    <a:ext uri="{9D8B030D-6E8A-4147-A177-3AD203B41FA5}">
                      <a16:colId xmlns:a16="http://schemas.microsoft.com/office/drawing/2014/main" val="2289049848"/>
                    </a:ext>
                  </a:extLst>
                </a:gridCol>
                <a:gridCol w="1637731">
                  <a:extLst>
                    <a:ext uri="{9D8B030D-6E8A-4147-A177-3AD203B41FA5}">
                      <a16:colId xmlns:a16="http://schemas.microsoft.com/office/drawing/2014/main" val="106703381"/>
                    </a:ext>
                  </a:extLst>
                </a:gridCol>
                <a:gridCol w="1637731">
                  <a:extLst>
                    <a:ext uri="{9D8B030D-6E8A-4147-A177-3AD203B41FA5}">
                      <a16:colId xmlns:a16="http://schemas.microsoft.com/office/drawing/2014/main" val="499052521"/>
                    </a:ext>
                  </a:extLst>
                </a:gridCol>
                <a:gridCol w="1637731">
                  <a:extLst>
                    <a:ext uri="{9D8B030D-6E8A-4147-A177-3AD203B41FA5}">
                      <a16:colId xmlns:a16="http://schemas.microsoft.com/office/drawing/2014/main" val="3627080744"/>
                    </a:ext>
                  </a:extLst>
                </a:gridCol>
              </a:tblGrid>
              <a:tr h="4807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</a:rPr>
                        <a:t>Filters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</a:rPr>
                        <a:t>Scale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</a:rPr>
                        <a:t>Amounts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Conv Kernel 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Conv Kernel 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Conv Kernel 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Conv Kernel 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4925741"/>
                  </a:ext>
                </a:extLst>
              </a:tr>
              <a:tr h="3092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filter 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ongti SC" panose="02010600040101010101" pitchFamily="2" charset="-122"/>
                        </a:rPr>
                        <a:t>3 * 224 * 224 * 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ongti SC" panose="02010600040101010101" pitchFamily="2" charset="-122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0.042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0.048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3.784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0.029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797013"/>
                  </a:ext>
                </a:extLst>
              </a:tr>
              <a:tr h="3092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filter 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ongti SC" panose="02010600040101010101" pitchFamily="2" charset="-122"/>
                        </a:rPr>
                        <a:t>64 * 224 * 224 * 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ongti SC" panose="02010600040101010101" pitchFamily="2" charset="-122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0.762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0.659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3.652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0.615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742171"/>
                  </a:ext>
                </a:extLst>
              </a:tr>
              <a:tr h="3092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filter 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ongti SC" panose="02010600040101010101" pitchFamily="2" charset="-122"/>
                        </a:rPr>
                        <a:t>64 * 112 * 112 * 128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ongti SC" panose="02010600040101010101" pitchFamily="2" charset="-122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0.466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0.305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1.825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0.312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3146362"/>
                  </a:ext>
                </a:extLst>
              </a:tr>
              <a:tr h="3092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filter 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ongti SC" panose="02010600040101010101" pitchFamily="2" charset="-122"/>
                        </a:rPr>
                        <a:t>128 * 112 * 112 * 128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ongti SC" panose="02010600040101010101" pitchFamily="2" charset="-122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0.941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0.611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1.836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0.624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0807329"/>
                  </a:ext>
                </a:extLst>
              </a:tr>
              <a:tr h="3092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filter 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ongti SC" panose="02010600040101010101" pitchFamily="2" charset="-122"/>
                        </a:rPr>
                        <a:t>128 * 56 * 56 * 256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ongti SC" panose="02010600040101010101" pitchFamily="2" charset="-122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1.552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0.295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0.840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0.292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107300"/>
                  </a:ext>
                </a:extLst>
              </a:tr>
              <a:tr h="3092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filter 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ongti SC" panose="02010600040101010101" pitchFamily="2" charset="-122"/>
                        </a:rPr>
                        <a:t>256 * 56 * 56 * 256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ongti SC" panose="02010600040101010101" pitchFamily="2" charset="-122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2.892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0.589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0.850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0.586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667122"/>
                  </a:ext>
                </a:extLst>
              </a:tr>
              <a:tr h="3092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filter 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ongti SC" panose="02010600040101010101" pitchFamily="2" charset="-122"/>
                        </a:rPr>
                        <a:t>256 * 28 * 28 * 512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ongti SC" panose="02010600040101010101" pitchFamily="2" charset="-122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5.075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0.266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0.424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0.255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658355"/>
                  </a:ext>
                </a:extLst>
              </a:tr>
              <a:tr h="3092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filter 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ongti SC" panose="02010600040101010101" pitchFamily="2" charset="-122"/>
                        </a:rPr>
                        <a:t>512 * 28 * 28 * 512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ongti SC" panose="02010600040101010101" pitchFamily="2" charset="-122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10.335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0.530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0.434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0.513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824701"/>
                  </a:ext>
                </a:extLst>
              </a:tr>
              <a:tr h="3092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filter 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ongti SC" panose="02010600040101010101" pitchFamily="2" charset="-122"/>
                        </a:rPr>
                        <a:t>512 * 14 * 14 * 512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ongti SC" panose="02010600040101010101" pitchFamily="2" charset="-122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8.977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0.366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0.108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0.316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ongti SC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10930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212FEED-8480-6341-8538-0E2343E3102B}"/>
              </a:ext>
            </a:extLst>
          </p:cNvPr>
          <p:cNvSpPr txBox="1"/>
          <p:nvPr/>
        </p:nvSpPr>
        <p:spPr>
          <a:xfrm>
            <a:off x="8559800" y="3263904"/>
            <a:ext cx="452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Time Estimate for Conv: 4.471 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1153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F70C39A-2AB6-3148-942B-73037A7504E1}"/>
              </a:ext>
            </a:extLst>
          </p:cNvPr>
          <p:cNvSpPr/>
          <p:nvPr/>
        </p:nvSpPr>
        <p:spPr>
          <a:xfrm>
            <a:off x="3970408" y="1129439"/>
            <a:ext cx="3757330" cy="3757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Output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8183EA-BD58-1246-A212-68FBA29FAE8D}"/>
              </a:ext>
            </a:extLst>
          </p:cNvPr>
          <p:cNvSpPr/>
          <p:nvPr/>
        </p:nvSpPr>
        <p:spPr>
          <a:xfrm>
            <a:off x="3676261" y="1451377"/>
            <a:ext cx="3757330" cy="3757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Output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2A153B-E7EE-854C-8BCD-248089A40D06}"/>
              </a:ext>
            </a:extLst>
          </p:cNvPr>
          <p:cNvSpPr/>
          <p:nvPr/>
        </p:nvSpPr>
        <p:spPr>
          <a:xfrm>
            <a:off x="0" y="1"/>
            <a:ext cx="12192000" cy="429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AD6F29-0F39-AE4D-9217-286F76803AD3}"/>
              </a:ext>
            </a:extLst>
          </p:cNvPr>
          <p:cNvSpPr txBox="1"/>
          <p:nvPr/>
        </p:nvSpPr>
        <p:spPr>
          <a:xfrm>
            <a:off x="0" y="-55983"/>
            <a:ext cx="3676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Pooling Kernel 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B2DFBF-80FA-5D46-A4A0-E2F5D58CE0B5}"/>
              </a:ext>
            </a:extLst>
          </p:cNvPr>
          <p:cNvSpPr/>
          <p:nvPr/>
        </p:nvSpPr>
        <p:spPr>
          <a:xfrm>
            <a:off x="213079" y="1582686"/>
            <a:ext cx="1342693" cy="13426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Block</a:t>
            </a:r>
          </a:p>
          <a:p>
            <a:pPr algn="ctr"/>
            <a:r>
              <a:rPr lang="en-US" dirty="0"/>
              <a:t>(0)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C13673-12CC-DC46-83C2-B114CF81DFC7}"/>
              </a:ext>
            </a:extLst>
          </p:cNvPr>
          <p:cNvSpPr/>
          <p:nvPr/>
        </p:nvSpPr>
        <p:spPr>
          <a:xfrm>
            <a:off x="1775240" y="1582686"/>
            <a:ext cx="1342693" cy="13426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Block</a:t>
            </a:r>
          </a:p>
          <a:p>
            <a:pPr algn="ctr"/>
            <a:r>
              <a:rPr lang="en-US" dirty="0"/>
              <a:t>(1)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46259-9485-2C40-86DC-5D6A86F771B6}"/>
              </a:ext>
            </a:extLst>
          </p:cNvPr>
          <p:cNvSpPr/>
          <p:nvPr/>
        </p:nvSpPr>
        <p:spPr>
          <a:xfrm>
            <a:off x="213079" y="3136594"/>
            <a:ext cx="1342693" cy="13426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Block</a:t>
            </a:r>
          </a:p>
          <a:p>
            <a:pPr algn="ctr"/>
            <a:r>
              <a:rPr lang="en-US" dirty="0"/>
              <a:t>(</a:t>
            </a:r>
            <a:r>
              <a:rPr lang="en-US" altLang="zh-CN" dirty="0"/>
              <a:t>2</a:t>
            </a:r>
            <a:r>
              <a:rPr lang="en-US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AEA7F5-8E77-6D45-9073-FEA23D49DE37}"/>
              </a:ext>
            </a:extLst>
          </p:cNvPr>
          <p:cNvSpPr/>
          <p:nvPr/>
        </p:nvSpPr>
        <p:spPr>
          <a:xfrm>
            <a:off x="1775240" y="3136594"/>
            <a:ext cx="1342693" cy="13426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Block</a:t>
            </a:r>
          </a:p>
          <a:p>
            <a:pPr algn="ctr"/>
            <a:r>
              <a:rPr lang="en-US" dirty="0"/>
              <a:t>(</a:t>
            </a:r>
            <a:r>
              <a:rPr lang="en-US" altLang="zh-CN" dirty="0"/>
              <a:t>3</a:t>
            </a:r>
            <a:r>
              <a:rPr lang="en-US" dirty="0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BE0388-698B-9145-B273-65EDA138E32C}"/>
              </a:ext>
            </a:extLst>
          </p:cNvPr>
          <p:cNvSpPr/>
          <p:nvPr/>
        </p:nvSpPr>
        <p:spPr>
          <a:xfrm>
            <a:off x="3382114" y="1773315"/>
            <a:ext cx="3757330" cy="3757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Input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013A3F-4C51-9545-83F0-41C87F9C5D81}"/>
              </a:ext>
            </a:extLst>
          </p:cNvPr>
          <p:cNvCxnSpPr>
            <a:cxnSpLocks/>
          </p:cNvCxnSpPr>
          <p:nvPr/>
        </p:nvCxnSpPr>
        <p:spPr>
          <a:xfrm>
            <a:off x="1570712" y="1589878"/>
            <a:ext cx="5568732" cy="183437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757CA2-E3FA-454D-BDB1-5C8A80EA0147}"/>
              </a:ext>
            </a:extLst>
          </p:cNvPr>
          <p:cNvCxnSpPr>
            <a:cxnSpLocks/>
          </p:cNvCxnSpPr>
          <p:nvPr/>
        </p:nvCxnSpPr>
        <p:spPr>
          <a:xfrm>
            <a:off x="213078" y="2942864"/>
            <a:ext cx="3169036" cy="2587781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80DBAC-CC59-C84E-BBAE-16BC023D88E6}"/>
              </a:ext>
            </a:extLst>
          </p:cNvPr>
          <p:cNvCxnSpPr>
            <a:cxnSpLocks/>
          </p:cNvCxnSpPr>
          <p:nvPr/>
        </p:nvCxnSpPr>
        <p:spPr>
          <a:xfrm>
            <a:off x="1570712" y="2932571"/>
            <a:ext cx="5568732" cy="2598074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6C16BE8-E384-554E-B4FA-62CC187FBDC3}"/>
              </a:ext>
            </a:extLst>
          </p:cNvPr>
          <p:cNvSpPr/>
          <p:nvPr/>
        </p:nvSpPr>
        <p:spPr>
          <a:xfrm>
            <a:off x="498031" y="5892321"/>
            <a:ext cx="128214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PoolLayer1&lt;&lt;&lt;</a:t>
            </a:r>
            <a:r>
              <a:rPr lang="en-US" sz="2000" b="1" dirty="0">
                <a:solidFill>
                  <a:srgbClr val="FF0000"/>
                </a:solidFill>
              </a:rPr>
              <a:t>dim3(Width/8, 8, 1)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rgbClr val="FF0000"/>
                </a:solidFill>
              </a:rPr>
              <a:t>32</a:t>
            </a:r>
            <a:r>
              <a:rPr lang="en-US" sz="2000" b="1" dirty="0"/>
              <a:t>&gt;&gt;&gt;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B92FE1-8206-0140-89AC-FCBA3BE94A1C}"/>
              </a:ext>
            </a:extLst>
          </p:cNvPr>
          <p:cNvCxnSpPr>
            <a:cxnSpLocks/>
          </p:cNvCxnSpPr>
          <p:nvPr/>
        </p:nvCxnSpPr>
        <p:spPr>
          <a:xfrm>
            <a:off x="307114" y="1603904"/>
            <a:ext cx="3169036" cy="19373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286C2D1-052A-4F9C-B0A3-A7910888A060}"/>
              </a:ext>
            </a:extLst>
          </p:cNvPr>
          <p:cNvGrpSpPr/>
          <p:nvPr/>
        </p:nvGrpSpPr>
        <p:grpSpPr>
          <a:xfrm>
            <a:off x="207964" y="1586401"/>
            <a:ext cx="786893" cy="535578"/>
            <a:chOff x="207964" y="1586401"/>
            <a:chExt cx="786893" cy="53557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358364E-5E9E-1F45-B496-96844EA40D50}"/>
                </a:ext>
              </a:extLst>
            </p:cNvPr>
            <p:cNvSpPr/>
            <p:nvPr/>
          </p:nvSpPr>
          <p:spPr>
            <a:xfrm>
              <a:off x="213078" y="1589878"/>
              <a:ext cx="170380" cy="183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04FD05B-4A48-D14A-BCA7-95D67D5F38C4}"/>
                </a:ext>
              </a:extLst>
            </p:cNvPr>
            <p:cNvSpPr/>
            <p:nvPr/>
          </p:nvSpPr>
          <p:spPr>
            <a:xfrm>
              <a:off x="383458" y="1588465"/>
              <a:ext cx="170380" cy="183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1614C5-92DF-9846-93FD-E19888ABA04D}"/>
                </a:ext>
              </a:extLst>
            </p:cNvPr>
            <p:cNvSpPr/>
            <p:nvPr/>
          </p:nvSpPr>
          <p:spPr>
            <a:xfrm>
              <a:off x="822448" y="1586401"/>
              <a:ext cx="170380" cy="183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39">
              <a:extLst>
                <a:ext uri="{FF2B5EF4-FFF2-40B4-BE49-F238E27FC236}">
                  <a16:creationId xmlns:a16="http://schemas.microsoft.com/office/drawing/2014/main" id="{2DD53FF2-968B-43CC-8AA6-F3B742AAAB3B}"/>
                </a:ext>
              </a:extLst>
            </p:cNvPr>
            <p:cNvSpPr/>
            <p:nvPr/>
          </p:nvSpPr>
          <p:spPr>
            <a:xfrm>
              <a:off x="824477" y="1938540"/>
              <a:ext cx="170380" cy="183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39">
              <a:extLst>
                <a:ext uri="{FF2B5EF4-FFF2-40B4-BE49-F238E27FC236}">
                  <a16:creationId xmlns:a16="http://schemas.microsoft.com/office/drawing/2014/main" id="{76C6641A-2C3A-47CD-9EA4-0B4460186D72}"/>
                </a:ext>
              </a:extLst>
            </p:cNvPr>
            <p:cNvSpPr/>
            <p:nvPr/>
          </p:nvSpPr>
          <p:spPr>
            <a:xfrm>
              <a:off x="378560" y="1938539"/>
              <a:ext cx="170380" cy="183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39">
              <a:extLst>
                <a:ext uri="{FF2B5EF4-FFF2-40B4-BE49-F238E27FC236}">
                  <a16:creationId xmlns:a16="http://schemas.microsoft.com/office/drawing/2014/main" id="{CAF93274-2812-4925-BCF5-E04955CC5157}"/>
                </a:ext>
              </a:extLst>
            </p:cNvPr>
            <p:cNvSpPr/>
            <p:nvPr/>
          </p:nvSpPr>
          <p:spPr>
            <a:xfrm>
              <a:off x="207964" y="1938542"/>
              <a:ext cx="170380" cy="183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6F989ED-9F48-463E-81F4-E7BCE50CBBF5}"/>
                </a:ext>
              </a:extLst>
            </p:cNvPr>
            <p:cNvSpPr/>
            <p:nvPr/>
          </p:nvSpPr>
          <p:spPr>
            <a:xfrm>
              <a:off x="207964" y="1586401"/>
              <a:ext cx="786893" cy="535578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Rectangle 30">
            <a:extLst>
              <a:ext uri="{FF2B5EF4-FFF2-40B4-BE49-F238E27FC236}">
                <a16:creationId xmlns:a16="http://schemas.microsoft.com/office/drawing/2014/main" id="{7A1221A6-5A99-4536-90AF-6E7473993531}"/>
              </a:ext>
            </a:extLst>
          </p:cNvPr>
          <p:cNvSpPr/>
          <p:nvPr/>
        </p:nvSpPr>
        <p:spPr>
          <a:xfrm>
            <a:off x="3384399" y="1794115"/>
            <a:ext cx="170380" cy="18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8">
            <a:extLst>
              <a:ext uri="{FF2B5EF4-FFF2-40B4-BE49-F238E27FC236}">
                <a16:creationId xmlns:a16="http://schemas.microsoft.com/office/drawing/2014/main" id="{600B868A-2B95-4D0A-ABE2-B5CC12994CAE}"/>
              </a:ext>
            </a:extLst>
          </p:cNvPr>
          <p:cNvSpPr/>
          <p:nvPr/>
        </p:nvSpPr>
        <p:spPr>
          <a:xfrm>
            <a:off x="3554779" y="1792702"/>
            <a:ext cx="170380" cy="18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9">
            <a:extLst>
              <a:ext uri="{FF2B5EF4-FFF2-40B4-BE49-F238E27FC236}">
                <a16:creationId xmlns:a16="http://schemas.microsoft.com/office/drawing/2014/main" id="{26A70A28-5963-44EE-9275-C43898135ADE}"/>
              </a:ext>
            </a:extLst>
          </p:cNvPr>
          <p:cNvSpPr/>
          <p:nvPr/>
        </p:nvSpPr>
        <p:spPr>
          <a:xfrm>
            <a:off x="3993769" y="1790638"/>
            <a:ext cx="170380" cy="18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9">
            <a:extLst>
              <a:ext uri="{FF2B5EF4-FFF2-40B4-BE49-F238E27FC236}">
                <a16:creationId xmlns:a16="http://schemas.microsoft.com/office/drawing/2014/main" id="{8D589926-4C34-4C7A-A853-6AA51F84BE16}"/>
              </a:ext>
            </a:extLst>
          </p:cNvPr>
          <p:cNvSpPr/>
          <p:nvPr/>
        </p:nvSpPr>
        <p:spPr>
          <a:xfrm>
            <a:off x="3995798" y="2142777"/>
            <a:ext cx="170380" cy="18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9">
            <a:extLst>
              <a:ext uri="{FF2B5EF4-FFF2-40B4-BE49-F238E27FC236}">
                <a16:creationId xmlns:a16="http://schemas.microsoft.com/office/drawing/2014/main" id="{E21FDBB1-2D56-4A8D-87E4-F4E02650D1E9}"/>
              </a:ext>
            </a:extLst>
          </p:cNvPr>
          <p:cNvSpPr/>
          <p:nvPr/>
        </p:nvSpPr>
        <p:spPr>
          <a:xfrm>
            <a:off x="3549881" y="2142776"/>
            <a:ext cx="170380" cy="18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DB7665EE-2342-4B2B-8871-27F8EF9837AB}"/>
              </a:ext>
            </a:extLst>
          </p:cNvPr>
          <p:cNvSpPr/>
          <p:nvPr/>
        </p:nvSpPr>
        <p:spPr>
          <a:xfrm>
            <a:off x="3379285" y="2142779"/>
            <a:ext cx="170380" cy="18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10544DE-FB69-41C1-9436-77BC99458D41}"/>
              </a:ext>
            </a:extLst>
          </p:cNvPr>
          <p:cNvSpPr/>
          <p:nvPr/>
        </p:nvSpPr>
        <p:spPr>
          <a:xfrm>
            <a:off x="3379285" y="1790638"/>
            <a:ext cx="786893" cy="53557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E9CE2988-8030-42D6-A5BD-CF960548CCED}"/>
              </a:ext>
            </a:extLst>
          </p:cNvPr>
          <p:cNvSpPr/>
          <p:nvPr/>
        </p:nvSpPr>
        <p:spPr>
          <a:xfrm>
            <a:off x="4222637" y="1795181"/>
            <a:ext cx="141624" cy="531036"/>
          </a:xfrm>
          <a:prstGeom prst="rightBrace">
            <a:avLst>
              <a:gd name="adj1" fmla="val 52003"/>
              <a:gd name="adj2" fmla="val 47125"/>
            </a:avLst>
          </a:prstGeom>
          <a:noFill/>
          <a:ln w="19050">
            <a:solidFill>
              <a:schemeClr val="accent1">
                <a:alpha val="7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715FCA3-AE85-43FE-860A-F9B49C2F2F64}"/>
              </a:ext>
            </a:extLst>
          </p:cNvPr>
          <p:cNvSpPr txBox="1"/>
          <p:nvPr/>
        </p:nvSpPr>
        <p:spPr>
          <a:xfrm>
            <a:off x="4427530" y="1887392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4(RF)</a:t>
            </a:r>
            <a:endParaRPr lang="zh-CN" altLang="en-US" dirty="0"/>
          </a:p>
        </p:txBody>
      </p:sp>
      <p:sp>
        <p:nvSpPr>
          <p:cNvPr id="43" name="右大括号 42">
            <a:extLst>
              <a:ext uri="{FF2B5EF4-FFF2-40B4-BE49-F238E27FC236}">
                <a16:creationId xmlns:a16="http://schemas.microsoft.com/office/drawing/2014/main" id="{7DC8C06D-5377-4074-853D-9CD01EA4BC72}"/>
              </a:ext>
            </a:extLst>
          </p:cNvPr>
          <p:cNvSpPr/>
          <p:nvPr/>
        </p:nvSpPr>
        <p:spPr>
          <a:xfrm rot="5400000">
            <a:off x="3692064" y="2071741"/>
            <a:ext cx="170668" cy="773500"/>
          </a:xfrm>
          <a:prstGeom prst="rightBrace">
            <a:avLst>
              <a:gd name="adj1" fmla="val 108716"/>
              <a:gd name="adj2" fmla="val 47975"/>
            </a:avLst>
          </a:prstGeom>
          <a:noFill/>
          <a:ln w="19050">
            <a:solidFill>
              <a:schemeClr val="accent1">
                <a:alpha val="7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2FAD16F-4C19-43E0-9CA2-099ACF4D1F72}"/>
              </a:ext>
            </a:extLst>
          </p:cNvPr>
          <p:cNvSpPr txBox="1"/>
          <p:nvPr/>
        </p:nvSpPr>
        <p:spPr>
          <a:xfrm>
            <a:off x="3549881" y="2577853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8(RF)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99E463E-1AAF-486F-9C1F-D5486A2CAAA5}"/>
              </a:ext>
            </a:extLst>
          </p:cNvPr>
          <p:cNvSpPr txBox="1"/>
          <p:nvPr/>
        </p:nvSpPr>
        <p:spPr>
          <a:xfrm>
            <a:off x="8094723" y="1706150"/>
            <a:ext cx="41013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Design Idea:</a:t>
            </a:r>
          </a:p>
          <a:p>
            <a:pPr marL="514350" indent="-514350">
              <a:buAutoNum type="arabicPeriod"/>
            </a:pPr>
            <a:r>
              <a:rPr lang="en-US" altLang="zh-CN" sz="2800" dirty="0"/>
              <a:t>Leverage GMEM coalesce copy to reduce IO time.</a:t>
            </a:r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pPr marL="514350" indent="-514350">
              <a:buAutoNum type="arabicPeriod"/>
            </a:pPr>
            <a:r>
              <a:rPr lang="en-US" altLang="zh-CN" sz="2800" dirty="0"/>
              <a:t>Utilize warp manipulation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34825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>
            <a:extLst>
              <a:ext uri="{FF2B5EF4-FFF2-40B4-BE49-F238E27FC236}">
                <a16:creationId xmlns:a16="http://schemas.microsoft.com/office/drawing/2014/main" id="{3B45D9B2-D50B-4AE9-8CCC-D4266166C9FB}"/>
              </a:ext>
            </a:extLst>
          </p:cNvPr>
          <p:cNvSpPr/>
          <p:nvPr/>
        </p:nvSpPr>
        <p:spPr>
          <a:xfrm>
            <a:off x="1071834" y="4208587"/>
            <a:ext cx="3757330" cy="18357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AA7DD69-0E27-4B82-B76D-FCAC66FEA7E0}"/>
              </a:ext>
            </a:extLst>
          </p:cNvPr>
          <p:cNvGrpSpPr/>
          <p:nvPr/>
        </p:nvGrpSpPr>
        <p:grpSpPr>
          <a:xfrm>
            <a:off x="1061475" y="1773817"/>
            <a:ext cx="3757327" cy="1838969"/>
            <a:chOff x="1494462" y="1971032"/>
            <a:chExt cx="3757327" cy="183896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85E766D4-FFA0-4E95-86AF-A48F12D1D0DA}"/>
                </a:ext>
              </a:extLst>
            </p:cNvPr>
            <p:cNvSpPr/>
            <p:nvPr/>
          </p:nvSpPr>
          <p:spPr>
            <a:xfrm>
              <a:off x="1494462" y="1971037"/>
              <a:ext cx="3757327" cy="183896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554913F8-C211-4172-A75F-0DCCF2D767B3}"/>
                </a:ext>
              </a:extLst>
            </p:cNvPr>
            <p:cNvSpPr/>
            <p:nvPr/>
          </p:nvSpPr>
          <p:spPr>
            <a:xfrm>
              <a:off x="1504823" y="1971035"/>
              <a:ext cx="538722" cy="869147"/>
            </a:xfrm>
            <a:prstGeom prst="rect">
              <a:avLst/>
            </a:prstGeom>
            <a:noFill/>
            <a:ln w="317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7B367AF5-2A94-4A04-837A-9ABD0F9FCB7D}"/>
                </a:ext>
              </a:extLst>
            </p:cNvPr>
            <p:cNvSpPr/>
            <p:nvPr/>
          </p:nvSpPr>
          <p:spPr>
            <a:xfrm>
              <a:off x="3114125" y="1971032"/>
              <a:ext cx="538722" cy="869149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CF481AEB-9AE4-4D33-B7B5-0CE123D8C329}"/>
                </a:ext>
              </a:extLst>
            </p:cNvPr>
            <p:cNvSpPr/>
            <p:nvPr/>
          </p:nvSpPr>
          <p:spPr>
            <a:xfrm>
              <a:off x="1494463" y="2840181"/>
              <a:ext cx="538722" cy="969819"/>
            </a:xfrm>
            <a:prstGeom prst="rect">
              <a:avLst/>
            </a:prstGeom>
            <a:noFill/>
            <a:ln w="317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E33845B9-A4F5-4497-BC6D-67F732CF2BAA}"/>
                </a:ext>
              </a:extLst>
            </p:cNvPr>
            <p:cNvSpPr/>
            <p:nvPr/>
          </p:nvSpPr>
          <p:spPr>
            <a:xfrm>
              <a:off x="2564979" y="1971032"/>
              <a:ext cx="538722" cy="869147"/>
            </a:xfrm>
            <a:prstGeom prst="rect">
              <a:avLst/>
            </a:prstGeom>
            <a:noFill/>
            <a:ln w="317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A088A22F-86E4-4CA1-9257-F0C3721FF6E1}"/>
                </a:ext>
              </a:extLst>
            </p:cNvPr>
            <p:cNvSpPr/>
            <p:nvPr/>
          </p:nvSpPr>
          <p:spPr>
            <a:xfrm>
              <a:off x="2056079" y="2840182"/>
              <a:ext cx="538722" cy="969818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Table 1">
            <a:extLst>
              <a:ext uri="{FF2B5EF4-FFF2-40B4-BE49-F238E27FC236}">
                <a16:creationId xmlns:a16="http://schemas.microsoft.com/office/drawing/2014/main" id="{323E37BD-42AB-4936-89AC-A8D20BE35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230419"/>
              </p:ext>
            </p:extLst>
          </p:nvPr>
        </p:nvGraphicFramePr>
        <p:xfrm>
          <a:off x="1061477" y="1773825"/>
          <a:ext cx="3757327" cy="1838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6761">
                  <a:extLst>
                    <a:ext uri="{9D8B030D-6E8A-4147-A177-3AD203B41FA5}">
                      <a16:colId xmlns:a16="http://schemas.microsoft.com/office/drawing/2014/main" val="2572858564"/>
                    </a:ext>
                  </a:extLst>
                </a:gridCol>
                <a:gridCol w="536761">
                  <a:extLst>
                    <a:ext uri="{9D8B030D-6E8A-4147-A177-3AD203B41FA5}">
                      <a16:colId xmlns:a16="http://schemas.microsoft.com/office/drawing/2014/main" val="961255857"/>
                    </a:ext>
                  </a:extLst>
                </a:gridCol>
                <a:gridCol w="536761">
                  <a:extLst>
                    <a:ext uri="{9D8B030D-6E8A-4147-A177-3AD203B41FA5}">
                      <a16:colId xmlns:a16="http://schemas.microsoft.com/office/drawing/2014/main" val="4021276345"/>
                    </a:ext>
                  </a:extLst>
                </a:gridCol>
                <a:gridCol w="536761">
                  <a:extLst>
                    <a:ext uri="{9D8B030D-6E8A-4147-A177-3AD203B41FA5}">
                      <a16:colId xmlns:a16="http://schemas.microsoft.com/office/drawing/2014/main" val="2131978318"/>
                    </a:ext>
                  </a:extLst>
                </a:gridCol>
                <a:gridCol w="536761">
                  <a:extLst>
                    <a:ext uri="{9D8B030D-6E8A-4147-A177-3AD203B41FA5}">
                      <a16:colId xmlns:a16="http://schemas.microsoft.com/office/drawing/2014/main" val="264586815"/>
                    </a:ext>
                  </a:extLst>
                </a:gridCol>
                <a:gridCol w="536761">
                  <a:extLst>
                    <a:ext uri="{9D8B030D-6E8A-4147-A177-3AD203B41FA5}">
                      <a16:colId xmlns:a16="http://schemas.microsoft.com/office/drawing/2014/main" val="3969565705"/>
                    </a:ext>
                  </a:extLst>
                </a:gridCol>
                <a:gridCol w="536761">
                  <a:extLst>
                    <a:ext uri="{9D8B030D-6E8A-4147-A177-3AD203B41FA5}">
                      <a16:colId xmlns:a16="http://schemas.microsoft.com/office/drawing/2014/main" val="1417759737"/>
                    </a:ext>
                  </a:extLst>
                </a:gridCol>
              </a:tblGrid>
              <a:tr h="4209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5.1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927001"/>
                  </a:ext>
                </a:extLst>
              </a:tr>
              <a:tr h="4575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2.4</a:t>
                      </a:r>
                      <a:endParaRPr lang="en-US" altLang="zh-CN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362761"/>
                  </a:ext>
                </a:extLst>
              </a:tr>
              <a:tr h="53960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697167"/>
                  </a:ext>
                </a:extLst>
              </a:tr>
              <a:tr h="42090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24617"/>
                  </a:ext>
                </a:extLst>
              </a:tr>
            </a:tbl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id="{2562EE4D-CDE3-4AA2-822E-089BF45C2F59}"/>
              </a:ext>
            </a:extLst>
          </p:cNvPr>
          <p:cNvSpPr/>
          <p:nvPr/>
        </p:nvSpPr>
        <p:spPr>
          <a:xfrm>
            <a:off x="1600198" y="1773825"/>
            <a:ext cx="538722" cy="869149"/>
          </a:xfrm>
          <a:prstGeom prst="rect">
            <a:avLst/>
          </a:prstGeom>
          <a:noFill/>
          <a:ln w="317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">
            <a:extLst>
              <a:ext uri="{FF2B5EF4-FFF2-40B4-BE49-F238E27FC236}">
                <a16:creationId xmlns:a16="http://schemas.microsoft.com/office/drawing/2014/main" id="{7EF180DB-76E2-4473-A8FB-345A8B2D4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654664"/>
              </p:ext>
            </p:extLst>
          </p:nvPr>
        </p:nvGraphicFramePr>
        <p:xfrm>
          <a:off x="1084370" y="4208587"/>
          <a:ext cx="3757327" cy="1835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6761">
                  <a:extLst>
                    <a:ext uri="{9D8B030D-6E8A-4147-A177-3AD203B41FA5}">
                      <a16:colId xmlns:a16="http://schemas.microsoft.com/office/drawing/2014/main" val="2572858564"/>
                    </a:ext>
                  </a:extLst>
                </a:gridCol>
                <a:gridCol w="536761">
                  <a:extLst>
                    <a:ext uri="{9D8B030D-6E8A-4147-A177-3AD203B41FA5}">
                      <a16:colId xmlns:a16="http://schemas.microsoft.com/office/drawing/2014/main" val="961255857"/>
                    </a:ext>
                  </a:extLst>
                </a:gridCol>
                <a:gridCol w="536761">
                  <a:extLst>
                    <a:ext uri="{9D8B030D-6E8A-4147-A177-3AD203B41FA5}">
                      <a16:colId xmlns:a16="http://schemas.microsoft.com/office/drawing/2014/main" val="4021276345"/>
                    </a:ext>
                  </a:extLst>
                </a:gridCol>
                <a:gridCol w="536761">
                  <a:extLst>
                    <a:ext uri="{9D8B030D-6E8A-4147-A177-3AD203B41FA5}">
                      <a16:colId xmlns:a16="http://schemas.microsoft.com/office/drawing/2014/main" val="2131978318"/>
                    </a:ext>
                  </a:extLst>
                </a:gridCol>
                <a:gridCol w="536761">
                  <a:extLst>
                    <a:ext uri="{9D8B030D-6E8A-4147-A177-3AD203B41FA5}">
                      <a16:colId xmlns:a16="http://schemas.microsoft.com/office/drawing/2014/main" val="264586815"/>
                    </a:ext>
                  </a:extLst>
                </a:gridCol>
                <a:gridCol w="536761">
                  <a:extLst>
                    <a:ext uri="{9D8B030D-6E8A-4147-A177-3AD203B41FA5}">
                      <a16:colId xmlns:a16="http://schemas.microsoft.com/office/drawing/2014/main" val="3969565705"/>
                    </a:ext>
                  </a:extLst>
                </a:gridCol>
                <a:gridCol w="536761">
                  <a:extLst>
                    <a:ext uri="{9D8B030D-6E8A-4147-A177-3AD203B41FA5}">
                      <a16:colId xmlns:a16="http://schemas.microsoft.com/office/drawing/2014/main" val="1417759737"/>
                    </a:ext>
                  </a:extLst>
                </a:gridCol>
              </a:tblGrid>
              <a:tr h="41767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5.1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927001"/>
                  </a:ext>
                </a:extLst>
              </a:tr>
              <a:tr h="4575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2.4</a:t>
                      </a:r>
                      <a:endParaRPr lang="en-US" altLang="zh-CN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362761"/>
                  </a:ext>
                </a:extLst>
              </a:tr>
              <a:tr h="53960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697167"/>
                  </a:ext>
                </a:extLst>
              </a:tr>
              <a:tr h="42090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24617"/>
                  </a:ext>
                </a:extLst>
              </a:tr>
            </a:tbl>
          </a:graphicData>
        </a:graphic>
      </p:graphicFrame>
      <p:sp>
        <p:nvSpPr>
          <p:cNvPr id="18" name="Rectangle 6">
            <a:extLst>
              <a:ext uri="{FF2B5EF4-FFF2-40B4-BE49-F238E27FC236}">
                <a16:creationId xmlns:a16="http://schemas.microsoft.com/office/drawing/2014/main" id="{28217445-C74B-4137-AF61-7EB6411E8027}"/>
              </a:ext>
            </a:extLst>
          </p:cNvPr>
          <p:cNvSpPr/>
          <p:nvPr/>
        </p:nvSpPr>
        <p:spPr>
          <a:xfrm>
            <a:off x="1071837" y="4208586"/>
            <a:ext cx="1060156" cy="41564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939F7093-A22D-439E-A964-DB56B20B1C47}"/>
              </a:ext>
            </a:extLst>
          </p:cNvPr>
          <p:cNvSpPr/>
          <p:nvPr/>
        </p:nvSpPr>
        <p:spPr>
          <a:xfrm>
            <a:off x="1084370" y="5109367"/>
            <a:ext cx="1047622" cy="48787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49831267-5633-4CB3-8D6F-689633254C7D}"/>
              </a:ext>
            </a:extLst>
          </p:cNvPr>
          <p:cNvSpPr/>
          <p:nvPr/>
        </p:nvSpPr>
        <p:spPr>
          <a:xfrm>
            <a:off x="2172238" y="4208587"/>
            <a:ext cx="1047622" cy="415642"/>
          </a:xfrm>
          <a:prstGeom prst="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8">
            <a:extLst>
              <a:ext uri="{FF2B5EF4-FFF2-40B4-BE49-F238E27FC236}">
                <a16:creationId xmlns:a16="http://schemas.microsoft.com/office/drawing/2014/main" id="{36FDB7AC-4065-42C0-893A-AFFD5B178D20}"/>
              </a:ext>
            </a:extLst>
          </p:cNvPr>
          <p:cNvCxnSpPr>
            <a:cxnSpLocks/>
          </p:cNvCxnSpPr>
          <p:nvPr/>
        </p:nvCxnSpPr>
        <p:spPr>
          <a:xfrm>
            <a:off x="1383829" y="1378910"/>
            <a:ext cx="1" cy="30468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8">
            <a:extLst>
              <a:ext uri="{FF2B5EF4-FFF2-40B4-BE49-F238E27FC236}">
                <a16:creationId xmlns:a16="http://schemas.microsoft.com/office/drawing/2014/main" id="{BD8DECCA-8B11-412C-85A6-B7688B32D19A}"/>
              </a:ext>
            </a:extLst>
          </p:cNvPr>
          <p:cNvCxnSpPr>
            <a:cxnSpLocks/>
          </p:cNvCxnSpPr>
          <p:nvPr/>
        </p:nvCxnSpPr>
        <p:spPr>
          <a:xfrm>
            <a:off x="1892453" y="1378912"/>
            <a:ext cx="1" cy="30468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">
            <a:extLst>
              <a:ext uri="{FF2B5EF4-FFF2-40B4-BE49-F238E27FC236}">
                <a16:creationId xmlns:a16="http://schemas.microsoft.com/office/drawing/2014/main" id="{626A6A54-2C11-4DA2-A822-EDCA51CB0E37}"/>
              </a:ext>
            </a:extLst>
          </p:cNvPr>
          <p:cNvCxnSpPr>
            <a:cxnSpLocks/>
          </p:cNvCxnSpPr>
          <p:nvPr/>
        </p:nvCxnSpPr>
        <p:spPr>
          <a:xfrm>
            <a:off x="2940137" y="1378912"/>
            <a:ext cx="1" cy="30468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8">
            <a:extLst>
              <a:ext uri="{FF2B5EF4-FFF2-40B4-BE49-F238E27FC236}">
                <a16:creationId xmlns:a16="http://schemas.microsoft.com/office/drawing/2014/main" id="{6ECF310D-4F9D-43F2-B41B-FF3AC0CAEA32}"/>
              </a:ext>
            </a:extLst>
          </p:cNvPr>
          <p:cNvCxnSpPr>
            <a:cxnSpLocks/>
          </p:cNvCxnSpPr>
          <p:nvPr/>
        </p:nvCxnSpPr>
        <p:spPr>
          <a:xfrm>
            <a:off x="2424613" y="1378912"/>
            <a:ext cx="1" cy="30468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8">
            <a:extLst>
              <a:ext uri="{FF2B5EF4-FFF2-40B4-BE49-F238E27FC236}">
                <a16:creationId xmlns:a16="http://schemas.microsoft.com/office/drawing/2014/main" id="{F8985CB1-6F54-4809-B741-2F515B4987AC}"/>
              </a:ext>
            </a:extLst>
          </p:cNvPr>
          <p:cNvCxnSpPr>
            <a:cxnSpLocks/>
          </p:cNvCxnSpPr>
          <p:nvPr/>
        </p:nvCxnSpPr>
        <p:spPr>
          <a:xfrm>
            <a:off x="596130" y="5353302"/>
            <a:ext cx="39447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8">
            <a:extLst>
              <a:ext uri="{FF2B5EF4-FFF2-40B4-BE49-F238E27FC236}">
                <a16:creationId xmlns:a16="http://schemas.microsoft.com/office/drawing/2014/main" id="{32CEEA3C-08AE-4BCD-8105-EDFCCCEAFE2D}"/>
              </a:ext>
            </a:extLst>
          </p:cNvPr>
          <p:cNvCxnSpPr>
            <a:cxnSpLocks/>
          </p:cNvCxnSpPr>
          <p:nvPr/>
        </p:nvCxnSpPr>
        <p:spPr>
          <a:xfrm>
            <a:off x="596130" y="4404805"/>
            <a:ext cx="39447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4">
            <a:extLst>
              <a:ext uri="{FF2B5EF4-FFF2-40B4-BE49-F238E27FC236}">
                <a16:creationId xmlns:a16="http://schemas.microsoft.com/office/drawing/2014/main" id="{0078CCC3-7AD3-45E3-927A-CCC707FAA6A4}"/>
              </a:ext>
            </a:extLst>
          </p:cNvPr>
          <p:cNvSpPr/>
          <p:nvPr/>
        </p:nvSpPr>
        <p:spPr>
          <a:xfrm>
            <a:off x="0" y="1"/>
            <a:ext cx="12192000" cy="429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">
            <a:extLst>
              <a:ext uri="{FF2B5EF4-FFF2-40B4-BE49-F238E27FC236}">
                <a16:creationId xmlns:a16="http://schemas.microsoft.com/office/drawing/2014/main" id="{C27F4244-A579-4263-A6F2-A82E5AD92CA0}"/>
              </a:ext>
            </a:extLst>
          </p:cNvPr>
          <p:cNvSpPr txBox="1"/>
          <p:nvPr/>
        </p:nvSpPr>
        <p:spPr>
          <a:xfrm>
            <a:off x="-14984" y="-82763"/>
            <a:ext cx="3676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Pooling Kernel 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7FF2619-39BD-4482-98AA-DDBAC2AF4636}"/>
              </a:ext>
            </a:extLst>
          </p:cNvPr>
          <p:cNvSpPr txBox="1"/>
          <p:nvPr/>
        </p:nvSpPr>
        <p:spPr>
          <a:xfrm>
            <a:off x="5327702" y="2323972"/>
            <a:ext cx="238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__</a:t>
            </a:r>
            <a:r>
              <a:rPr lang="en-US" altLang="zh-CN" dirty="0" err="1"/>
              <a:t>shfl_down</a:t>
            </a:r>
            <a:r>
              <a:rPr lang="en-US" altLang="zh-CN" dirty="0"/>
              <a:t>(</a:t>
            </a:r>
            <a:r>
              <a:rPr lang="en-US" altLang="zh-CN" dirty="0" err="1"/>
              <a:t>val</a:t>
            </a:r>
            <a:r>
              <a:rPr lang="en-US" altLang="zh-CN" dirty="0"/>
              <a:t>, 8)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7FCBD25-B529-438B-A17C-3DACFA1E6961}"/>
              </a:ext>
            </a:extLst>
          </p:cNvPr>
          <p:cNvSpPr txBox="1"/>
          <p:nvPr/>
        </p:nvSpPr>
        <p:spPr>
          <a:xfrm>
            <a:off x="5327702" y="4772911"/>
            <a:ext cx="238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__</a:t>
            </a:r>
            <a:r>
              <a:rPr lang="en-US" altLang="zh-CN" dirty="0" err="1"/>
              <a:t>shfl_down</a:t>
            </a:r>
            <a:r>
              <a:rPr lang="en-US" altLang="zh-CN" dirty="0"/>
              <a:t>(</a:t>
            </a:r>
            <a:r>
              <a:rPr lang="en-US" altLang="zh-CN" dirty="0" err="1"/>
              <a:t>val</a:t>
            </a:r>
            <a:r>
              <a:rPr lang="en-US" altLang="zh-CN" dirty="0"/>
              <a:t>, 1)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3F91FAF-3914-4BAE-9B03-2BB471EA64D4}"/>
              </a:ext>
            </a:extLst>
          </p:cNvPr>
          <p:cNvSpPr txBox="1"/>
          <p:nvPr/>
        </p:nvSpPr>
        <p:spPr>
          <a:xfrm>
            <a:off x="831651" y="1100706"/>
            <a:ext cx="778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Thread 0</a:t>
            </a:r>
            <a:endParaRPr lang="zh-CN" altLang="en-US" sz="12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ABE469B-9B6D-4AD8-8E67-D25BD0AFCBA4}"/>
              </a:ext>
            </a:extLst>
          </p:cNvPr>
          <p:cNvSpPr txBox="1"/>
          <p:nvPr/>
        </p:nvSpPr>
        <p:spPr>
          <a:xfrm>
            <a:off x="1462571" y="1093142"/>
            <a:ext cx="778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Thread 1</a:t>
            </a:r>
            <a:endParaRPr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9752BA4-B097-4FF4-B59C-1E5BB97BDFE9}"/>
              </a:ext>
            </a:extLst>
          </p:cNvPr>
          <p:cNvSpPr txBox="1"/>
          <p:nvPr/>
        </p:nvSpPr>
        <p:spPr>
          <a:xfrm>
            <a:off x="2102781" y="1103662"/>
            <a:ext cx="778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Thread 2</a:t>
            </a:r>
            <a:endParaRPr lang="zh-CN" altLang="en-US" sz="12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7F79C9E-9E80-4A56-BA60-83919EC30C9B}"/>
              </a:ext>
            </a:extLst>
          </p:cNvPr>
          <p:cNvSpPr txBox="1"/>
          <p:nvPr/>
        </p:nvSpPr>
        <p:spPr>
          <a:xfrm>
            <a:off x="2730835" y="1101910"/>
            <a:ext cx="778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Thread 3</a:t>
            </a:r>
            <a:endParaRPr lang="zh-CN" altLang="en-US" sz="12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7E1F7D4-F64D-44FA-B2F7-5FD3199BE120}"/>
              </a:ext>
            </a:extLst>
          </p:cNvPr>
          <p:cNvSpPr txBox="1"/>
          <p:nvPr/>
        </p:nvSpPr>
        <p:spPr>
          <a:xfrm>
            <a:off x="7622515" y="1773825"/>
            <a:ext cx="41884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Design Idea:</a:t>
            </a:r>
          </a:p>
          <a:p>
            <a:pPr marL="514350" indent="-514350">
              <a:buAutoNum type="arabicPeriod"/>
            </a:pPr>
            <a:r>
              <a:rPr lang="en-US" altLang="zh-CN" sz="2800" dirty="0"/>
              <a:t>Leverage GMEM coalesce copy to reduce IO time.</a:t>
            </a:r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pPr marL="514350" indent="-514350">
              <a:buAutoNum type="arabicPeriod"/>
            </a:pPr>
            <a:r>
              <a:rPr lang="en-US" altLang="zh-CN" sz="2800" dirty="0"/>
              <a:t>Utilize warp manipulation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20665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7AD9FD-DF8C-124E-BB0B-0826F5E42FC8}"/>
              </a:ext>
            </a:extLst>
          </p:cNvPr>
          <p:cNvSpPr/>
          <p:nvPr/>
        </p:nvSpPr>
        <p:spPr>
          <a:xfrm>
            <a:off x="3676261" y="1451377"/>
            <a:ext cx="3757330" cy="3757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Output</a:t>
            </a:r>
            <a:endParaRPr lang="en-US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0AAB3BC-F5EF-41D7-8D94-F54E86C9554E}"/>
              </a:ext>
            </a:extLst>
          </p:cNvPr>
          <p:cNvGrpSpPr/>
          <p:nvPr/>
        </p:nvGrpSpPr>
        <p:grpSpPr>
          <a:xfrm>
            <a:off x="3683750" y="1459936"/>
            <a:ext cx="348249" cy="372979"/>
            <a:chOff x="205588" y="1582686"/>
            <a:chExt cx="348249" cy="372979"/>
          </a:xfrm>
        </p:grpSpPr>
        <p:sp>
          <p:nvSpPr>
            <p:cNvPr id="37" name="Rectangle 24">
              <a:extLst>
                <a:ext uri="{FF2B5EF4-FFF2-40B4-BE49-F238E27FC236}">
                  <a16:creationId xmlns:a16="http://schemas.microsoft.com/office/drawing/2014/main" id="{256E31D7-90F4-4C56-B298-58597D962FFD}"/>
                </a:ext>
              </a:extLst>
            </p:cNvPr>
            <p:cNvSpPr/>
            <p:nvPr/>
          </p:nvSpPr>
          <p:spPr>
            <a:xfrm>
              <a:off x="205588" y="1585423"/>
              <a:ext cx="170380" cy="183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24">
              <a:extLst>
                <a:ext uri="{FF2B5EF4-FFF2-40B4-BE49-F238E27FC236}">
                  <a16:creationId xmlns:a16="http://schemas.microsoft.com/office/drawing/2014/main" id="{46611A7A-2786-4459-9F33-E6209247ED46}"/>
                </a:ext>
              </a:extLst>
            </p:cNvPr>
            <p:cNvSpPr/>
            <p:nvPr/>
          </p:nvSpPr>
          <p:spPr>
            <a:xfrm>
              <a:off x="383457" y="1582686"/>
              <a:ext cx="170380" cy="183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4">
              <a:extLst>
                <a:ext uri="{FF2B5EF4-FFF2-40B4-BE49-F238E27FC236}">
                  <a16:creationId xmlns:a16="http://schemas.microsoft.com/office/drawing/2014/main" id="{94ADB114-8A9D-4301-9A1E-5D01E403E9FC}"/>
                </a:ext>
              </a:extLst>
            </p:cNvPr>
            <p:cNvSpPr/>
            <p:nvPr/>
          </p:nvSpPr>
          <p:spPr>
            <a:xfrm>
              <a:off x="205588" y="1772228"/>
              <a:ext cx="170380" cy="183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24">
              <a:extLst>
                <a:ext uri="{FF2B5EF4-FFF2-40B4-BE49-F238E27FC236}">
                  <a16:creationId xmlns:a16="http://schemas.microsoft.com/office/drawing/2014/main" id="{D7C41D24-B2B5-49CF-83F7-CF5B7495DBEB}"/>
                </a:ext>
              </a:extLst>
            </p:cNvPr>
            <p:cNvSpPr/>
            <p:nvPr/>
          </p:nvSpPr>
          <p:spPr>
            <a:xfrm>
              <a:off x="379927" y="1772228"/>
              <a:ext cx="170380" cy="183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58F561-6F31-8545-9EEC-00F1979462A2}"/>
              </a:ext>
            </a:extLst>
          </p:cNvPr>
          <p:cNvCxnSpPr/>
          <p:nvPr/>
        </p:nvCxnSpPr>
        <p:spPr>
          <a:xfrm>
            <a:off x="6072622" y="1451377"/>
            <a:ext cx="0" cy="375733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92A153B-E7EE-854C-8BCD-248089A40D06}"/>
              </a:ext>
            </a:extLst>
          </p:cNvPr>
          <p:cNvSpPr/>
          <p:nvPr/>
        </p:nvSpPr>
        <p:spPr>
          <a:xfrm>
            <a:off x="0" y="1"/>
            <a:ext cx="12192000" cy="429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AD6F29-0F39-AE4D-9217-286F76803AD3}"/>
              </a:ext>
            </a:extLst>
          </p:cNvPr>
          <p:cNvSpPr txBox="1"/>
          <p:nvPr/>
        </p:nvSpPr>
        <p:spPr>
          <a:xfrm>
            <a:off x="-14984" y="-82763"/>
            <a:ext cx="3676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Pooling Kernel 2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C7A06D-DBA9-7140-A5D2-9477B9F5334A}"/>
              </a:ext>
            </a:extLst>
          </p:cNvPr>
          <p:cNvGrpSpPr/>
          <p:nvPr/>
        </p:nvGrpSpPr>
        <p:grpSpPr>
          <a:xfrm>
            <a:off x="213078" y="1582686"/>
            <a:ext cx="6926366" cy="3947959"/>
            <a:chOff x="295079" y="771525"/>
            <a:chExt cx="7959921" cy="453707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B2E0A33-D88C-5047-BD6F-E0E25E3C06C8}"/>
                </a:ext>
              </a:extLst>
            </p:cNvPr>
            <p:cNvSpPr/>
            <p:nvPr/>
          </p:nvSpPr>
          <p:spPr>
            <a:xfrm>
              <a:off x="295080" y="771525"/>
              <a:ext cx="1543050" cy="154305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Thread Block</a:t>
              </a:r>
            </a:p>
            <a:p>
              <a:pPr algn="ctr"/>
              <a:r>
                <a:rPr lang="en-US" dirty="0"/>
                <a:t>(0, 0)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A35802-8CD0-A741-AFE0-F3CB390E889C}"/>
                </a:ext>
              </a:extLst>
            </p:cNvPr>
            <p:cNvSpPr/>
            <p:nvPr/>
          </p:nvSpPr>
          <p:spPr>
            <a:xfrm>
              <a:off x="2090347" y="771525"/>
              <a:ext cx="1543050" cy="154305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Thread Block</a:t>
              </a:r>
            </a:p>
            <a:p>
              <a:pPr algn="ctr"/>
              <a:r>
                <a:rPr lang="en-US" dirty="0"/>
                <a:t>(0, 1)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79F492F-6BFF-0041-AE10-89E5ABC5D8E3}"/>
                </a:ext>
              </a:extLst>
            </p:cNvPr>
            <p:cNvSpPr/>
            <p:nvPr/>
          </p:nvSpPr>
          <p:spPr>
            <a:xfrm>
              <a:off x="295080" y="2557308"/>
              <a:ext cx="1543050" cy="154305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Thread Block</a:t>
              </a:r>
            </a:p>
            <a:p>
              <a:pPr algn="ctr"/>
              <a:r>
                <a:rPr lang="en-US" dirty="0"/>
                <a:t>(1, 0)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4C1AB8-886F-234F-84D3-D77CA80A4BD1}"/>
                </a:ext>
              </a:extLst>
            </p:cNvPr>
            <p:cNvSpPr/>
            <p:nvPr/>
          </p:nvSpPr>
          <p:spPr>
            <a:xfrm>
              <a:off x="2090347" y="2557308"/>
              <a:ext cx="1543050" cy="154305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Thread Block</a:t>
              </a:r>
            </a:p>
            <a:p>
              <a:pPr algn="ctr"/>
              <a:r>
                <a:rPr lang="en-US" dirty="0"/>
                <a:t>(1, 1)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547893-D5B7-9545-B421-948786A8AA56}"/>
                </a:ext>
              </a:extLst>
            </p:cNvPr>
            <p:cNvSpPr/>
            <p:nvPr/>
          </p:nvSpPr>
          <p:spPr>
            <a:xfrm>
              <a:off x="3937000" y="990600"/>
              <a:ext cx="4318000" cy="4318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Input</a:t>
              </a:r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A69EB6-3C7F-0241-9E80-E38F1650D38B}"/>
                </a:ext>
              </a:extLst>
            </p:cNvPr>
            <p:cNvCxnSpPr>
              <a:cxnSpLocks/>
            </p:cNvCxnSpPr>
            <p:nvPr/>
          </p:nvCxnSpPr>
          <p:spPr>
            <a:xfrm>
              <a:off x="295079" y="779790"/>
              <a:ext cx="3641921" cy="222639"/>
            </a:xfrm>
            <a:prstGeom prst="line">
              <a:avLst/>
            </a:prstGeom>
            <a:ln w="317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57FF60-B946-4341-BF7C-4D41B4635CBD}"/>
                </a:ext>
              </a:extLst>
            </p:cNvPr>
            <p:cNvCxnSpPr>
              <a:cxnSpLocks/>
            </p:cNvCxnSpPr>
            <p:nvPr/>
          </p:nvCxnSpPr>
          <p:spPr>
            <a:xfrm>
              <a:off x="295079" y="2334669"/>
              <a:ext cx="3659138" cy="523200"/>
            </a:xfrm>
            <a:prstGeom prst="line">
              <a:avLst/>
            </a:prstGeom>
            <a:ln w="317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D33CBC-772B-9F4E-AAE6-0D34422DD2B4}"/>
                </a:ext>
              </a:extLst>
            </p:cNvPr>
            <p:cNvCxnSpPr>
              <a:cxnSpLocks/>
            </p:cNvCxnSpPr>
            <p:nvPr/>
          </p:nvCxnSpPr>
          <p:spPr>
            <a:xfrm>
              <a:off x="1855300" y="2322840"/>
              <a:ext cx="4532044" cy="516920"/>
            </a:xfrm>
            <a:prstGeom prst="line">
              <a:avLst/>
            </a:prstGeom>
            <a:ln w="317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3122DA-3DD2-0847-A5CD-3E2B8905DEAB}"/>
                </a:ext>
              </a:extLst>
            </p:cNvPr>
            <p:cNvCxnSpPr>
              <a:cxnSpLocks/>
            </p:cNvCxnSpPr>
            <p:nvPr/>
          </p:nvCxnSpPr>
          <p:spPr>
            <a:xfrm>
              <a:off x="1855300" y="779790"/>
              <a:ext cx="4532044" cy="237975"/>
            </a:xfrm>
            <a:prstGeom prst="line">
              <a:avLst/>
            </a:prstGeom>
            <a:ln w="317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2D1F2FD-9E24-0144-A6E3-7AC753B3813F}"/>
              </a:ext>
            </a:extLst>
          </p:cNvPr>
          <p:cNvSpPr txBox="1"/>
          <p:nvPr/>
        </p:nvSpPr>
        <p:spPr>
          <a:xfrm>
            <a:off x="7747295" y="1945047"/>
            <a:ext cx="44687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Design Idea:</a:t>
            </a:r>
          </a:p>
          <a:p>
            <a:pPr marL="514350" indent="-514350">
              <a:buAutoNum type="arabicPeriod"/>
            </a:pPr>
            <a:r>
              <a:rPr lang="en-US" sz="2800" dirty="0"/>
              <a:t>Maintain large ILP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r>
              <a:rPr lang="en-US" sz="2800" dirty="0"/>
              <a:t>2. Not coalesce access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D8189E-3570-D44F-94C8-23CE014CF2C4}"/>
              </a:ext>
            </a:extLst>
          </p:cNvPr>
          <p:cNvCxnSpPr>
            <a:cxnSpLocks/>
          </p:cNvCxnSpPr>
          <p:nvPr/>
        </p:nvCxnSpPr>
        <p:spPr>
          <a:xfrm flipV="1">
            <a:off x="3397096" y="1461586"/>
            <a:ext cx="264181" cy="301520"/>
          </a:xfrm>
          <a:prstGeom prst="line">
            <a:avLst/>
          </a:prstGeom>
          <a:ln w="317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A8558D-9799-4A41-8152-0CF664C21180}"/>
              </a:ext>
            </a:extLst>
          </p:cNvPr>
          <p:cNvCxnSpPr>
            <a:cxnSpLocks/>
          </p:cNvCxnSpPr>
          <p:nvPr/>
        </p:nvCxnSpPr>
        <p:spPr>
          <a:xfrm flipV="1">
            <a:off x="5853971" y="1451376"/>
            <a:ext cx="218054" cy="321938"/>
          </a:xfrm>
          <a:prstGeom prst="line">
            <a:avLst/>
          </a:prstGeom>
          <a:ln w="317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0DFCD7-C9A8-2A40-B94E-0DF082889DB1}"/>
              </a:ext>
            </a:extLst>
          </p:cNvPr>
          <p:cNvSpPr txBox="1"/>
          <p:nvPr/>
        </p:nvSpPr>
        <p:spPr>
          <a:xfrm>
            <a:off x="535920" y="5894299"/>
            <a:ext cx="6458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PoolLayer2&lt;&lt;&lt;dim3(Width/8, Width/8, 1), dim3(8, 8, 1)&gt;&gt;&gt;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8C2655D-2070-4BE1-962B-AF6B525335E2}"/>
              </a:ext>
            </a:extLst>
          </p:cNvPr>
          <p:cNvGrpSpPr/>
          <p:nvPr/>
        </p:nvGrpSpPr>
        <p:grpSpPr>
          <a:xfrm>
            <a:off x="205588" y="1582686"/>
            <a:ext cx="348249" cy="372979"/>
            <a:chOff x="205588" y="1582686"/>
            <a:chExt cx="348249" cy="37297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A463C4-1C5C-B346-B861-CD34E5C409B0}"/>
                </a:ext>
              </a:extLst>
            </p:cNvPr>
            <p:cNvSpPr/>
            <p:nvPr/>
          </p:nvSpPr>
          <p:spPr>
            <a:xfrm>
              <a:off x="205588" y="1585423"/>
              <a:ext cx="170380" cy="183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4">
              <a:extLst>
                <a:ext uri="{FF2B5EF4-FFF2-40B4-BE49-F238E27FC236}">
                  <a16:creationId xmlns:a16="http://schemas.microsoft.com/office/drawing/2014/main" id="{D6A21EE5-AF67-4883-9168-C25EAE488C9E}"/>
                </a:ext>
              </a:extLst>
            </p:cNvPr>
            <p:cNvSpPr/>
            <p:nvPr/>
          </p:nvSpPr>
          <p:spPr>
            <a:xfrm>
              <a:off x="383457" y="1582686"/>
              <a:ext cx="170380" cy="183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4">
              <a:extLst>
                <a:ext uri="{FF2B5EF4-FFF2-40B4-BE49-F238E27FC236}">
                  <a16:creationId xmlns:a16="http://schemas.microsoft.com/office/drawing/2014/main" id="{3DB43C40-BDE8-46FC-8C38-120AE9F4D4A7}"/>
                </a:ext>
              </a:extLst>
            </p:cNvPr>
            <p:cNvSpPr/>
            <p:nvPr/>
          </p:nvSpPr>
          <p:spPr>
            <a:xfrm>
              <a:off x="205588" y="1772228"/>
              <a:ext cx="170380" cy="183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4">
              <a:extLst>
                <a:ext uri="{FF2B5EF4-FFF2-40B4-BE49-F238E27FC236}">
                  <a16:creationId xmlns:a16="http://schemas.microsoft.com/office/drawing/2014/main" id="{2F4620F8-8D6A-4FE8-A82D-19554C1F638C}"/>
                </a:ext>
              </a:extLst>
            </p:cNvPr>
            <p:cNvSpPr/>
            <p:nvPr/>
          </p:nvSpPr>
          <p:spPr>
            <a:xfrm>
              <a:off x="379927" y="1772228"/>
              <a:ext cx="170380" cy="183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2A74846-B7BC-41B7-B0AB-394385B21D17}"/>
              </a:ext>
            </a:extLst>
          </p:cNvPr>
          <p:cNvGrpSpPr/>
          <p:nvPr/>
        </p:nvGrpSpPr>
        <p:grpSpPr>
          <a:xfrm>
            <a:off x="3389603" y="1783923"/>
            <a:ext cx="348249" cy="372979"/>
            <a:chOff x="205588" y="1582686"/>
            <a:chExt cx="348249" cy="372979"/>
          </a:xfrm>
        </p:grpSpPr>
        <p:sp>
          <p:nvSpPr>
            <p:cNvPr id="32" name="Rectangle 24">
              <a:extLst>
                <a:ext uri="{FF2B5EF4-FFF2-40B4-BE49-F238E27FC236}">
                  <a16:creationId xmlns:a16="http://schemas.microsoft.com/office/drawing/2014/main" id="{E008D2A3-4ED3-4613-AC6B-B28DA7C91EF6}"/>
                </a:ext>
              </a:extLst>
            </p:cNvPr>
            <p:cNvSpPr/>
            <p:nvPr/>
          </p:nvSpPr>
          <p:spPr>
            <a:xfrm>
              <a:off x="205588" y="1585423"/>
              <a:ext cx="170380" cy="183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4">
              <a:extLst>
                <a:ext uri="{FF2B5EF4-FFF2-40B4-BE49-F238E27FC236}">
                  <a16:creationId xmlns:a16="http://schemas.microsoft.com/office/drawing/2014/main" id="{F77F29A2-D321-4F1A-874D-3D217683F6A0}"/>
                </a:ext>
              </a:extLst>
            </p:cNvPr>
            <p:cNvSpPr/>
            <p:nvPr/>
          </p:nvSpPr>
          <p:spPr>
            <a:xfrm>
              <a:off x="383457" y="1582686"/>
              <a:ext cx="170380" cy="183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4">
              <a:extLst>
                <a:ext uri="{FF2B5EF4-FFF2-40B4-BE49-F238E27FC236}">
                  <a16:creationId xmlns:a16="http://schemas.microsoft.com/office/drawing/2014/main" id="{1A70CD57-AA10-4E24-95B4-9D021E41A9BF}"/>
                </a:ext>
              </a:extLst>
            </p:cNvPr>
            <p:cNvSpPr/>
            <p:nvPr/>
          </p:nvSpPr>
          <p:spPr>
            <a:xfrm>
              <a:off x="205588" y="1772228"/>
              <a:ext cx="170380" cy="183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4">
              <a:extLst>
                <a:ext uri="{FF2B5EF4-FFF2-40B4-BE49-F238E27FC236}">
                  <a16:creationId xmlns:a16="http://schemas.microsoft.com/office/drawing/2014/main" id="{045BFCED-2FB5-4700-BD2B-00E128E23147}"/>
                </a:ext>
              </a:extLst>
            </p:cNvPr>
            <p:cNvSpPr/>
            <p:nvPr/>
          </p:nvSpPr>
          <p:spPr>
            <a:xfrm>
              <a:off x="379927" y="1772228"/>
              <a:ext cx="170380" cy="183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A18201F-A266-480B-917A-0103D5FAEF21}"/>
              </a:ext>
            </a:extLst>
          </p:cNvPr>
          <p:cNvGrpSpPr/>
          <p:nvPr/>
        </p:nvGrpSpPr>
        <p:grpSpPr>
          <a:xfrm>
            <a:off x="3812096" y="1783923"/>
            <a:ext cx="348249" cy="372979"/>
            <a:chOff x="205588" y="1582686"/>
            <a:chExt cx="348249" cy="372979"/>
          </a:xfrm>
        </p:grpSpPr>
        <p:sp>
          <p:nvSpPr>
            <p:cNvPr id="42" name="Rectangle 24">
              <a:extLst>
                <a:ext uri="{FF2B5EF4-FFF2-40B4-BE49-F238E27FC236}">
                  <a16:creationId xmlns:a16="http://schemas.microsoft.com/office/drawing/2014/main" id="{2F7A05FE-6F5A-451A-A8DF-83372750A8C8}"/>
                </a:ext>
              </a:extLst>
            </p:cNvPr>
            <p:cNvSpPr/>
            <p:nvPr/>
          </p:nvSpPr>
          <p:spPr>
            <a:xfrm>
              <a:off x="205588" y="1585423"/>
              <a:ext cx="170380" cy="183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4">
              <a:extLst>
                <a:ext uri="{FF2B5EF4-FFF2-40B4-BE49-F238E27FC236}">
                  <a16:creationId xmlns:a16="http://schemas.microsoft.com/office/drawing/2014/main" id="{F6C1EF4D-09CD-4C17-8222-94683E64A72E}"/>
                </a:ext>
              </a:extLst>
            </p:cNvPr>
            <p:cNvSpPr/>
            <p:nvPr/>
          </p:nvSpPr>
          <p:spPr>
            <a:xfrm>
              <a:off x="383457" y="1582686"/>
              <a:ext cx="170380" cy="183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24">
              <a:extLst>
                <a:ext uri="{FF2B5EF4-FFF2-40B4-BE49-F238E27FC236}">
                  <a16:creationId xmlns:a16="http://schemas.microsoft.com/office/drawing/2014/main" id="{476A1D86-9D93-4DCC-BFDE-E7BC94C99105}"/>
                </a:ext>
              </a:extLst>
            </p:cNvPr>
            <p:cNvSpPr/>
            <p:nvPr/>
          </p:nvSpPr>
          <p:spPr>
            <a:xfrm>
              <a:off x="205588" y="1772228"/>
              <a:ext cx="170380" cy="183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24">
              <a:extLst>
                <a:ext uri="{FF2B5EF4-FFF2-40B4-BE49-F238E27FC236}">
                  <a16:creationId xmlns:a16="http://schemas.microsoft.com/office/drawing/2014/main" id="{4A9E947B-1CF0-4126-804D-EB76899D4097}"/>
                </a:ext>
              </a:extLst>
            </p:cNvPr>
            <p:cNvSpPr/>
            <p:nvPr/>
          </p:nvSpPr>
          <p:spPr>
            <a:xfrm>
              <a:off x="379927" y="1772228"/>
              <a:ext cx="170380" cy="183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979A483-556D-43CD-A270-B92A9DBBB3AA}"/>
              </a:ext>
            </a:extLst>
          </p:cNvPr>
          <p:cNvGrpSpPr/>
          <p:nvPr/>
        </p:nvGrpSpPr>
        <p:grpSpPr>
          <a:xfrm>
            <a:off x="3397096" y="2193796"/>
            <a:ext cx="348249" cy="372979"/>
            <a:chOff x="205588" y="1582686"/>
            <a:chExt cx="348249" cy="372979"/>
          </a:xfrm>
        </p:grpSpPr>
        <p:sp>
          <p:nvSpPr>
            <p:cNvPr id="47" name="Rectangle 24">
              <a:extLst>
                <a:ext uri="{FF2B5EF4-FFF2-40B4-BE49-F238E27FC236}">
                  <a16:creationId xmlns:a16="http://schemas.microsoft.com/office/drawing/2014/main" id="{31012A08-E2F6-4943-B6FB-506DC175BD20}"/>
                </a:ext>
              </a:extLst>
            </p:cNvPr>
            <p:cNvSpPr/>
            <p:nvPr/>
          </p:nvSpPr>
          <p:spPr>
            <a:xfrm>
              <a:off x="205588" y="1585423"/>
              <a:ext cx="170380" cy="183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24">
              <a:extLst>
                <a:ext uri="{FF2B5EF4-FFF2-40B4-BE49-F238E27FC236}">
                  <a16:creationId xmlns:a16="http://schemas.microsoft.com/office/drawing/2014/main" id="{DAD3B06B-D218-4F7E-BA3B-4EB934D15ECD}"/>
                </a:ext>
              </a:extLst>
            </p:cNvPr>
            <p:cNvSpPr/>
            <p:nvPr/>
          </p:nvSpPr>
          <p:spPr>
            <a:xfrm>
              <a:off x="383457" y="1582686"/>
              <a:ext cx="170380" cy="183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24">
              <a:extLst>
                <a:ext uri="{FF2B5EF4-FFF2-40B4-BE49-F238E27FC236}">
                  <a16:creationId xmlns:a16="http://schemas.microsoft.com/office/drawing/2014/main" id="{C12EF3E6-0996-4DEA-9D74-421AC2EEE6FA}"/>
                </a:ext>
              </a:extLst>
            </p:cNvPr>
            <p:cNvSpPr/>
            <p:nvPr/>
          </p:nvSpPr>
          <p:spPr>
            <a:xfrm>
              <a:off x="205588" y="1772228"/>
              <a:ext cx="170380" cy="183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24">
              <a:extLst>
                <a:ext uri="{FF2B5EF4-FFF2-40B4-BE49-F238E27FC236}">
                  <a16:creationId xmlns:a16="http://schemas.microsoft.com/office/drawing/2014/main" id="{985711E2-A936-4857-A58F-430098EC5F1A}"/>
                </a:ext>
              </a:extLst>
            </p:cNvPr>
            <p:cNvSpPr/>
            <p:nvPr/>
          </p:nvSpPr>
          <p:spPr>
            <a:xfrm>
              <a:off x="379927" y="1772228"/>
              <a:ext cx="170380" cy="183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BECD965F-5A5A-4331-818D-BFCD6DB4EBEF}"/>
              </a:ext>
            </a:extLst>
          </p:cNvPr>
          <p:cNvGrpSpPr/>
          <p:nvPr/>
        </p:nvGrpSpPr>
        <p:grpSpPr>
          <a:xfrm>
            <a:off x="3812096" y="2193480"/>
            <a:ext cx="348249" cy="372979"/>
            <a:chOff x="205588" y="1582686"/>
            <a:chExt cx="348249" cy="372979"/>
          </a:xfrm>
        </p:grpSpPr>
        <p:sp>
          <p:nvSpPr>
            <p:cNvPr id="52" name="Rectangle 24">
              <a:extLst>
                <a:ext uri="{FF2B5EF4-FFF2-40B4-BE49-F238E27FC236}">
                  <a16:creationId xmlns:a16="http://schemas.microsoft.com/office/drawing/2014/main" id="{368FF31B-DC06-4589-987C-02EEE882394A}"/>
                </a:ext>
              </a:extLst>
            </p:cNvPr>
            <p:cNvSpPr/>
            <p:nvPr/>
          </p:nvSpPr>
          <p:spPr>
            <a:xfrm>
              <a:off x="205588" y="1585423"/>
              <a:ext cx="170380" cy="183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24">
              <a:extLst>
                <a:ext uri="{FF2B5EF4-FFF2-40B4-BE49-F238E27FC236}">
                  <a16:creationId xmlns:a16="http://schemas.microsoft.com/office/drawing/2014/main" id="{01D7578F-66D8-4ED7-8EE4-D9EF310CCE5C}"/>
                </a:ext>
              </a:extLst>
            </p:cNvPr>
            <p:cNvSpPr/>
            <p:nvPr/>
          </p:nvSpPr>
          <p:spPr>
            <a:xfrm>
              <a:off x="383457" y="1582686"/>
              <a:ext cx="170380" cy="183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24">
              <a:extLst>
                <a:ext uri="{FF2B5EF4-FFF2-40B4-BE49-F238E27FC236}">
                  <a16:creationId xmlns:a16="http://schemas.microsoft.com/office/drawing/2014/main" id="{67AE89B0-B2DA-48F9-B026-B791164EB273}"/>
                </a:ext>
              </a:extLst>
            </p:cNvPr>
            <p:cNvSpPr/>
            <p:nvPr/>
          </p:nvSpPr>
          <p:spPr>
            <a:xfrm>
              <a:off x="205588" y="1772228"/>
              <a:ext cx="170380" cy="183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24">
              <a:extLst>
                <a:ext uri="{FF2B5EF4-FFF2-40B4-BE49-F238E27FC236}">
                  <a16:creationId xmlns:a16="http://schemas.microsoft.com/office/drawing/2014/main" id="{2F372CF4-C8D4-4E3B-9899-11C987EE1D8D}"/>
                </a:ext>
              </a:extLst>
            </p:cNvPr>
            <p:cNvSpPr/>
            <p:nvPr/>
          </p:nvSpPr>
          <p:spPr>
            <a:xfrm>
              <a:off x="379927" y="1772228"/>
              <a:ext cx="170380" cy="183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510EF564-C6D4-4D71-A8B6-FE475B77465A}"/>
              </a:ext>
            </a:extLst>
          </p:cNvPr>
          <p:cNvSpPr/>
          <p:nvPr/>
        </p:nvSpPr>
        <p:spPr>
          <a:xfrm>
            <a:off x="3379285" y="1790638"/>
            <a:ext cx="2135008" cy="1591734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916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">
            <a:extLst>
              <a:ext uri="{FF2B5EF4-FFF2-40B4-BE49-F238E27FC236}">
                <a16:creationId xmlns:a16="http://schemas.microsoft.com/office/drawing/2014/main" id="{AA7FEAE6-0E08-4CE8-9ACA-BA87D554D33C}"/>
              </a:ext>
            </a:extLst>
          </p:cNvPr>
          <p:cNvSpPr/>
          <p:nvPr/>
        </p:nvSpPr>
        <p:spPr>
          <a:xfrm>
            <a:off x="277760" y="4398624"/>
            <a:ext cx="2147044" cy="420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1">
            <a:extLst>
              <a:ext uri="{FF2B5EF4-FFF2-40B4-BE49-F238E27FC236}">
                <a16:creationId xmlns:a16="http://schemas.microsoft.com/office/drawing/2014/main" id="{FC8F482F-F7DF-4B39-8664-2640D3C52904}"/>
              </a:ext>
            </a:extLst>
          </p:cNvPr>
          <p:cNvSpPr/>
          <p:nvPr/>
        </p:nvSpPr>
        <p:spPr>
          <a:xfrm>
            <a:off x="3313177" y="1279716"/>
            <a:ext cx="3568558" cy="25780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1EF43CF5-531C-420D-BEDA-996B7936D08B}"/>
              </a:ext>
            </a:extLst>
          </p:cNvPr>
          <p:cNvSpPr/>
          <p:nvPr/>
        </p:nvSpPr>
        <p:spPr>
          <a:xfrm>
            <a:off x="3293367" y="4339040"/>
            <a:ext cx="3588368" cy="4804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2A153B-E7EE-854C-8BCD-248089A40D06}"/>
              </a:ext>
            </a:extLst>
          </p:cNvPr>
          <p:cNvSpPr/>
          <p:nvPr/>
        </p:nvSpPr>
        <p:spPr>
          <a:xfrm>
            <a:off x="0" y="1"/>
            <a:ext cx="12192000" cy="429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AD6F29-0F39-AE4D-9217-286F76803AD3}"/>
              </a:ext>
            </a:extLst>
          </p:cNvPr>
          <p:cNvSpPr txBox="1"/>
          <p:nvPr/>
        </p:nvSpPr>
        <p:spPr>
          <a:xfrm>
            <a:off x="0" y="-55983"/>
            <a:ext cx="3676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Fully connected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620523-1307-6448-A345-944C445817A3}"/>
              </a:ext>
            </a:extLst>
          </p:cNvPr>
          <p:cNvSpPr txBox="1"/>
          <p:nvPr/>
        </p:nvSpPr>
        <p:spPr>
          <a:xfrm>
            <a:off x="7641128" y="2200753"/>
            <a:ext cx="44687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Design Idea:</a:t>
            </a:r>
          </a:p>
          <a:p>
            <a:pPr marL="514350" indent="-514350">
              <a:buAutoNum type="arabicPeriod"/>
            </a:pPr>
            <a:r>
              <a:rPr lang="en-US" altLang="zh-CN" sz="2800" dirty="0"/>
              <a:t>Leverage shared memory  to accumulate on previous result.</a:t>
            </a:r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pPr marL="514350" indent="-514350">
              <a:buAutoNum type="arabicPeriod"/>
            </a:pPr>
            <a:r>
              <a:rPr lang="en-US" altLang="zh-CN" sz="2800" dirty="0"/>
              <a:t>Maintain large ILP.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C16BE8-E384-554E-B4FA-62CC187FBDC3}"/>
              </a:ext>
            </a:extLst>
          </p:cNvPr>
          <p:cNvSpPr/>
          <p:nvPr/>
        </p:nvSpPr>
        <p:spPr>
          <a:xfrm>
            <a:off x="2424803" y="5899030"/>
            <a:ext cx="83738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Fully connected&lt;&lt;&lt;</a:t>
            </a:r>
            <a:r>
              <a:rPr lang="en-US" sz="2000" b="1" dirty="0">
                <a:solidFill>
                  <a:srgbClr val="FF0000"/>
                </a:solidFill>
              </a:rPr>
              <a:t>1, Width</a:t>
            </a:r>
            <a:r>
              <a:rPr lang="en-US" sz="2000" b="1" dirty="0"/>
              <a:t>&gt;&gt;&gt;</a:t>
            </a:r>
          </a:p>
        </p:txBody>
      </p:sp>
      <p:graphicFrame>
        <p:nvGraphicFramePr>
          <p:cNvPr id="46" name="Table 1">
            <a:extLst>
              <a:ext uri="{FF2B5EF4-FFF2-40B4-BE49-F238E27FC236}">
                <a16:creationId xmlns:a16="http://schemas.microsoft.com/office/drawing/2014/main" id="{F250A209-16BC-4FD2-969C-DE9065CA3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09520"/>
              </p:ext>
            </p:extLst>
          </p:nvPr>
        </p:nvGraphicFramePr>
        <p:xfrm>
          <a:off x="3293367" y="1279716"/>
          <a:ext cx="3588368" cy="2578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2624">
                  <a:extLst>
                    <a:ext uri="{9D8B030D-6E8A-4147-A177-3AD203B41FA5}">
                      <a16:colId xmlns:a16="http://schemas.microsoft.com/office/drawing/2014/main" val="2572858564"/>
                    </a:ext>
                  </a:extLst>
                </a:gridCol>
                <a:gridCol w="512624">
                  <a:extLst>
                    <a:ext uri="{9D8B030D-6E8A-4147-A177-3AD203B41FA5}">
                      <a16:colId xmlns:a16="http://schemas.microsoft.com/office/drawing/2014/main" val="961255857"/>
                    </a:ext>
                  </a:extLst>
                </a:gridCol>
                <a:gridCol w="512624">
                  <a:extLst>
                    <a:ext uri="{9D8B030D-6E8A-4147-A177-3AD203B41FA5}">
                      <a16:colId xmlns:a16="http://schemas.microsoft.com/office/drawing/2014/main" val="4021276345"/>
                    </a:ext>
                  </a:extLst>
                </a:gridCol>
                <a:gridCol w="512624">
                  <a:extLst>
                    <a:ext uri="{9D8B030D-6E8A-4147-A177-3AD203B41FA5}">
                      <a16:colId xmlns:a16="http://schemas.microsoft.com/office/drawing/2014/main" val="2131978318"/>
                    </a:ext>
                  </a:extLst>
                </a:gridCol>
                <a:gridCol w="512624">
                  <a:extLst>
                    <a:ext uri="{9D8B030D-6E8A-4147-A177-3AD203B41FA5}">
                      <a16:colId xmlns:a16="http://schemas.microsoft.com/office/drawing/2014/main" val="264586815"/>
                    </a:ext>
                  </a:extLst>
                </a:gridCol>
                <a:gridCol w="512624">
                  <a:extLst>
                    <a:ext uri="{9D8B030D-6E8A-4147-A177-3AD203B41FA5}">
                      <a16:colId xmlns:a16="http://schemas.microsoft.com/office/drawing/2014/main" val="3969565705"/>
                    </a:ext>
                  </a:extLst>
                </a:gridCol>
                <a:gridCol w="512624">
                  <a:extLst>
                    <a:ext uri="{9D8B030D-6E8A-4147-A177-3AD203B41FA5}">
                      <a16:colId xmlns:a16="http://schemas.microsoft.com/office/drawing/2014/main" val="1417759737"/>
                    </a:ext>
                  </a:extLst>
                </a:gridCol>
              </a:tblGrid>
              <a:tr h="57705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5.1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927001"/>
                  </a:ext>
                </a:extLst>
              </a:tr>
              <a:tr h="6841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362761"/>
                  </a:ext>
                </a:extLst>
              </a:tr>
              <a:tr h="73979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697167"/>
                  </a:ext>
                </a:extLst>
              </a:tr>
              <a:tr h="577052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24617"/>
                  </a:ext>
                </a:extLst>
              </a:tr>
            </a:tbl>
          </a:graphicData>
        </a:graphic>
      </p:graphicFrame>
      <p:graphicFrame>
        <p:nvGraphicFramePr>
          <p:cNvPr id="47" name="Table 1">
            <a:extLst>
              <a:ext uri="{FF2B5EF4-FFF2-40B4-BE49-F238E27FC236}">
                <a16:creationId xmlns:a16="http://schemas.microsoft.com/office/drawing/2014/main" id="{21200FE6-5A22-41D8-8928-05EB85B4B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768386"/>
              </p:ext>
            </p:extLst>
          </p:nvPr>
        </p:nvGraphicFramePr>
        <p:xfrm>
          <a:off x="277759" y="4398623"/>
          <a:ext cx="2147044" cy="420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6761">
                  <a:extLst>
                    <a:ext uri="{9D8B030D-6E8A-4147-A177-3AD203B41FA5}">
                      <a16:colId xmlns:a16="http://schemas.microsoft.com/office/drawing/2014/main" val="2572858564"/>
                    </a:ext>
                  </a:extLst>
                </a:gridCol>
                <a:gridCol w="536761">
                  <a:extLst>
                    <a:ext uri="{9D8B030D-6E8A-4147-A177-3AD203B41FA5}">
                      <a16:colId xmlns:a16="http://schemas.microsoft.com/office/drawing/2014/main" val="961255857"/>
                    </a:ext>
                  </a:extLst>
                </a:gridCol>
                <a:gridCol w="536761">
                  <a:extLst>
                    <a:ext uri="{9D8B030D-6E8A-4147-A177-3AD203B41FA5}">
                      <a16:colId xmlns:a16="http://schemas.microsoft.com/office/drawing/2014/main" val="4021276345"/>
                    </a:ext>
                  </a:extLst>
                </a:gridCol>
                <a:gridCol w="536761">
                  <a:extLst>
                    <a:ext uri="{9D8B030D-6E8A-4147-A177-3AD203B41FA5}">
                      <a16:colId xmlns:a16="http://schemas.microsoft.com/office/drawing/2014/main" val="2131978318"/>
                    </a:ext>
                  </a:extLst>
                </a:gridCol>
              </a:tblGrid>
              <a:tr h="4209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5.1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92700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E46966D-F50D-4784-BBA3-9B97DFF02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2733"/>
              </p:ext>
            </p:extLst>
          </p:nvPr>
        </p:nvGraphicFramePr>
        <p:xfrm>
          <a:off x="3298371" y="4344493"/>
          <a:ext cx="3583364" cy="475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620">
                  <a:extLst>
                    <a:ext uri="{9D8B030D-6E8A-4147-A177-3AD203B41FA5}">
                      <a16:colId xmlns:a16="http://schemas.microsoft.com/office/drawing/2014/main" val="2123905311"/>
                    </a:ext>
                  </a:extLst>
                </a:gridCol>
                <a:gridCol w="512624">
                  <a:extLst>
                    <a:ext uri="{9D8B030D-6E8A-4147-A177-3AD203B41FA5}">
                      <a16:colId xmlns:a16="http://schemas.microsoft.com/office/drawing/2014/main" val="3615163993"/>
                    </a:ext>
                  </a:extLst>
                </a:gridCol>
                <a:gridCol w="512624">
                  <a:extLst>
                    <a:ext uri="{9D8B030D-6E8A-4147-A177-3AD203B41FA5}">
                      <a16:colId xmlns:a16="http://schemas.microsoft.com/office/drawing/2014/main" val="331812811"/>
                    </a:ext>
                  </a:extLst>
                </a:gridCol>
                <a:gridCol w="512624">
                  <a:extLst>
                    <a:ext uri="{9D8B030D-6E8A-4147-A177-3AD203B41FA5}">
                      <a16:colId xmlns:a16="http://schemas.microsoft.com/office/drawing/2014/main" val="4254949884"/>
                    </a:ext>
                  </a:extLst>
                </a:gridCol>
                <a:gridCol w="512624">
                  <a:extLst>
                    <a:ext uri="{9D8B030D-6E8A-4147-A177-3AD203B41FA5}">
                      <a16:colId xmlns:a16="http://schemas.microsoft.com/office/drawing/2014/main" val="390092476"/>
                    </a:ext>
                  </a:extLst>
                </a:gridCol>
                <a:gridCol w="512624">
                  <a:extLst>
                    <a:ext uri="{9D8B030D-6E8A-4147-A177-3AD203B41FA5}">
                      <a16:colId xmlns:a16="http://schemas.microsoft.com/office/drawing/2014/main" val="3337453201"/>
                    </a:ext>
                  </a:extLst>
                </a:gridCol>
                <a:gridCol w="512624">
                  <a:extLst>
                    <a:ext uri="{9D8B030D-6E8A-4147-A177-3AD203B41FA5}">
                      <a16:colId xmlns:a16="http://schemas.microsoft.com/office/drawing/2014/main" val="153972324"/>
                    </a:ext>
                  </a:extLst>
                </a:gridCol>
              </a:tblGrid>
              <a:tr h="4750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57.5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45.6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563314"/>
                  </a:ext>
                </a:extLst>
              </a:tr>
            </a:tbl>
          </a:graphicData>
        </a:graphic>
      </p:graphicFrame>
      <p:cxnSp>
        <p:nvCxnSpPr>
          <p:cNvPr id="51" name="Straight Connector 16">
            <a:extLst>
              <a:ext uri="{FF2B5EF4-FFF2-40B4-BE49-F238E27FC236}">
                <a16:creationId xmlns:a16="http://schemas.microsoft.com/office/drawing/2014/main" id="{4B926118-B412-410A-A16F-FB98E13DB968}"/>
              </a:ext>
            </a:extLst>
          </p:cNvPr>
          <p:cNvCxnSpPr>
            <a:cxnSpLocks/>
          </p:cNvCxnSpPr>
          <p:nvPr/>
        </p:nvCxnSpPr>
        <p:spPr>
          <a:xfrm>
            <a:off x="3288731" y="3826110"/>
            <a:ext cx="0" cy="53340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16">
            <a:extLst>
              <a:ext uri="{FF2B5EF4-FFF2-40B4-BE49-F238E27FC236}">
                <a16:creationId xmlns:a16="http://schemas.microsoft.com/office/drawing/2014/main" id="{E249F649-7EB4-45AC-A3FF-01DA436F9240}"/>
              </a:ext>
            </a:extLst>
          </p:cNvPr>
          <p:cNvCxnSpPr>
            <a:cxnSpLocks/>
          </p:cNvCxnSpPr>
          <p:nvPr/>
        </p:nvCxnSpPr>
        <p:spPr>
          <a:xfrm>
            <a:off x="6861209" y="3865224"/>
            <a:ext cx="0" cy="53340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16">
            <a:extLst>
              <a:ext uri="{FF2B5EF4-FFF2-40B4-BE49-F238E27FC236}">
                <a16:creationId xmlns:a16="http://schemas.microsoft.com/office/drawing/2014/main" id="{6276F6E7-781C-4215-A4B9-9AC670637B28}"/>
              </a:ext>
            </a:extLst>
          </p:cNvPr>
          <p:cNvCxnSpPr>
            <a:cxnSpLocks/>
          </p:cNvCxnSpPr>
          <p:nvPr/>
        </p:nvCxnSpPr>
        <p:spPr>
          <a:xfrm>
            <a:off x="2426049" y="4398624"/>
            <a:ext cx="887128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16">
            <a:extLst>
              <a:ext uri="{FF2B5EF4-FFF2-40B4-BE49-F238E27FC236}">
                <a16:creationId xmlns:a16="http://schemas.microsoft.com/office/drawing/2014/main" id="{C942381E-B3D7-4F00-856A-95A2146BF1F2}"/>
              </a:ext>
            </a:extLst>
          </p:cNvPr>
          <p:cNvCxnSpPr>
            <a:cxnSpLocks/>
          </p:cNvCxnSpPr>
          <p:nvPr/>
        </p:nvCxnSpPr>
        <p:spPr>
          <a:xfrm flipV="1">
            <a:off x="2426049" y="4819523"/>
            <a:ext cx="862682" cy="1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6">
            <a:extLst>
              <a:ext uri="{FF2B5EF4-FFF2-40B4-BE49-F238E27FC236}">
                <a16:creationId xmlns:a16="http://schemas.microsoft.com/office/drawing/2014/main" id="{C23AD33B-4111-4329-9E7F-F1E4584D0D5B}"/>
              </a:ext>
            </a:extLst>
          </p:cNvPr>
          <p:cNvSpPr/>
          <p:nvPr/>
        </p:nvSpPr>
        <p:spPr>
          <a:xfrm>
            <a:off x="3288731" y="1272279"/>
            <a:ext cx="538721" cy="2546393"/>
          </a:xfrm>
          <a:prstGeom prst="rect">
            <a:avLst/>
          </a:prstGeom>
          <a:noFill/>
          <a:ln w="317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6">
            <a:extLst>
              <a:ext uri="{FF2B5EF4-FFF2-40B4-BE49-F238E27FC236}">
                <a16:creationId xmlns:a16="http://schemas.microsoft.com/office/drawing/2014/main" id="{5D02069A-6714-4E9C-849F-DCAAC5979022}"/>
              </a:ext>
            </a:extLst>
          </p:cNvPr>
          <p:cNvSpPr/>
          <p:nvPr/>
        </p:nvSpPr>
        <p:spPr>
          <a:xfrm>
            <a:off x="3788169" y="1272279"/>
            <a:ext cx="538722" cy="2546393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8">
            <a:extLst>
              <a:ext uri="{FF2B5EF4-FFF2-40B4-BE49-F238E27FC236}">
                <a16:creationId xmlns:a16="http://schemas.microsoft.com/office/drawing/2014/main" id="{77B3D3DC-B26F-4337-817F-7360D996DF3D}"/>
              </a:ext>
            </a:extLst>
          </p:cNvPr>
          <p:cNvCxnSpPr>
            <a:cxnSpLocks/>
          </p:cNvCxnSpPr>
          <p:nvPr/>
        </p:nvCxnSpPr>
        <p:spPr>
          <a:xfrm>
            <a:off x="3558090" y="791026"/>
            <a:ext cx="1" cy="30468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8">
            <a:extLst>
              <a:ext uri="{FF2B5EF4-FFF2-40B4-BE49-F238E27FC236}">
                <a16:creationId xmlns:a16="http://schemas.microsoft.com/office/drawing/2014/main" id="{192F33C9-1F62-4D10-9482-E0B853A8BDEB}"/>
              </a:ext>
            </a:extLst>
          </p:cNvPr>
          <p:cNvCxnSpPr>
            <a:cxnSpLocks/>
          </p:cNvCxnSpPr>
          <p:nvPr/>
        </p:nvCxnSpPr>
        <p:spPr>
          <a:xfrm>
            <a:off x="4069759" y="791026"/>
            <a:ext cx="1" cy="30468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>
            <a:extLst>
              <a:ext uri="{FF2B5EF4-FFF2-40B4-BE49-F238E27FC236}">
                <a16:creationId xmlns:a16="http://schemas.microsoft.com/office/drawing/2014/main" id="{BE4F9C30-76F9-42E4-B500-AA312BDB5CDE}"/>
              </a:ext>
            </a:extLst>
          </p:cNvPr>
          <p:cNvSpPr/>
          <p:nvPr/>
        </p:nvSpPr>
        <p:spPr>
          <a:xfrm rot="10800000">
            <a:off x="2663814" y="1318832"/>
            <a:ext cx="405953" cy="2546392"/>
          </a:xfrm>
          <a:prstGeom prst="rightBrace">
            <a:avLst>
              <a:gd name="adj1" fmla="val 52003"/>
              <a:gd name="adj2" fmla="val 47125"/>
            </a:avLst>
          </a:prstGeom>
          <a:noFill/>
          <a:ln w="19050">
            <a:solidFill>
              <a:schemeClr val="accent1">
                <a:alpha val="7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22">
            <a:extLst>
              <a:ext uri="{FF2B5EF4-FFF2-40B4-BE49-F238E27FC236}">
                <a16:creationId xmlns:a16="http://schemas.microsoft.com/office/drawing/2014/main" id="{E4F6B8DA-DF53-417B-A567-E2A436784791}"/>
              </a:ext>
            </a:extLst>
          </p:cNvPr>
          <p:cNvSpPr txBox="1"/>
          <p:nvPr/>
        </p:nvSpPr>
        <p:spPr>
          <a:xfrm>
            <a:off x="4866251" y="5452042"/>
            <a:ext cx="109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1000</a:t>
            </a:r>
          </a:p>
        </p:txBody>
      </p:sp>
      <p:sp>
        <p:nvSpPr>
          <p:cNvPr id="63" name="TextBox 22">
            <a:extLst>
              <a:ext uri="{FF2B5EF4-FFF2-40B4-BE49-F238E27FC236}">
                <a16:creationId xmlns:a16="http://schemas.microsoft.com/office/drawing/2014/main" id="{20AFC1E3-DC7A-4D88-8546-94E4A6E123DE}"/>
              </a:ext>
            </a:extLst>
          </p:cNvPr>
          <p:cNvSpPr txBox="1"/>
          <p:nvPr/>
        </p:nvSpPr>
        <p:spPr>
          <a:xfrm>
            <a:off x="1972395" y="2611776"/>
            <a:ext cx="109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4096</a:t>
            </a:r>
          </a:p>
        </p:txBody>
      </p:sp>
      <p:sp>
        <p:nvSpPr>
          <p:cNvPr id="64" name="右大括号 63">
            <a:extLst>
              <a:ext uri="{FF2B5EF4-FFF2-40B4-BE49-F238E27FC236}">
                <a16:creationId xmlns:a16="http://schemas.microsoft.com/office/drawing/2014/main" id="{09871C72-CDA2-4F11-ADA8-E438A805EB4E}"/>
              </a:ext>
            </a:extLst>
          </p:cNvPr>
          <p:cNvSpPr/>
          <p:nvPr/>
        </p:nvSpPr>
        <p:spPr>
          <a:xfrm rot="5400000">
            <a:off x="4884216" y="3397393"/>
            <a:ext cx="405953" cy="3548032"/>
          </a:xfrm>
          <a:prstGeom prst="rightBrace">
            <a:avLst>
              <a:gd name="adj1" fmla="val 52003"/>
              <a:gd name="adj2" fmla="val 47125"/>
            </a:avLst>
          </a:prstGeom>
          <a:noFill/>
          <a:ln w="19050">
            <a:solidFill>
              <a:schemeClr val="accent1">
                <a:alpha val="7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316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1">
            <a:extLst>
              <a:ext uri="{FF2B5EF4-FFF2-40B4-BE49-F238E27FC236}">
                <a16:creationId xmlns:a16="http://schemas.microsoft.com/office/drawing/2014/main" id="{2B16BD3D-0016-41F1-8FB0-F6F4116511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6001960"/>
              </p:ext>
            </p:extLst>
          </p:nvPr>
        </p:nvGraphicFramePr>
        <p:xfrm>
          <a:off x="0" y="0"/>
          <a:ext cx="12191999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944845FA-264E-4DD4-BBDD-9CB798DDA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467363"/>
              </p:ext>
            </p:extLst>
          </p:nvPr>
        </p:nvGraphicFramePr>
        <p:xfrm>
          <a:off x="857619" y="3474720"/>
          <a:ext cx="9934896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261">
                  <a:extLst>
                    <a:ext uri="{9D8B030D-6E8A-4147-A177-3AD203B41FA5}">
                      <a16:colId xmlns:a16="http://schemas.microsoft.com/office/drawing/2014/main" val="1575455814"/>
                    </a:ext>
                  </a:extLst>
                </a:gridCol>
                <a:gridCol w="1564927">
                  <a:extLst>
                    <a:ext uri="{9D8B030D-6E8A-4147-A177-3AD203B41FA5}">
                      <a16:colId xmlns:a16="http://schemas.microsoft.com/office/drawing/2014/main" val="2387727120"/>
                    </a:ext>
                  </a:extLst>
                </a:gridCol>
                <a:gridCol w="1564927">
                  <a:extLst>
                    <a:ext uri="{9D8B030D-6E8A-4147-A177-3AD203B41FA5}">
                      <a16:colId xmlns:a16="http://schemas.microsoft.com/office/drawing/2014/main" val="3217961329"/>
                    </a:ext>
                  </a:extLst>
                </a:gridCol>
                <a:gridCol w="1564927">
                  <a:extLst>
                    <a:ext uri="{9D8B030D-6E8A-4147-A177-3AD203B41FA5}">
                      <a16:colId xmlns:a16="http://schemas.microsoft.com/office/drawing/2014/main" val="1803681054"/>
                    </a:ext>
                  </a:extLst>
                </a:gridCol>
                <a:gridCol w="1564927">
                  <a:extLst>
                    <a:ext uri="{9D8B030D-6E8A-4147-A177-3AD203B41FA5}">
                      <a16:colId xmlns:a16="http://schemas.microsoft.com/office/drawing/2014/main" val="2434296748"/>
                    </a:ext>
                  </a:extLst>
                </a:gridCol>
                <a:gridCol w="1564927">
                  <a:extLst>
                    <a:ext uri="{9D8B030D-6E8A-4147-A177-3AD203B41FA5}">
                      <a16:colId xmlns:a16="http://schemas.microsoft.com/office/drawing/2014/main" val="3809653659"/>
                    </a:ext>
                  </a:extLst>
                </a:gridCol>
              </a:tblGrid>
              <a:tr h="3628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4052246"/>
                  </a:ext>
                </a:extLst>
              </a:tr>
              <a:tr h="6554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Channels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4783762"/>
                  </a:ext>
                </a:extLst>
              </a:tr>
              <a:tr h="36285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Size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(224, 224)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(112, 112)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(56, 56)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(28, 28)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(14,14)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5423681"/>
                  </a:ext>
                </a:extLst>
              </a:tr>
              <a:tr h="6554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Channels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9533685"/>
                  </a:ext>
                </a:extLst>
              </a:tr>
              <a:tr h="655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Size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(112, 112)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(56, 56)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(28, 28)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(14,14)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(7, 7)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133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976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4466D25-FAAA-D74C-B070-8CF8EDE1F9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8103690"/>
                  </p:ext>
                </p:extLst>
              </p:nvPr>
            </p:nvGraphicFramePr>
            <p:xfrm>
              <a:off x="1197428" y="1149609"/>
              <a:ext cx="9220200" cy="40494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73400">
                      <a:extLst>
                        <a:ext uri="{9D8B030D-6E8A-4147-A177-3AD203B41FA5}">
                          <a16:colId xmlns:a16="http://schemas.microsoft.com/office/drawing/2014/main" val="1325179772"/>
                        </a:ext>
                      </a:extLst>
                    </a:gridCol>
                    <a:gridCol w="3073400">
                      <a:extLst>
                        <a:ext uri="{9D8B030D-6E8A-4147-A177-3AD203B41FA5}">
                          <a16:colId xmlns:a16="http://schemas.microsoft.com/office/drawing/2014/main" val="1180219913"/>
                        </a:ext>
                      </a:extLst>
                    </a:gridCol>
                    <a:gridCol w="3073400">
                      <a:extLst>
                        <a:ext uri="{9D8B030D-6E8A-4147-A177-3AD203B41FA5}">
                          <a16:colId xmlns:a16="http://schemas.microsoft.com/office/drawing/2014/main" val="1126909375"/>
                        </a:ext>
                      </a:extLst>
                    </a:gridCol>
                  </a:tblGrid>
                  <a:tr h="537912"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Kernel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Kernel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8810638"/>
                      </a:ext>
                    </a:extLst>
                  </a:tr>
                  <a:tr h="56099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Thread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Block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∝</m:t>
                              </m:r>
                            </m:oMath>
                          </a14:m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Image Size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∝</m:t>
                              </m:r>
                            </m:oMath>
                          </a14:m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Image Width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2294989"/>
                      </a:ext>
                    </a:extLst>
                  </a:tr>
                  <a:tr h="56099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Thread #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(one block)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(32, 1, 1) (1 warp)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(8, 8, 1)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1465453"/>
                      </a:ext>
                    </a:extLst>
                  </a:tr>
                  <a:tr h="8360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Shared Memory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3387954"/>
                      </a:ext>
                    </a:extLst>
                  </a:tr>
                  <a:tr h="99252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Coalescing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9102452"/>
                      </a:ext>
                    </a:extLst>
                  </a:tr>
                  <a:tr h="56099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Bank Conflict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/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34746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4466D25-FAAA-D74C-B070-8CF8EDE1F9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8103690"/>
                  </p:ext>
                </p:extLst>
              </p:nvPr>
            </p:nvGraphicFramePr>
            <p:xfrm>
              <a:off x="1197428" y="1149609"/>
              <a:ext cx="9220200" cy="40494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73400">
                      <a:extLst>
                        <a:ext uri="{9D8B030D-6E8A-4147-A177-3AD203B41FA5}">
                          <a16:colId xmlns:a16="http://schemas.microsoft.com/office/drawing/2014/main" val="1325179772"/>
                        </a:ext>
                      </a:extLst>
                    </a:gridCol>
                    <a:gridCol w="3073400">
                      <a:extLst>
                        <a:ext uri="{9D8B030D-6E8A-4147-A177-3AD203B41FA5}">
                          <a16:colId xmlns:a16="http://schemas.microsoft.com/office/drawing/2014/main" val="1180219913"/>
                        </a:ext>
                      </a:extLst>
                    </a:gridCol>
                    <a:gridCol w="3073400">
                      <a:extLst>
                        <a:ext uri="{9D8B030D-6E8A-4147-A177-3AD203B41FA5}">
                          <a16:colId xmlns:a16="http://schemas.microsoft.com/office/drawing/2014/main" val="1126909375"/>
                        </a:ext>
                      </a:extLst>
                    </a:gridCol>
                  </a:tblGrid>
                  <a:tr h="537912"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Kernel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Kernel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8810638"/>
                      </a:ext>
                    </a:extLst>
                  </a:tr>
                  <a:tr h="56099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Thread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Block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96739" r="-100792" b="-531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397" t="-96739" r="-992" b="-531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2294989"/>
                      </a:ext>
                    </a:extLst>
                  </a:tr>
                  <a:tr h="56099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Thread #</a:t>
                          </a:r>
                          <a:r>
                            <a:rPr lang="zh-CN" alt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(one block)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(32, 1, 1) (1 warp)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(8, 8, 1)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1465453"/>
                      </a:ext>
                    </a:extLst>
                  </a:tr>
                  <a:tr h="8360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Shared Memory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3387954"/>
                      </a:ext>
                    </a:extLst>
                  </a:tr>
                  <a:tr h="99252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Coalescing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9102452"/>
                      </a:ext>
                    </a:extLst>
                  </a:tr>
                  <a:tr h="56099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Bank Conflict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/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34746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212FEED-8480-6341-8538-0E2343E3102B}"/>
              </a:ext>
            </a:extLst>
          </p:cNvPr>
          <p:cNvSpPr txBox="1"/>
          <p:nvPr/>
        </p:nvSpPr>
        <p:spPr>
          <a:xfrm>
            <a:off x="7942943" y="5370835"/>
            <a:ext cx="452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Time Estimate for Pooling: 2.393 </a:t>
            </a:r>
            <a:r>
              <a:rPr lang="en-US" b="1" dirty="0" err="1"/>
              <a:t>ms</a:t>
            </a:r>
            <a:r>
              <a:rPr lang="en-US" dirty="0"/>
              <a:t>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D2223AD-E32F-4E48-8F18-224B11F074CA}"/>
              </a:ext>
            </a:extLst>
          </p:cNvPr>
          <p:cNvSpPr/>
          <p:nvPr/>
        </p:nvSpPr>
        <p:spPr>
          <a:xfrm>
            <a:off x="0" y="1"/>
            <a:ext cx="12192000" cy="429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BB8DD60B-7A52-4412-BC61-2581FC1663AE}"/>
              </a:ext>
            </a:extLst>
          </p:cNvPr>
          <p:cNvSpPr txBox="1"/>
          <p:nvPr/>
        </p:nvSpPr>
        <p:spPr>
          <a:xfrm>
            <a:off x="-14984" y="-82763"/>
            <a:ext cx="3676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Pooling Layer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0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741D33B8-4077-2040-82EA-22B2C6471E4C}"/>
              </a:ext>
            </a:extLst>
          </p:cNvPr>
          <p:cNvGrpSpPr/>
          <p:nvPr/>
        </p:nvGrpSpPr>
        <p:grpSpPr>
          <a:xfrm>
            <a:off x="690465" y="2780523"/>
            <a:ext cx="10935477" cy="2146041"/>
            <a:chOff x="485192" y="2052735"/>
            <a:chExt cx="10935477" cy="21460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AC3CDA-9E2A-D642-A85C-9178A02F9AF7}"/>
                </a:ext>
              </a:extLst>
            </p:cNvPr>
            <p:cNvSpPr/>
            <p:nvPr/>
          </p:nvSpPr>
          <p:spPr>
            <a:xfrm>
              <a:off x="485192" y="2537927"/>
              <a:ext cx="1324947" cy="11943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Times" pitchFamily="2" charset="0"/>
                </a:rPr>
                <a:t>Image</a:t>
              </a:r>
              <a:endParaRPr lang="en-US" b="1" dirty="0">
                <a:latin typeface="Times" pitchFamily="2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CC7A7BD-A472-D543-8473-D0EF3CE10383}"/>
                </a:ext>
              </a:extLst>
            </p:cNvPr>
            <p:cNvSpPr/>
            <p:nvPr/>
          </p:nvSpPr>
          <p:spPr>
            <a:xfrm>
              <a:off x="2295332" y="2052735"/>
              <a:ext cx="5150498" cy="2146041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6267465-F26D-3745-9CA9-E4C37E91586B}"/>
                </a:ext>
              </a:extLst>
            </p:cNvPr>
            <p:cNvGrpSpPr/>
            <p:nvPr/>
          </p:nvGrpSpPr>
          <p:grpSpPr>
            <a:xfrm>
              <a:off x="2576804" y="2537927"/>
              <a:ext cx="4509797" cy="1203649"/>
              <a:chOff x="3287485" y="2528596"/>
              <a:chExt cx="4509797" cy="120364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9966906-3874-8C4B-90D9-457A298B35FB}"/>
                  </a:ext>
                </a:extLst>
              </p:cNvPr>
              <p:cNvSpPr/>
              <p:nvPr/>
            </p:nvSpPr>
            <p:spPr>
              <a:xfrm>
                <a:off x="3287485" y="2528596"/>
                <a:ext cx="1324947" cy="11943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latin typeface="Times" pitchFamily="2" charset="0"/>
                  </a:rPr>
                  <a:t>Conv</a:t>
                </a:r>
              </a:p>
              <a:p>
                <a:pPr algn="ctr"/>
                <a:r>
                  <a:rPr lang="en-US" sz="2400" b="1" dirty="0">
                    <a:latin typeface="Times" pitchFamily="2" charset="0"/>
                  </a:rPr>
                  <a:t>Layer</a:t>
                </a:r>
                <a:endParaRPr lang="en-US" b="1" dirty="0">
                  <a:latin typeface="Times" pitchFamily="2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879DF55-464C-FE4C-B456-429708C6E4AA}"/>
                  </a:ext>
                </a:extLst>
              </p:cNvPr>
              <p:cNvSpPr/>
              <p:nvPr/>
            </p:nvSpPr>
            <p:spPr>
              <a:xfrm>
                <a:off x="4879910" y="2537927"/>
                <a:ext cx="1324947" cy="11943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latin typeface="Times" pitchFamily="2" charset="0"/>
                  </a:rPr>
                  <a:t>Pooling Layer</a:t>
                </a:r>
                <a:endParaRPr lang="en-US" b="1" dirty="0">
                  <a:latin typeface="Times" pitchFamily="2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9A814EA-EB22-414D-BE17-684716AAE604}"/>
                  </a:ext>
                </a:extLst>
              </p:cNvPr>
              <p:cNvSpPr/>
              <p:nvPr/>
            </p:nvSpPr>
            <p:spPr>
              <a:xfrm>
                <a:off x="6472335" y="2537927"/>
                <a:ext cx="1324947" cy="11943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latin typeface="Times" pitchFamily="2" charset="0"/>
                  </a:rPr>
                  <a:t>Fully</a:t>
                </a:r>
              </a:p>
              <a:p>
                <a:pPr algn="ctr"/>
                <a:r>
                  <a:rPr lang="en-US" sz="2400" b="1" dirty="0">
                    <a:latin typeface="Times" pitchFamily="2" charset="0"/>
                  </a:rPr>
                  <a:t>Connect</a:t>
                </a:r>
                <a:endParaRPr lang="en-US" b="1" dirty="0">
                  <a:latin typeface="Times" pitchFamily="2" charset="0"/>
                </a:endParaRP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9B7947-D963-7B45-844E-9D47126D2C14}"/>
                </a:ext>
              </a:extLst>
            </p:cNvPr>
            <p:cNvSpPr/>
            <p:nvPr/>
          </p:nvSpPr>
          <p:spPr>
            <a:xfrm>
              <a:off x="7938797" y="2547258"/>
              <a:ext cx="1324947" cy="11943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latin typeface="Times" pitchFamily="2" charset="0"/>
                </a:rPr>
                <a:t>Softmax</a:t>
              </a:r>
              <a:endParaRPr lang="en-US" b="1" dirty="0">
                <a:latin typeface="Times" pitchFamily="2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BAE7F9A-4927-8F44-8AF1-587FE46C3C77}"/>
                </a:ext>
              </a:extLst>
            </p:cNvPr>
            <p:cNvSpPr/>
            <p:nvPr/>
          </p:nvSpPr>
          <p:spPr>
            <a:xfrm>
              <a:off x="9775372" y="2547258"/>
              <a:ext cx="1645297" cy="11943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Times" pitchFamily="2" charset="0"/>
                </a:rPr>
                <a:t>Prediction</a:t>
              </a:r>
              <a:endParaRPr lang="en-US" b="1" dirty="0">
                <a:latin typeface="Times" pitchFamily="2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5A793EC-2338-5E40-9EE2-E204A5EAD321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1810139" y="3125756"/>
              <a:ext cx="485193" cy="9330"/>
            </a:xfrm>
            <a:prstGeom prst="straightConnector1">
              <a:avLst/>
            </a:prstGeom>
            <a:ln w="952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9A1CB3-BEC1-A14E-899C-93F2CCA43842}"/>
                </a:ext>
              </a:extLst>
            </p:cNvPr>
            <p:cNvCxnSpPr>
              <a:cxnSpLocks/>
            </p:cNvCxnSpPr>
            <p:nvPr/>
          </p:nvCxnSpPr>
          <p:spPr>
            <a:xfrm>
              <a:off x="7445830" y="3144417"/>
              <a:ext cx="485193" cy="0"/>
            </a:xfrm>
            <a:prstGeom prst="straightConnector1">
              <a:avLst/>
            </a:prstGeom>
            <a:ln w="952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48B2A25-3A8B-4F44-852D-9AEEB43C98F2}"/>
                </a:ext>
              </a:extLst>
            </p:cNvPr>
            <p:cNvCxnSpPr>
              <a:cxnSpLocks/>
            </p:cNvCxnSpPr>
            <p:nvPr/>
          </p:nvCxnSpPr>
          <p:spPr>
            <a:xfrm>
              <a:off x="9263744" y="3144417"/>
              <a:ext cx="485193" cy="0"/>
            </a:xfrm>
            <a:prstGeom prst="straightConnector1">
              <a:avLst/>
            </a:prstGeom>
            <a:ln w="952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FB7796D2-19BB-A846-98F1-D1955E78B51E}"/>
              </a:ext>
            </a:extLst>
          </p:cNvPr>
          <p:cNvSpPr txBox="1">
            <a:spLocks/>
          </p:cNvSpPr>
          <p:nvPr/>
        </p:nvSpPr>
        <p:spPr>
          <a:xfrm>
            <a:off x="679806" y="358268"/>
            <a:ext cx="9274404" cy="1825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ans" sz="6600" dirty="0"/>
              <a:t>VGG Network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65679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944845FA-264E-4DD4-BBDD-9CB798DDA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675585"/>
              </p:ext>
            </p:extLst>
          </p:nvPr>
        </p:nvGraphicFramePr>
        <p:xfrm>
          <a:off x="0" y="3953692"/>
          <a:ext cx="12192000" cy="2450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771">
                  <a:extLst>
                    <a:ext uri="{9D8B030D-6E8A-4147-A177-3AD203B41FA5}">
                      <a16:colId xmlns:a16="http://schemas.microsoft.com/office/drawing/2014/main" val="1575455814"/>
                    </a:ext>
                  </a:extLst>
                </a:gridCol>
                <a:gridCol w="2803743">
                  <a:extLst>
                    <a:ext uri="{9D8B030D-6E8A-4147-A177-3AD203B41FA5}">
                      <a16:colId xmlns:a16="http://schemas.microsoft.com/office/drawing/2014/main" val="2387727120"/>
                    </a:ext>
                  </a:extLst>
                </a:gridCol>
                <a:gridCol w="2803743">
                  <a:extLst>
                    <a:ext uri="{9D8B030D-6E8A-4147-A177-3AD203B41FA5}">
                      <a16:colId xmlns:a16="http://schemas.microsoft.com/office/drawing/2014/main" val="3217961329"/>
                    </a:ext>
                  </a:extLst>
                </a:gridCol>
                <a:gridCol w="2803743">
                  <a:extLst>
                    <a:ext uri="{9D8B030D-6E8A-4147-A177-3AD203B41FA5}">
                      <a16:colId xmlns:a16="http://schemas.microsoft.com/office/drawing/2014/main" val="1803681054"/>
                    </a:ext>
                  </a:extLst>
                </a:gridCol>
              </a:tblGrid>
              <a:tr h="5319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4052246"/>
                  </a:ext>
                </a:extLst>
              </a:tr>
              <a:tr h="6931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Kernel Size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(7 * 7 * 512, 4096)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(4096, 4096)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(4096, 1000)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4783762"/>
                  </a:ext>
                </a:extLst>
              </a:tr>
              <a:tr h="531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Size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 * 7 * 512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4096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4096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5423681"/>
                  </a:ext>
                </a:extLst>
              </a:tr>
              <a:tr h="6931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4096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4096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953368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0EC7A74-C049-407B-996B-70DDB085E529}"/>
              </a:ext>
            </a:extLst>
          </p:cNvPr>
          <p:cNvSpPr/>
          <p:nvPr/>
        </p:nvSpPr>
        <p:spPr>
          <a:xfrm>
            <a:off x="0" y="1"/>
            <a:ext cx="12192000" cy="429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7B8E316C-96E5-49F3-ABDE-3007AACE1833}"/>
              </a:ext>
            </a:extLst>
          </p:cNvPr>
          <p:cNvSpPr txBox="1"/>
          <p:nvPr/>
        </p:nvSpPr>
        <p:spPr>
          <a:xfrm>
            <a:off x="-14984" y="-82763"/>
            <a:ext cx="3676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Fully connect Layer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8" name="Chart 2">
            <a:extLst>
              <a:ext uri="{FF2B5EF4-FFF2-40B4-BE49-F238E27FC236}">
                <a16:creationId xmlns:a16="http://schemas.microsoft.com/office/drawing/2014/main" id="{7F0BC44E-38A9-4068-8017-5D93D4BF33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4310818"/>
              </p:ext>
            </p:extLst>
          </p:nvPr>
        </p:nvGraphicFramePr>
        <p:xfrm>
          <a:off x="0" y="454278"/>
          <a:ext cx="12192000" cy="3192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8152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64C4AB-09E5-BA4C-9497-5EFAA013D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380898"/>
              </p:ext>
            </p:extLst>
          </p:nvPr>
        </p:nvGraphicFramePr>
        <p:xfrm>
          <a:off x="-1" y="1903446"/>
          <a:ext cx="12192001" cy="4285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696">
                  <a:extLst>
                    <a:ext uri="{9D8B030D-6E8A-4147-A177-3AD203B41FA5}">
                      <a16:colId xmlns:a16="http://schemas.microsoft.com/office/drawing/2014/main" val="1575455814"/>
                    </a:ext>
                  </a:extLst>
                </a:gridCol>
                <a:gridCol w="1178145">
                  <a:extLst>
                    <a:ext uri="{9D8B030D-6E8A-4147-A177-3AD203B41FA5}">
                      <a16:colId xmlns:a16="http://schemas.microsoft.com/office/drawing/2014/main" val="2387727120"/>
                    </a:ext>
                  </a:extLst>
                </a:gridCol>
                <a:gridCol w="1178145">
                  <a:extLst>
                    <a:ext uri="{9D8B030D-6E8A-4147-A177-3AD203B41FA5}">
                      <a16:colId xmlns:a16="http://schemas.microsoft.com/office/drawing/2014/main" val="3217961329"/>
                    </a:ext>
                  </a:extLst>
                </a:gridCol>
                <a:gridCol w="1178145">
                  <a:extLst>
                    <a:ext uri="{9D8B030D-6E8A-4147-A177-3AD203B41FA5}">
                      <a16:colId xmlns:a16="http://schemas.microsoft.com/office/drawing/2014/main" val="1803681054"/>
                    </a:ext>
                  </a:extLst>
                </a:gridCol>
                <a:gridCol w="1178145">
                  <a:extLst>
                    <a:ext uri="{9D8B030D-6E8A-4147-A177-3AD203B41FA5}">
                      <a16:colId xmlns:a16="http://schemas.microsoft.com/office/drawing/2014/main" val="2434296748"/>
                    </a:ext>
                  </a:extLst>
                </a:gridCol>
                <a:gridCol w="1178145">
                  <a:extLst>
                    <a:ext uri="{9D8B030D-6E8A-4147-A177-3AD203B41FA5}">
                      <a16:colId xmlns:a16="http://schemas.microsoft.com/office/drawing/2014/main" val="3809653659"/>
                    </a:ext>
                  </a:extLst>
                </a:gridCol>
                <a:gridCol w="1178145">
                  <a:extLst>
                    <a:ext uri="{9D8B030D-6E8A-4147-A177-3AD203B41FA5}">
                      <a16:colId xmlns:a16="http://schemas.microsoft.com/office/drawing/2014/main" val="1400873666"/>
                    </a:ext>
                  </a:extLst>
                </a:gridCol>
                <a:gridCol w="1178145">
                  <a:extLst>
                    <a:ext uri="{9D8B030D-6E8A-4147-A177-3AD203B41FA5}">
                      <a16:colId xmlns:a16="http://schemas.microsoft.com/office/drawing/2014/main" val="484189464"/>
                    </a:ext>
                  </a:extLst>
                </a:gridCol>
                <a:gridCol w="1178145">
                  <a:extLst>
                    <a:ext uri="{9D8B030D-6E8A-4147-A177-3AD203B41FA5}">
                      <a16:colId xmlns:a16="http://schemas.microsoft.com/office/drawing/2014/main" val="791710456"/>
                    </a:ext>
                  </a:extLst>
                </a:gridCol>
                <a:gridCol w="1178145">
                  <a:extLst>
                    <a:ext uri="{9D8B030D-6E8A-4147-A177-3AD203B41FA5}">
                      <a16:colId xmlns:a16="http://schemas.microsoft.com/office/drawing/2014/main" val="2318334770"/>
                    </a:ext>
                  </a:extLst>
                </a:gridCol>
              </a:tblGrid>
              <a:tr h="837401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052246"/>
                  </a:ext>
                </a:extLst>
              </a:tr>
              <a:tr h="891263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CN" alt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Channels</a:t>
                      </a:r>
                      <a:endParaRPr lang="en-US" sz="2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783762"/>
                  </a:ext>
                </a:extLst>
              </a:tr>
              <a:tr h="837401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(224, 224)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(224, 224)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(112, 112)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(112,112)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(56,56)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(56,56)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(28,28)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(28,28)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(14,14)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423681"/>
                  </a:ext>
                </a:extLst>
              </a:tr>
              <a:tr h="850234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CN" alt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Channels</a:t>
                      </a:r>
                      <a:endParaRPr lang="en-US" sz="2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9533685"/>
                  </a:ext>
                </a:extLst>
              </a:tr>
              <a:tr h="850234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527071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1C1A69E6-C4F6-FA4D-9BB4-9EB80803E782}"/>
              </a:ext>
            </a:extLst>
          </p:cNvPr>
          <p:cNvSpPr txBox="1">
            <a:spLocks/>
          </p:cNvSpPr>
          <p:nvPr/>
        </p:nvSpPr>
        <p:spPr>
          <a:xfrm>
            <a:off x="679806" y="358268"/>
            <a:ext cx="9274404" cy="1825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ans" sz="6600" dirty="0"/>
              <a:t>Convolution Layer</a:t>
            </a:r>
            <a:endParaRPr lang="en-US" sz="6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97EF0-4867-6C47-B9E9-FCAE0269FECD}"/>
              </a:ext>
            </a:extLst>
          </p:cNvPr>
          <p:cNvSpPr txBox="1"/>
          <p:nvPr/>
        </p:nvSpPr>
        <p:spPr>
          <a:xfrm>
            <a:off x="9106675" y="6282531"/>
            <a:ext cx="3676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Totally 13 Conv Layers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968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64C4AB-09E5-BA4C-9497-5EFAA013D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041173"/>
              </p:ext>
            </p:extLst>
          </p:nvPr>
        </p:nvGraphicFramePr>
        <p:xfrm>
          <a:off x="1128552" y="1503977"/>
          <a:ext cx="9934896" cy="4778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261">
                  <a:extLst>
                    <a:ext uri="{9D8B030D-6E8A-4147-A177-3AD203B41FA5}">
                      <a16:colId xmlns:a16="http://schemas.microsoft.com/office/drawing/2014/main" val="1575455814"/>
                    </a:ext>
                  </a:extLst>
                </a:gridCol>
                <a:gridCol w="1564927">
                  <a:extLst>
                    <a:ext uri="{9D8B030D-6E8A-4147-A177-3AD203B41FA5}">
                      <a16:colId xmlns:a16="http://schemas.microsoft.com/office/drawing/2014/main" val="2387727120"/>
                    </a:ext>
                  </a:extLst>
                </a:gridCol>
                <a:gridCol w="1564927">
                  <a:extLst>
                    <a:ext uri="{9D8B030D-6E8A-4147-A177-3AD203B41FA5}">
                      <a16:colId xmlns:a16="http://schemas.microsoft.com/office/drawing/2014/main" val="3217961329"/>
                    </a:ext>
                  </a:extLst>
                </a:gridCol>
                <a:gridCol w="1564927">
                  <a:extLst>
                    <a:ext uri="{9D8B030D-6E8A-4147-A177-3AD203B41FA5}">
                      <a16:colId xmlns:a16="http://schemas.microsoft.com/office/drawing/2014/main" val="1803681054"/>
                    </a:ext>
                  </a:extLst>
                </a:gridCol>
                <a:gridCol w="1564927">
                  <a:extLst>
                    <a:ext uri="{9D8B030D-6E8A-4147-A177-3AD203B41FA5}">
                      <a16:colId xmlns:a16="http://schemas.microsoft.com/office/drawing/2014/main" val="2434296748"/>
                    </a:ext>
                  </a:extLst>
                </a:gridCol>
                <a:gridCol w="1564927">
                  <a:extLst>
                    <a:ext uri="{9D8B030D-6E8A-4147-A177-3AD203B41FA5}">
                      <a16:colId xmlns:a16="http://schemas.microsoft.com/office/drawing/2014/main" val="3809653659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4052246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CN" alt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Channels</a:t>
                      </a:r>
                      <a:endParaRPr lang="en-US" sz="2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4783762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Size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5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(224, 224)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(112, 112)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(56, 56)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(28, 28)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(14,14)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5423681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CN" alt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Channels</a:t>
                      </a:r>
                      <a:endParaRPr lang="en-US" sz="2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9533685"/>
                  </a:ext>
                </a:extLst>
              </a:tr>
              <a:tr h="850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Size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(112, 112)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(56, 56)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(28, 28)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(14,14)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(7, 7)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133680"/>
                  </a:ext>
                </a:extLst>
              </a:tr>
              <a:tr h="850234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0527071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1C1A69E6-C4F6-FA4D-9BB4-9EB80803E782}"/>
              </a:ext>
            </a:extLst>
          </p:cNvPr>
          <p:cNvSpPr txBox="1">
            <a:spLocks/>
          </p:cNvSpPr>
          <p:nvPr/>
        </p:nvSpPr>
        <p:spPr>
          <a:xfrm>
            <a:off x="679806" y="144134"/>
            <a:ext cx="9274404" cy="1825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dirty="0"/>
              <a:t>Pooling</a:t>
            </a:r>
            <a:r>
              <a:rPr lang="en-US" altLang="zh-Hans" sz="6600" dirty="0"/>
              <a:t> Layer</a:t>
            </a:r>
            <a:endParaRPr lang="en-US" sz="6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97EF0-4867-6C47-B9E9-FCAE0269FECD}"/>
              </a:ext>
            </a:extLst>
          </p:cNvPr>
          <p:cNvSpPr txBox="1"/>
          <p:nvPr/>
        </p:nvSpPr>
        <p:spPr>
          <a:xfrm>
            <a:off x="9106675" y="6282531"/>
            <a:ext cx="3676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Totally 5 Pooling Layers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161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7AD9FD-DF8C-124E-BB0B-0826F5E42FC8}"/>
              </a:ext>
            </a:extLst>
          </p:cNvPr>
          <p:cNvSpPr/>
          <p:nvPr/>
        </p:nvSpPr>
        <p:spPr>
          <a:xfrm>
            <a:off x="3676261" y="1451377"/>
            <a:ext cx="3757330" cy="3757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Output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58F561-6F31-8545-9EEC-00F1979462A2}"/>
              </a:ext>
            </a:extLst>
          </p:cNvPr>
          <p:cNvCxnSpPr/>
          <p:nvPr/>
        </p:nvCxnSpPr>
        <p:spPr>
          <a:xfrm>
            <a:off x="6072622" y="1451377"/>
            <a:ext cx="0" cy="375733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92A153B-E7EE-854C-8BCD-248089A40D06}"/>
              </a:ext>
            </a:extLst>
          </p:cNvPr>
          <p:cNvSpPr/>
          <p:nvPr/>
        </p:nvSpPr>
        <p:spPr>
          <a:xfrm>
            <a:off x="0" y="1"/>
            <a:ext cx="12192000" cy="429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AD6F29-0F39-AE4D-9217-286F76803AD3}"/>
              </a:ext>
            </a:extLst>
          </p:cNvPr>
          <p:cNvSpPr txBox="1"/>
          <p:nvPr/>
        </p:nvSpPr>
        <p:spPr>
          <a:xfrm>
            <a:off x="0" y="-55983"/>
            <a:ext cx="3676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Conv Kernel 1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7980CE-2A72-0746-9BD8-7DA3216DE30B}"/>
              </a:ext>
            </a:extLst>
          </p:cNvPr>
          <p:cNvGrpSpPr/>
          <p:nvPr/>
        </p:nvGrpSpPr>
        <p:grpSpPr>
          <a:xfrm>
            <a:off x="213078" y="1582686"/>
            <a:ext cx="6926366" cy="3947959"/>
            <a:chOff x="295079" y="771525"/>
            <a:chExt cx="7959921" cy="45370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FC7A06D-DBA9-7140-A5D2-9477B9F5334A}"/>
                </a:ext>
              </a:extLst>
            </p:cNvPr>
            <p:cNvGrpSpPr/>
            <p:nvPr/>
          </p:nvGrpSpPr>
          <p:grpSpPr>
            <a:xfrm>
              <a:off x="295079" y="771525"/>
              <a:ext cx="7959921" cy="4537075"/>
              <a:chOff x="295079" y="771525"/>
              <a:chExt cx="7959921" cy="4537075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B2E0A33-D88C-5047-BD6F-E0E25E3C06C8}"/>
                  </a:ext>
                </a:extLst>
              </p:cNvPr>
              <p:cNvSpPr/>
              <p:nvPr/>
            </p:nvSpPr>
            <p:spPr>
              <a:xfrm>
                <a:off x="295080" y="771525"/>
                <a:ext cx="1543050" cy="154305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Thread Block</a:t>
                </a:r>
              </a:p>
              <a:p>
                <a:pPr algn="ctr"/>
                <a:r>
                  <a:rPr lang="en-US" dirty="0"/>
                  <a:t>(0, 0)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2A35802-8CD0-A741-AFE0-F3CB390E889C}"/>
                  </a:ext>
                </a:extLst>
              </p:cNvPr>
              <p:cNvSpPr/>
              <p:nvPr/>
            </p:nvSpPr>
            <p:spPr>
              <a:xfrm>
                <a:off x="2090347" y="771525"/>
                <a:ext cx="1543050" cy="154305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Thread Block</a:t>
                </a:r>
              </a:p>
              <a:p>
                <a:pPr algn="ctr"/>
                <a:r>
                  <a:rPr lang="en-US" dirty="0"/>
                  <a:t>(0, 1)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79F492F-6BFF-0041-AE10-89E5ABC5D8E3}"/>
                  </a:ext>
                </a:extLst>
              </p:cNvPr>
              <p:cNvSpPr/>
              <p:nvPr/>
            </p:nvSpPr>
            <p:spPr>
              <a:xfrm>
                <a:off x="295080" y="2557308"/>
                <a:ext cx="1543050" cy="154305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Thread Block</a:t>
                </a:r>
              </a:p>
              <a:p>
                <a:pPr algn="ctr"/>
                <a:r>
                  <a:rPr lang="en-US" dirty="0"/>
                  <a:t>(1, 0)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4C1AB8-886F-234F-84D3-D77CA80A4BD1}"/>
                  </a:ext>
                </a:extLst>
              </p:cNvPr>
              <p:cNvSpPr/>
              <p:nvPr/>
            </p:nvSpPr>
            <p:spPr>
              <a:xfrm>
                <a:off x="2090347" y="2557308"/>
                <a:ext cx="1543050" cy="154305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Thread Block</a:t>
                </a:r>
              </a:p>
              <a:p>
                <a:pPr algn="ctr"/>
                <a:r>
                  <a:rPr lang="en-US" dirty="0"/>
                  <a:t>(1, 1)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D547893-D5B7-9545-B421-948786A8AA56}"/>
                  </a:ext>
                </a:extLst>
              </p:cNvPr>
              <p:cNvSpPr/>
              <p:nvPr/>
            </p:nvSpPr>
            <p:spPr>
              <a:xfrm>
                <a:off x="3937000" y="990600"/>
                <a:ext cx="4318000" cy="4318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Output</a:t>
                </a:r>
                <a:endParaRPr lang="en-US" dirty="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13122DA-3DD2-0847-A5CD-3E2B8905DE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300" y="779790"/>
                <a:ext cx="4913800" cy="210810"/>
              </a:xfrm>
              <a:prstGeom prst="line">
                <a:avLst/>
              </a:prstGeom>
              <a:ln w="317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2A69EB6-3C7F-0241-9E80-E38F1650D3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079" y="779790"/>
                <a:ext cx="3641921" cy="222639"/>
              </a:xfrm>
              <a:prstGeom prst="line">
                <a:avLst/>
              </a:prstGeom>
              <a:ln w="317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857FF60-B946-4341-BF7C-4D41B4635C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079" y="2334669"/>
                <a:ext cx="3641921" cy="1311102"/>
              </a:xfrm>
              <a:prstGeom prst="line">
                <a:avLst/>
              </a:prstGeom>
              <a:ln w="317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2D33CBC-772B-9F4E-AAE6-0D34422DD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300" y="2322840"/>
                <a:ext cx="4913800" cy="1343025"/>
              </a:xfrm>
              <a:prstGeom prst="line">
                <a:avLst/>
              </a:prstGeom>
              <a:ln w="317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13D6776-0D11-2943-835C-27D3B6C0F5A2}"/>
                </a:ext>
              </a:extLst>
            </p:cNvPr>
            <p:cNvCxnSpPr/>
            <p:nvPr/>
          </p:nvCxnSpPr>
          <p:spPr>
            <a:xfrm>
              <a:off x="6769100" y="990600"/>
              <a:ext cx="0" cy="4318000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1AE4661-251B-FC41-87C9-F0D0AFAEE4A2}"/>
                </a:ext>
              </a:extLst>
            </p:cNvPr>
            <p:cNvCxnSpPr/>
            <p:nvPr/>
          </p:nvCxnSpPr>
          <p:spPr>
            <a:xfrm>
              <a:off x="3937000" y="3665865"/>
              <a:ext cx="4318000" cy="0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2D1F2FD-9E24-0144-A6E3-7AC753B3813F}"/>
              </a:ext>
            </a:extLst>
          </p:cNvPr>
          <p:cNvSpPr txBox="1"/>
          <p:nvPr/>
        </p:nvSpPr>
        <p:spPr>
          <a:xfrm>
            <a:off x="7403625" y="1451377"/>
            <a:ext cx="44687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One thread calculates </a:t>
            </a:r>
            <a:r>
              <a:rPr lang="en-US" sz="2800" b="1" dirty="0">
                <a:solidFill>
                  <a:srgbClr val="FF0000"/>
                </a:solidFill>
              </a:rPr>
              <a:t>one output pixel</a:t>
            </a:r>
            <a:r>
              <a:rPr lang="en-US" sz="2800" dirty="0"/>
              <a:t> (all channel)</a:t>
            </a:r>
          </a:p>
          <a:p>
            <a:pPr marL="342900" indent="-342900">
              <a:buAutoNum type="arabicPeriod"/>
            </a:pP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Resource Limitation:</a:t>
            </a:r>
          </a:p>
          <a:p>
            <a:pPr marL="800100" lvl="1" indent="-342900">
              <a:buAutoNum type="arabicPeriod"/>
            </a:pPr>
            <a:r>
              <a:rPr lang="en-US" sz="2800" dirty="0"/>
              <a:t>Max thread per </a:t>
            </a:r>
            <a:r>
              <a:rPr lang="en-US" sz="2800" dirty="0" err="1"/>
              <a:t>threadblock</a:t>
            </a:r>
            <a:r>
              <a:rPr lang="en-US" sz="2800" dirty="0"/>
              <a:t>: 1024</a:t>
            </a:r>
          </a:p>
          <a:p>
            <a:pPr marL="800100" lvl="1" indent="-342900">
              <a:buAutoNum type="arabicPeriod"/>
            </a:pPr>
            <a:r>
              <a:rPr lang="en-US" sz="2800" dirty="0"/>
              <a:t>Use different </a:t>
            </a:r>
            <a:r>
              <a:rPr lang="en-US" sz="2800" dirty="0" err="1"/>
              <a:t>threadblock</a:t>
            </a:r>
            <a:r>
              <a:rPr lang="en-US" sz="2800" dirty="0"/>
              <a:t> to extend the limitation  </a:t>
            </a:r>
          </a:p>
          <a:p>
            <a:endParaRPr lang="en-US" sz="28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D8189E-3570-D44F-94C8-23CE014CF2C4}"/>
              </a:ext>
            </a:extLst>
          </p:cNvPr>
          <p:cNvCxnSpPr>
            <a:cxnSpLocks/>
          </p:cNvCxnSpPr>
          <p:nvPr/>
        </p:nvCxnSpPr>
        <p:spPr>
          <a:xfrm flipV="1">
            <a:off x="3397096" y="1461586"/>
            <a:ext cx="264181" cy="301520"/>
          </a:xfrm>
          <a:prstGeom prst="line">
            <a:avLst/>
          </a:prstGeom>
          <a:ln w="317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A8558D-9799-4A41-8152-0CF664C21180}"/>
              </a:ext>
            </a:extLst>
          </p:cNvPr>
          <p:cNvCxnSpPr>
            <a:cxnSpLocks/>
          </p:cNvCxnSpPr>
          <p:nvPr/>
        </p:nvCxnSpPr>
        <p:spPr>
          <a:xfrm flipV="1">
            <a:off x="5853971" y="1451376"/>
            <a:ext cx="218054" cy="321938"/>
          </a:xfrm>
          <a:prstGeom prst="line">
            <a:avLst/>
          </a:prstGeom>
          <a:ln w="317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0DFCD7-C9A8-2A40-B94E-0DF082889DB1}"/>
              </a:ext>
            </a:extLst>
          </p:cNvPr>
          <p:cNvSpPr txBox="1"/>
          <p:nvPr/>
        </p:nvSpPr>
        <p:spPr>
          <a:xfrm>
            <a:off x="535920" y="5894299"/>
            <a:ext cx="11120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ConvLayer1&lt;&lt;&lt;dim3(8, 8, 1), dim3(32, 32, 1)&gt;&gt;&gt;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Totally (8 * 32) * (8 * 32) = 256 * 256 threads, if image size less than 256, those thread just do nothing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A463C4-1C5C-B346-B861-CD34E5C409B0}"/>
              </a:ext>
            </a:extLst>
          </p:cNvPr>
          <p:cNvSpPr/>
          <p:nvPr/>
        </p:nvSpPr>
        <p:spPr>
          <a:xfrm>
            <a:off x="205588" y="1585423"/>
            <a:ext cx="170380" cy="18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5BCCDA-A029-EA44-901C-B0994D614F2F}"/>
              </a:ext>
            </a:extLst>
          </p:cNvPr>
          <p:cNvSpPr/>
          <p:nvPr/>
        </p:nvSpPr>
        <p:spPr>
          <a:xfrm>
            <a:off x="3378204" y="1788063"/>
            <a:ext cx="170380" cy="18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C7E985-0EEF-4149-9BF0-94409EFFB1D8}"/>
              </a:ext>
            </a:extLst>
          </p:cNvPr>
          <p:cNvSpPr/>
          <p:nvPr/>
        </p:nvSpPr>
        <p:spPr>
          <a:xfrm>
            <a:off x="3689158" y="1461586"/>
            <a:ext cx="170380" cy="18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9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E8183EA-BD58-1246-A212-68FBA29FAE8D}"/>
              </a:ext>
            </a:extLst>
          </p:cNvPr>
          <p:cNvSpPr/>
          <p:nvPr/>
        </p:nvSpPr>
        <p:spPr>
          <a:xfrm>
            <a:off x="3676261" y="1451377"/>
            <a:ext cx="3757330" cy="3757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Output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2A153B-E7EE-854C-8BCD-248089A40D06}"/>
              </a:ext>
            </a:extLst>
          </p:cNvPr>
          <p:cNvSpPr/>
          <p:nvPr/>
        </p:nvSpPr>
        <p:spPr>
          <a:xfrm>
            <a:off x="0" y="1"/>
            <a:ext cx="12192000" cy="429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AD6F29-0F39-AE4D-9217-286F76803AD3}"/>
              </a:ext>
            </a:extLst>
          </p:cNvPr>
          <p:cNvSpPr txBox="1"/>
          <p:nvPr/>
        </p:nvSpPr>
        <p:spPr>
          <a:xfrm>
            <a:off x="0" y="-55983"/>
            <a:ext cx="3676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Conv Kernel 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B2DFBF-80FA-5D46-A4A0-E2F5D58CE0B5}"/>
              </a:ext>
            </a:extLst>
          </p:cNvPr>
          <p:cNvSpPr/>
          <p:nvPr/>
        </p:nvSpPr>
        <p:spPr>
          <a:xfrm>
            <a:off x="213079" y="1582686"/>
            <a:ext cx="1342693" cy="13426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Block</a:t>
            </a:r>
          </a:p>
          <a:p>
            <a:pPr algn="ctr"/>
            <a:r>
              <a:rPr lang="en-US" dirty="0"/>
              <a:t>(0)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C13673-12CC-DC46-83C2-B114CF81DFC7}"/>
              </a:ext>
            </a:extLst>
          </p:cNvPr>
          <p:cNvSpPr/>
          <p:nvPr/>
        </p:nvSpPr>
        <p:spPr>
          <a:xfrm>
            <a:off x="1775240" y="1582686"/>
            <a:ext cx="1342693" cy="13426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Block</a:t>
            </a:r>
          </a:p>
          <a:p>
            <a:pPr algn="ctr"/>
            <a:r>
              <a:rPr lang="en-US" dirty="0"/>
              <a:t>(1)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46259-9485-2C40-86DC-5D6A86F771B6}"/>
              </a:ext>
            </a:extLst>
          </p:cNvPr>
          <p:cNvSpPr/>
          <p:nvPr/>
        </p:nvSpPr>
        <p:spPr>
          <a:xfrm>
            <a:off x="213079" y="3136594"/>
            <a:ext cx="1342693" cy="13426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Block</a:t>
            </a:r>
          </a:p>
          <a:p>
            <a:pPr algn="ctr"/>
            <a:r>
              <a:rPr lang="en-US" dirty="0"/>
              <a:t>(</a:t>
            </a:r>
            <a:r>
              <a:rPr lang="en-US" altLang="zh-CN" dirty="0"/>
              <a:t>2</a:t>
            </a:r>
            <a:r>
              <a:rPr lang="en-US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AEA7F5-8E77-6D45-9073-FEA23D49DE37}"/>
              </a:ext>
            </a:extLst>
          </p:cNvPr>
          <p:cNvSpPr/>
          <p:nvPr/>
        </p:nvSpPr>
        <p:spPr>
          <a:xfrm>
            <a:off x="1775240" y="3136594"/>
            <a:ext cx="1342693" cy="13426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Block</a:t>
            </a:r>
          </a:p>
          <a:p>
            <a:pPr algn="ctr"/>
            <a:r>
              <a:rPr lang="en-US" dirty="0"/>
              <a:t>(</a:t>
            </a:r>
            <a:r>
              <a:rPr lang="en-US" altLang="zh-CN" dirty="0"/>
              <a:t>3</a:t>
            </a:r>
            <a:r>
              <a:rPr lang="en-US" dirty="0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BE0388-698B-9145-B273-65EDA138E32C}"/>
              </a:ext>
            </a:extLst>
          </p:cNvPr>
          <p:cNvSpPr/>
          <p:nvPr/>
        </p:nvSpPr>
        <p:spPr>
          <a:xfrm>
            <a:off x="3382114" y="1773315"/>
            <a:ext cx="3757330" cy="3757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Output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013A3F-4C51-9545-83F0-41C87F9C5D81}"/>
              </a:ext>
            </a:extLst>
          </p:cNvPr>
          <p:cNvCxnSpPr>
            <a:cxnSpLocks/>
          </p:cNvCxnSpPr>
          <p:nvPr/>
        </p:nvCxnSpPr>
        <p:spPr>
          <a:xfrm>
            <a:off x="1570712" y="1589878"/>
            <a:ext cx="5568732" cy="183437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B92FE1-8206-0140-89AC-FCBA3BE94A1C}"/>
              </a:ext>
            </a:extLst>
          </p:cNvPr>
          <p:cNvCxnSpPr>
            <a:cxnSpLocks/>
          </p:cNvCxnSpPr>
          <p:nvPr/>
        </p:nvCxnSpPr>
        <p:spPr>
          <a:xfrm>
            <a:off x="213078" y="1589878"/>
            <a:ext cx="3169036" cy="19373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757CA2-E3FA-454D-BDB1-5C8A80EA0147}"/>
              </a:ext>
            </a:extLst>
          </p:cNvPr>
          <p:cNvCxnSpPr>
            <a:cxnSpLocks/>
          </p:cNvCxnSpPr>
          <p:nvPr/>
        </p:nvCxnSpPr>
        <p:spPr>
          <a:xfrm>
            <a:off x="213078" y="2942864"/>
            <a:ext cx="3169036" cy="2587781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80DBAC-CC59-C84E-BBAE-16BC023D88E6}"/>
              </a:ext>
            </a:extLst>
          </p:cNvPr>
          <p:cNvCxnSpPr>
            <a:cxnSpLocks/>
          </p:cNvCxnSpPr>
          <p:nvPr/>
        </p:nvCxnSpPr>
        <p:spPr>
          <a:xfrm>
            <a:off x="1570712" y="2932571"/>
            <a:ext cx="5568732" cy="2598074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4620523-1307-6448-A345-944C445817A3}"/>
              </a:ext>
            </a:extLst>
          </p:cNvPr>
          <p:cNvSpPr txBox="1"/>
          <p:nvPr/>
        </p:nvSpPr>
        <p:spPr>
          <a:xfrm>
            <a:off x="7403625" y="1451377"/>
            <a:ext cx="44687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Different thread block handle </a:t>
            </a:r>
            <a:r>
              <a:rPr lang="en-US" sz="2800" b="1" dirty="0">
                <a:solidFill>
                  <a:srgbClr val="FF0000"/>
                </a:solidFill>
              </a:rPr>
              <a:t>different output channels</a:t>
            </a:r>
            <a:r>
              <a:rPr lang="en-US" sz="2800" dirty="0"/>
              <a:t>.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One thread calculate </a:t>
            </a:r>
            <a:r>
              <a:rPr lang="en-US" sz="2800" b="1" dirty="0">
                <a:solidFill>
                  <a:srgbClr val="FF0000"/>
                </a:solidFill>
              </a:rPr>
              <a:t>multiple</a:t>
            </a:r>
            <a:r>
              <a:rPr lang="en-US" sz="2800" dirty="0"/>
              <a:t> pixels:</a:t>
            </a:r>
          </a:p>
          <a:p>
            <a:pPr lvl="1"/>
            <a:r>
              <a:rPr lang="en-US" sz="2800" dirty="0"/>
              <a:t>(0, 0)  ,  (0, 32) ,  (0, 64)…</a:t>
            </a:r>
          </a:p>
          <a:p>
            <a:pPr lvl="1"/>
            <a:r>
              <a:rPr lang="en-US" sz="2800" dirty="0"/>
              <a:t>(32, 0), (32, 32), (32, 64)…</a:t>
            </a:r>
          </a:p>
          <a:p>
            <a:pPr lvl="1"/>
            <a:r>
              <a:rPr lang="en-US" sz="2800" dirty="0"/>
              <a:t> …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C16BE8-E384-554E-B4FA-62CC187FBDC3}"/>
              </a:ext>
            </a:extLst>
          </p:cNvPr>
          <p:cNvSpPr/>
          <p:nvPr/>
        </p:nvSpPr>
        <p:spPr>
          <a:xfrm>
            <a:off x="498031" y="5892321"/>
            <a:ext cx="1282144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sz="2000" b="1" dirty="0"/>
              <a:t>ConvLayer2&lt;&lt;&lt;</a:t>
            </a:r>
            <a:r>
              <a:rPr lang="en-US" sz="2000" b="1" dirty="0" err="1">
                <a:solidFill>
                  <a:srgbClr val="FF0000"/>
                </a:solidFill>
              </a:rPr>
              <a:t>outDimention</a:t>
            </a:r>
            <a:r>
              <a:rPr lang="en-US" sz="2000" b="1" dirty="0"/>
              <a:t>, dim3(32, 32, 1)&gt;&gt;&gt;</a:t>
            </a:r>
          </a:p>
          <a:p>
            <a:endParaRPr lang="en-US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A42235-DC25-1B49-913C-D47D72C12AA4}"/>
              </a:ext>
            </a:extLst>
          </p:cNvPr>
          <p:cNvCxnSpPr/>
          <p:nvPr/>
        </p:nvCxnSpPr>
        <p:spPr>
          <a:xfrm>
            <a:off x="5846481" y="1773315"/>
            <a:ext cx="0" cy="375733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EC8F2E-8822-AC42-B1A1-818C02A0CDED}"/>
              </a:ext>
            </a:extLst>
          </p:cNvPr>
          <p:cNvCxnSpPr/>
          <p:nvPr/>
        </p:nvCxnSpPr>
        <p:spPr>
          <a:xfrm>
            <a:off x="3382114" y="4101211"/>
            <a:ext cx="3757330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358364E-5E9E-1F45-B496-96844EA40D50}"/>
              </a:ext>
            </a:extLst>
          </p:cNvPr>
          <p:cNvSpPr/>
          <p:nvPr/>
        </p:nvSpPr>
        <p:spPr>
          <a:xfrm>
            <a:off x="213078" y="1589878"/>
            <a:ext cx="170380" cy="18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01D46-732A-CF46-AFC2-E1FF9CA4E5E6}"/>
              </a:ext>
            </a:extLst>
          </p:cNvPr>
          <p:cNvSpPr/>
          <p:nvPr/>
        </p:nvSpPr>
        <p:spPr>
          <a:xfrm>
            <a:off x="3390960" y="1780507"/>
            <a:ext cx="170380" cy="18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841196-1519-B64F-9FC1-854CC457D413}"/>
              </a:ext>
            </a:extLst>
          </p:cNvPr>
          <p:cNvSpPr/>
          <p:nvPr/>
        </p:nvSpPr>
        <p:spPr>
          <a:xfrm>
            <a:off x="5841366" y="1791127"/>
            <a:ext cx="170380" cy="18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B5356E-9AB6-3F4F-9934-3762FBF0E0C3}"/>
              </a:ext>
            </a:extLst>
          </p:cNvPr>
          <p:cNvSpPr/>
          <p:nvPr/>
        </p:nvSpPr>
        <p:spPr>
          <a:xfrm>
            <a:off x="5861422" y="4098612"/>
            <a:ext cx="170380" cy="18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130EF7-D163-BD46-87E4-5BAF9007724C}"/>
              </a:ext>
            </a:extLst>
          </p:cNvPr>
          <p:cNvSpPr/>
          <p:nvPr/>
        </p:nvSpPr>
        <p:spPr>
          <a:xfrm>
            <a:off x="3397054" y="4108404"/>
            <a:ext cx="170380" cy="18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2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F70C39A-2AB6-3148-942B-73037A7504E1}"/>
              </a:ext>
            </a:extLst>
          </p:cNvPr>
          <p:cNvSpPr/>
          <p:nvPr/>
        </p:nvSpPr>
        <p:spPr>
          <a:xfrm>
            <a:off x="3970408" y="1129439"/>
            <a:ext cx="3757330" cy="3757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Output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8183EA-BD58-1246-A212-68FBA29FAE8D}"/>
              </a:ext>
            </a:extLst>
          </p:cNvPr>
          <p:cNvSpPr/>
          <p:nvPr/>
        </p:nvSpPr>
        <p:spPr>
          <a:xfrm>
            <a:off x="3676261" y="1451377"/>
            <a:ext cx="3757330" cy="3757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Output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2A153B-E7EE-854C-8BCD-248089A40D06}"/>
              </a:ext>
            </a:extLst>
          </p:cNvPr>
          <p:cNvSpPr/>
          <p:nvPr/>
        </p:nvSpPr>
        <p:spPr>
          <a:xfrm>
            <a:off x="0" y="1"/>
            <a:ext cx="12192000" cy="429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AD6F29-0F39-AE4D-9217-286F76803AD3}"/>
              </a:ext>
            </a:extLst>
          </p:cNvPr>
          <p:cNvSpPr txBox="1"/>
          <p:nvPr/>
        </p:nvSpPr>
        <p:spPr>
          <a:xfrm>
            <a:off x="0" y="-55983"/>
            <a:ext cx="3676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Conv Kernel 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B2DFBF-80FA-5D46-A4A0-E2F5D58CE0B5}"/>
              </a:ext>
            </a:extLst>
          </p:cNvPr>
          <p:cNvSpPr/>
          <p:nvPr/>
        </p:nvSpPr>
        <p:spPr>
          <a:xfrm>
            <a:off x="213079" y="1582686"/>
            <a:ext cx="1342693" cy="13426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Block</a:t>
            </a:r>
          </a:p>
          <a:p>
            <a:pPr algn="ctr"/>
            <a:r>
              <a:rPr lang="en-US" dirty="0"/>
              <a:t>(0)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C13673-12CC-DC46-83C2-B114CF81DFC7}"/>
              </a:ext>
            </a:extLst>
          </p:cNvPr>
          <p:cNvSpPr/>
          <p:nvPr/>
        </p:nvSpPr>
        <p:spPr>
          <a:xfrm>
            <a:off x="1775240" y="1582686"/>
            <a:ext cx="1342693" cy="13426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Block</a:t>
            </a:r>
          </a:p>
          <a:p>
            <a:pPr algn="ctr"/>
            <a:r>
              <a:rPr lang="en-US" dirty="0"/>
              <a:t>(1)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46259-9485-2C40-86DC-5D6A86F771B6}"/>
              </a:ext>
            </a:extLst>
          </p:cNvPr>
          <p:cNvSpPr/>
          <p:nvPr/>
        </p:nvSpPr>
        <p:spPr>
          <a:xfrm>
            <a:off x="213079" y="3136594"/>
            <a:ext cx="1342693" cy="13426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Block</a:t>
            </a:r>
          </a:p>
          <a:p>
            <a:pPr algn="ctr"/>
            <a:r>
              <a:rPr lang="en-US" dirty="0"/>
              <a:t>(</a:t>
            </a:r>
            <a:r>
              <a:rPr lang="en-US" altLang="zh-CN" dirty="0"/>
              <a:t>2</a:t>
            </a:r>
            <a:r>
              <a:rPr lang="en-US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AEA7F5-8E77-6D45-9073-FEA23D49DE37}"/>
              </a:ext>
            </a:extLst>
          </p:cNvPr>
          <p:cNvSpPr/>
          <p:nvPr/>
        </p:nvSpPr>
        <p:spPr>
          <a:xfrm>
            <a:off x="1775240" y="3136594"/>
            <a:ext cx="1342693" cy="13426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Block</a:t>
            </a:r>
          </a:p>
          <a:p>
            <a:pPr algn="ctr"/>
            <a:r>
              <a:rPr lang="en-US" dirty="0"/>
              <a:t>(</a:t>
            </a:r>
            <a:r>
              <a:rPr lang="en-US" altLang="zh-CN" dirty="0"/>
              <a:t>3</a:t>
            </a:r>
            <a:r>
              <a:rPr lang="en-US" dirty="0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BE0388-698B-9145-B273-65EDA138E32C}"/>
              </a:ext>
            </a:extLst>
          </p:cNvPr>
          <p:cNvSpPr/>
          <p:nvPr/>
        </p:nvSpPr>
        <p:spPr>
          <a:xfrm>
            <a:off x="3382114" y="1773315"/>
            <a:ext cx="3757330" cy="3757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Output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013A3F-4C51-9545-83F0-41C87F9C5D81}"/>
              </a:ext>
            </a:extLst>
          </p:cNvPr>
          <p:cNvCxnSpPr>
            <a:cxnSpLocks/>
          </p:cNvCxnSpPr>
          <p:nvPr/>
        </p:nvCxnSpPr>
        <p:spPr>
          <a:xfrm>
            <a:off x="1570712" y="1589878"/>
            <a:ext cx="5568732" cy="183437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757CA2-E3FA-454D-BDB1-5C8A80EA0147}"/>
              </a:ext>
            </a:extLst>
          </p:cNvPr>
          <p:cNvCxnSpPr>
            <a:cxnSpLocks/>
          </p:cNvCxnSpPr>
          <p:nvPr/>
        </p:nvCxnSpPr>
        <p:spPr>
          <a:xfrm>
            <a:off x="213078" y="2942864"/>
            <a:ext cx="3169036" cy="2587781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80DBAC-CC59-C84E-BBAE-16BC023D88E6}"/>
              </a:ext>
            </a:extLst>
          </p:cNvPr>
          <p:cNvCxnSpPr>
            <a:cxnSpLocks/>
          </p:cNvCxnSpPr>
          <p:nvPr/>
        </p:nvCxnSpPr>
        <p:spPr>
          <a:xfrm>
            <a:off x="1570712" y="2932571"/>
            <a:ext cx="5568732" cy="2598074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4620523-1307-6448-A345-944C445817A3}"/>
              </a:ext>
            </a:extLst>
          </p:cNvPr>
          <p:cNvSpPr txBox="1"/>
          <p:nvPr/>
        </p:nvSpPr>
        <p:spPr>
          <a:xfrm>
            <a:off x="7732853" y="1310278"/>
            <a:ext cx="44687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/>
              <a:t>Designed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large</a:t>
            </a:r>
            <a:r>
              <a:rPr lang="zh-CN" altLang="en-US" sz="2800" dirty="0"/>
              <a:t> </a:t>
            </a:r>
            <a:r>
              <a:rPr lang="en-US" altLang="zh-CN" sz="2800" dirty="0"/>
              <a:t>input</a:t>
            </a:r>
            <a:r>
              <a:rPr lang="zh-CN" altLang="en-US" sz="2800" dirty="0"/>
              <a:t> </a:t>
            </a:r>
            <a:r>
              <a:rPr lang="en-US" altLang="zh-CN" sz="2800" dirty="0"/>
              <a:t>channels</a:t>
            </a:r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pPr marL="514350" indent="-514350">
              <a:buAutoNum type="arabicPeriod"/>
            </a:pPr>
            <a:r>
              <a:rPr lang="en-US" altLang="zh-CN" sz="2800" dirty="0"/>
              <a:t>Resource Limitation: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48Kb shared memory per </a:t>
            </a:r>
            <a:r>
              <a:rPr lang="en-US" altLang="zh-CN" sz="2800" dirty="0" err="1"/>
              <a:t>threadblock</a:t>
            </a:r>
            <a:endParaRPr lang="en-US" altLang="zh-CN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11 SMX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One thread block need to handle </a:t>
            </a:r>
            <a:r>
              <a:rPr lang="en-US" altLang="zh-CN" sz="2800" b="1" dirty="0">
                <a:solidFill>
                  <a:srgbClr val="FF0000"/>
                </a:solidFill>
              </a:rPr>
              <a:t>multiple </a:t>
            </a:r>
            <a:r>
              <a:rPr lang="en-US" altLang="zh-CN" sz="2800" dirty="0"/>
              <a:t>output channels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C16BE8-E384-554E-B4FA-62CC187FBDC3}"/>
              </a:ext>
            </a:extLst>
          </p:cNvPr>
          <p:cNvSpPr/>
          <p:nvPr/>
        </p:nvSpPr>
        <p:spPr>
          <a:xfrm>
            <a:off x="498031" y="5892321"/>
            <a:ext cx="128214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ConvLayer3&lt;&lt;&lt;</a:t>
            </a:r>
            <a:r>
              <a:rPr lang="en-US" sz="2000" b="1" dirty="0">
                <a:solidFill>
                  <a:srgbClr val="FF0000"/>
                </a:solidFill>
              </a:rPr>
              <a:t>24</a:t>
            </a:r>
            <a:r>
              <a:rPr lang="en-US" sz="2000" b="1" dirty="0"/>
              <a:t>, </a:t>
            </a:r>
            <a:r>
              <a:rPr lang="en-US" sz="2000" b="1" dirty="0" err="1">
                <a:solidFill>
                  <a:srgbClr val="FF0000"/>
                </a:solidFill>
              </a:rPr>
              <a:t>inputDimention</a:t>
            </a:r>
            <a:r>
              <a:rPr lang="en-US" sz="2000" b="1" dirty="0"/>
              <a:t>, (3 * 3 * </a:t>
            </a:r>
            <a:r>
              <a:rPr lang="en-US" sz="2000" b="1" dirty="0" err="1"/>
              <a:t>inDimention</a:t>
            </a:r>
            <a:r>
              <a:rPr lang="en-US" sz="2000" b="1" dirty="0"/>
              <a:t> + </a:t>
            </a:r>
            <a:r>
              <a:rPr lang="en-US" sz="2000" b="1" dirty="0" err="1">
                <a:solidFill>
                  <a:srgbClr val="FF0000"/>
                </a:solidFill>
              </a:rPr>
              <a:t>inputDimention</a:t>
            </a:r>
            <a:r>
              <a:rPr lang="en-US" sz="2000" b="1" dirty="0">
                <a:solidFill>
                  <a:srgbClr val="FF0000"/>
                </a:solidFill>
              </a:rPr>
              <a:t> / 32</a:t>
            </a:r>
            <a:r>
              <a:rPr lang="en-US" sz="2000" b="1" dirty="0"/>
              <a:t>) * </a:t>
            </a:r>
            <a:r>
              <a:rPr lang="en-US" sz="2000" b="1" dirty="0" err="1"/>
              <a:t>sizeof</a:t>
            </a:r>
            <a:r>
              <a:rPr lang="en-US" sz="2000" b="1" dirty="0"/>
              <a:t>(float) &gt;&gt;&gt;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58364E-5E9E-1F45-B496-96844EA40D50}"/>
              </a:ext>
            </a:extLst>
          </p:cNvPr>
          <p:cNvSpPr/>
          <p:nvPr/>
        </p:nvSpPr>
        <p:spPr>
          <a:xfrm>
            <a:off x="213078" y="1589878"/>
            <a:ext cx="170380" cy="18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01D46-732A-CF46-AFC2-E1FF9CA4E5E6}"/>
              </a:ext>
            </a:extLst>
          </p:cNvPr>
          <p:cNvSpPr/>
          <p:nvPr/>
        </p:nvSpPr>
        <p:spPr>
          <a:xfrm>
            <a:off x="3390960" y="1780507"/>
            <a:ext cx="170380" cy="18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F6C42E-5728-CC4C-99E2-193FA20BEE15}"/>
              </a:ext>
            </a:extLst>
          </p:cNvPr>
          <p:cNvSpPr/>
          <p:nvPr/>
        </p:nvSpPr>
        <p:spPr>
          <a:xfrm>
            <a:off x="3977993" y="1134061"/>
            <a:ext cx="170380" cy="18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7C71ACA7-9B91-9F42-B2F0-0739266BD799}"/>
              </a:ext>
            </a:extLst>
          </p:cNvPr>
          <p:cNvSpPr/>
          <p:nvPr/>
        </p:nvSpPr>
        <p:spPr>
          <a:xfrm rot="15894050">
            <a:off x="3391783" y="1114049"/>
            <a:ext cx="1204207" cy="1240731"/>
          </a:xfrm>
          <a:prstGeom prst="arc">
            <a:avLst>
              <a:gd name="adj1" fmla="val 16200000"/>
              <a:gd name="adj2" fmla="val 176554"/>
            </a:avLst>
          </a:prstGeom>
          <a:ln w="317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4FD05B-4A48-D14A-BCA7-95D67D5F38C4}"/>
              </a:ext>
            </a:extLst>
          </p:cNvPr>
          <p:cNvSpPr/>
          <p:nvPr/>
        </p:nvSpPr>
        <p:spPr>
          <a:xfrm>
            <a:off x="383458" y="1588465"/>
            <a:ext cx="170380" cy="18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1614C5-92DF-9846-93FD-E19888ABA04D}"/>
              </a:ext>
            </a:extLst>
          </p:cNvPr>
          <p:cNvSpPr/>
          <p:nvPr/>
        </p:nvSpPr>
        <p:spPr>
          <a:xfrm>
            <a:off x="551659" y="1594336"/>
            <a:ext cx="170380" cy="18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B92FE1-8206-0140-89AC-FCBA3BE94A1C}"/>
              </a:ext>
            </a:extLst>
          </p:cNvPr>
          <p:cNvCxnSpPr>
            <a:cxnSpLocks/>
          </p:cNvCxnSpPr>
          <p:nvPr/>
        </p:nvCxnSpPr>
        <p:spPr>
          <a:xfrm>
            <a:off x="213078" y="1589878"/>
            <a:ext cx="3169036" cy="19373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29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1CBB96-73F0-7542-A0FF-C07CC2AA6D95}"/>
              </a:ext>
            </a:extLst>
          </p:cNvPr>
          <p:cNvSpPr/>
          <p:nvPr/>
        </p:nvSpPr>
        <p:spPr>
          <a:xfrm>
            <a:off x="0" y="1"/>
            <a:ext cx="12192000" cy="429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6D9A0-D69C-974A-A9C5-66CA66089164}"/>
              </a:ext>
            </a:extLst>
          </p:cNvPr>
          <p:cNvSpPr txBox="1"/>
          <p:nvPr/>
        </p:nvSpPr>
        <p:spPr>
          <a:xfrm>
            <a:off x="0" y="-55983"/>
            <a:ext cx="3676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Conv Kernel 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71C67-5F6D-484F-8731-CBE71D2E8F2F}"/>
              </a:ext>
            </a:extLst>
          </p:cNvPr>
          <p:cNvSpPr/>
          <p:nvPr/>
        </p:nvSpPr>
        <p:spPr>
          <a:xfrm>
            <a:off x="498031" y="5892321"/>
            <a:ext cx="128214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ConvLayer3&lt;&lt;&lt;</a:t>
            </a:r>
            <a:r>
              <a:rPr lang="en-US" sz="2000" b="1" dirty="0">
                <a:solidFill>
                  <a:srgbClr val="FF0000"/>
                </a:solidFill>
              </a:rPr>
              <a:t>24</a:t>
            </a:r>
            <a:r>
              <a:rPr lang="en-US" sz="2000" b="1" dirty="0"/>
              <a:t>, </a:t>
            </a:r>
            <a:r>
              <a:rPr lang="en-US" sz="2000" b="1" dirty="0" err="1">
                <a:solidFill>
                  <a:srgbClr val="FF0000"/>
                </a:solidFill>
              </a:rPr>
              <a:t>inputDimention</a:t>
            </a:r>
            <a:r>
              <a:rPr lang="en-US" sz="2000" b="1" dirty="0"/>
              <a:t>, (3 * 3 * </a:t>
            </a:r>
            <a:r>
              <a:rPr lang="en-US" sz="2000" b="1" dirty="0" err="1"/>
              <a:t>inDimention</a:t>
            </a:r>
            <a:r>
              <a:rPr lang="en-US" sz="2000" b="1" dirty="0"/>
              <a:t> + </a:t>
            </a:r>
            <a:r>
              <a:rPr lang="en-US" sz="2000" b="1" dirty="0" err="1">
                <a:solidFill>
                  <a:srgbClr val="FF0000"/>
                </a:solidFill>
              </a:rPr>
              <a:t>inputDimention</a:t>
            </a:r>
            <a:r>
              <a:rPr lang="en-US" sz="2000" b="1" dirty="0">
                <a:solidFill>
                  <a:srgbClr val="FF0000"/>
                </a:solidFill>
              </a:rPr>
              <a:t> / 32</a:t>
            </a:r>
            <a:r>
              <a:rPr lang="en-US" sz="2000" b="1" dirty="0"/>
              <a:t>) * </a:t>
            </a:r>
            <a:r>
              <a:rPr lang="en-US" sz="2000" b="1" dirty="0" err="1"/>
              <a:t>sizeof</a:t>
            </a:r>
            <a:r>
              <a:rPr lang="en-US" sz="2000" b="1" dirty="0"/>
              <a:t>(float)&gt;&gt;&gt;</a:t>
            </a:r>
          </a:p>
        </p:txBody>
      </p:sp>
      <p:pic>
        <p:nvPicPr>
          <p:cNvPr id="17" name="Presentation1">
            <a:hlinkClick r:id="" action="ppaction://media"/>
            <a:extLst>
              <a:ext uri="{FF2B5EF4-FFF2-40B4-BE49-F238E27FC236}">
                <a16:creationId xmlns:a16="http://schemas.microsoft.com/office/drawing/2014/main" id="{BAA3AF7F-EDEA-FD43-97C7-8432CA3B953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3644" t="10675" r="39360" b="18661"/>
          <a:stretch/>
        </p:blipFill>
        <p:spPr>
          <a:xfrm>
            <a:off x="201541" y="787396"/>
            <a:ext cx="6949440" cy="48463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EC834AD-3062-A549-83F4-889C5E8C9AE4}"/>
              </a:ext>
            </a:extLst>
          </p:cNvPr>
          <p:cNvSpPr txBox="1"/>
          <p:nvPr/>
        </p:nvSpPr>
        <p:spPr>
          <a:xfrm>
            <a:off x="7458533" y="1336404"/>
            <a:ext cx="44687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/>
              <a:t>One thread calculates one dimension convolution.</a:t>
            </a:r>
          </a:p>
          <a:p>
            <a:pPr marL="514350" indent="-514350">
              <a:buAutoNum type="arabicPeriod"/>
            </a:pPr>
            <a:r>
              <a:rPr lang="en-US" altLang="zh-CN" sz="2800" dirty="0"/>
              <a:t>After each convolution, threads in the same thread block need to do </a:t>
            </a:r>
            <a:r>
              <a:rPr lang="en-US" altLang="zh-CN" sz="2800" b="1" dirty="0">
                <a:solidFill>
                  <a:srgbClr val="FF0000"/>
                </a:solidFill>
              </a:rPr>
              <a:t>reduce sum.</a:t>
            </a:r>
          </a:p>
          <a:p>
            <a:pPr marL="514350" indent="-514350">
              <a:buAutoNum type="arabicPeriod"/>
            </a:pPr>
            <a:r>
              <a:rPr lang="en-US" altLang="zh-CN" sz="2800" dirty="0"/>
              <a:t>Different thread block handle different filters</a:t>
            </a:r>
          </a:p>
        </p:txBody>
      </p:sp>
    </p:spTree>
    <p:extLst>
      <p:ext uri="{BB962C8B-B14F-4D97-AF65-F5344CB8AC3E}">
        <p14:creationId xmlns:p14="http://schemas.microsoft.com/office/powerpoint/2010/main" val="35829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6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1CBB96-73F0-7542-A0FF-C07CC2AA6D95}"/>
              </a:ext>
            </a:extLst>
          </p:cNvPr>
          <p:cNvSpPr/>
          <p:nvPr/>
        </p:nvSpPr>
        <p:spPr>
          <a:xfrm>
            <a:off x="0" y="1"/>
            <a:ext cx="12192000" cy="429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6D9A0-D69C-974A-A9C5-66CA66089164}"/>
              </a:ext>
            </a:extLst>
          </p:cNvPr>
          <p:cNvSpPr txBox="1"/>
          <p:nvPr/>
        </p:nvSpPr>
        <p:spPr>
          <a:xfrm>
            <a:off x="0" y="-55983"/>
            <a:ext cx="3676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Conv Kernel 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71C67-5F6D-484F-8731-CBE71D2E8F2F}"/>
              </a:ext>
            </a:extLst>
          </p:cNvPr>
          <p:cNvSpPr/>
          <p:nvPr/>
        </p:nvSpPr>
        <p:spPr>
          <a:xfrm>
            <a:off x="498031" y="5892321"/>
            <a:ext cx="128214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ConvLayer3&lt;&lt;&lt;</a:t>
            </a:r>
            <a:r>
              <a:rPr lang="en-US" sz="2000" b="1" dirty="0">
                <a:solidFill>
                  <a:srgbClr val="FF0000"/>
                </a:solidFill>
              </a:rPr>
              <a:t>24</a:t>
            </a:r>
            <a:r>
              <a:rPr lang="en-US" sz="2000" b="1" dirty="0"/>
              <a:t>, </a:t>
            </a:r>
            <a:r>
              <a:rPr lang="en-US" sz="2000" b="1" dirty="0" err="1">
                <a:solidFill>
                  <a:srgbClr val="FF0000"/>
                </a:solidFill>
              </a:rPr>
              <a:t>inputDimention</a:t>
            </a:r>
            <a:r>
              <a:rPr lang="en-US" sz="2000" b="1" dirty="0"/>
              <a:t>, (3 * 3 * </a:t>
            </a:r>
            <a:r>
              <a:rPr lang="en-US" sz="2000" b="1" dirty="0" err="1"/>
              <a:t>inDimention</a:t>
            </a:r>
            <a:r>
              <a:rPr lang="en-US" sz="2000" b="1" dirty="0"/>
              <a:t> + </a:t>
            </a:r>
            <a:r>
              <a:rPr lang="en-US" sz="2000" b="1" u="sng" dirty="0" err="1">
                <a:solidFill>
                  <a:srgbClr val="FF0000"/>
                </a:solidFill>
              </a:rPr>
              <a:t>inputDimention</a:t>
            </a:r>
            <a:r>
              <a:rPr lang="en-US" sz="2000" b="1" u="sng" dirty="0">
                <a:solidFill>
                  <a:srgbClr val="FF0000"/>
                </a:solidFill>
              </a:rPr>
              <a:t> / 32</a:t>
            </a:r>
            <a:r>
              <a:rPr lang="en-US" sz="2000" b="1" dirty="0"/>
              <a:t>) * </a:t>
            </a:r>
            <a:r>
              <a:rPr lang="en-US" sz="2000" b="1" dirty="0" err="1"/>
              <a:t>sizeof</a:t>
            </a:r>
            <a:r>
              <a:rPr lang="en-US" sz="2000" b="1" dirty="0"/>
              <a:t>(float)&gt;&gt;&gt;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B2A86A-2BA3-704B-B14B-7998EF3E9BB7}"/>
              </a:ext>
            </a:extLst>
          </p:cNvPr>
          <p:cNvSpPr txBox="1"/>
          <p:nvPr/>
        </p:nvSpPr>
        <p:spPr>
          <a:xfrm>
            <a:off x="498031" y="584776"/>
            <a:ext cx="4622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Reduction Inside </a:t>
            </a:r>
            <a:r>
              <a:rPr lang="en-US" sz="2400" b="1" dirty="0" err="1"/>
              <a:t>Threadblock</a:t>
            </a:r>
            <a:endParaRPr lang="en-US" sz="2400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B1CB7A-ADED-B74B-930F-A88B08CAA32E}"/>
              </a:ext>
            </a:extLst>
          </p:cNvPr>
          <p:cNvGrpSpPr/>
          <p:nvPr/>
        </p:nvGrpSpPr>
        <p:grpSpPr>
          <a:xfrm>
            <a:off x="431076" y="1258166"/>
            <a:ext cx="4245429" cy="2362965"/>
            <a:chOff x="498031" y="1373013"/>
            <a:chExt cx="4245429" cy="236296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40B9213-2C08-2E42-9564-8C27F01CA671}"/>
                </a:ext>
              </a:extLst>
            </p:cNvPr>
            <p:cNvGrpSpPr/>
            <p:nvPr/>
          </p:nvGrpSpPr>
          <p:grpSpPr>
            <a:xfrm>
              <a:off x="498031" y="1373013"/>
              <a:ext cx="4245429" cy="2362965"/>
              <a:chOff x="0" y="1046441"/>
              <a:chExt cx="4245429" cy="236296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52D2E86-8286-8B41-B41E-D2E4705B3248}"/>
                  </a:ext>
                </a:extLst>
              </p:cNvPr>
              <p:cNvSpPr/>
              <p:nvPr/>
            </p:nvSpPr>
            <p:spPr>
              <a:xfrm>
                <a:off x="169819" y="1202007"/>
                <a:ext cx="3879668" cy="313283"/>
              </a:xfrm>
              <a:prstGeom prst="rect">
                <a:avLst/>
              </a:prstGeom>
              <a:ln w="412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17112BF-C0BF-CC4A-BEEE-FA5EADAAD2E7}"/>
                  </a:ext>
                </a:extLst>
              </p:cNvPr>
              <p:cNvSpPr/>
              <p:nvPr/>
            </p:nvSpPr>
            <p:spPr>
              <a:xfrm>
                <a:off x="169819" y="1719656"/>
                <a:ext cx="1881050" cy="301635"/>
              </a:xfrm>
              <a:prstGeom prst="rect">
                <a:avLst/>
              </a:prstGeom>
              <a:ln w="412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62FF133D-7A78-EF42-9315-596F393C9ADC}"/>
                  </a:ext>
                </a:extLst>
              </p:cNvPr>
              <p:cNvCxnSpPr/>
              <p:nvPr/>
            </p:nvCxnSpPr>
            <p:spPr>
              <a:xfrm>
                <a:off x="300446" y="1358648"/>
                <a:ext cx="0" cy="51182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73F3087-013C-8A40-A316-564C000E3AB8}"/>
                  </a:ext>
                </a:extLst>
              </p:cNvPr>
              <p:cNvCxnSpPr/>
              <p:nvPr/>
            </p:nvCxnSpPr>
            <p:spPr>
              <a:xfrm flipH="1">
                <a:off x="300446" y="1358648"/>
                <a:ext cx="1907177" cy="511825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F365A00-0230-4444-A8BC-524818B98DDD}"/>
                  </a:ext>
                </a:extLst>
              </p:cNvPr>
              <p:cNvSpPr/>
              <p:nvPr/>
            </p:nvSpPr>
            <p:spPr>
              <a:xfrm>
                <a:off x="169819" y="2202025"/>
                <a:ext cx="849084" cy="306044"/>
              </a:xfrm>
              <a:prstGeom prst="rect">
                <a:avLst/>
              </a:prstGeom>
              <a:ln w="412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6A80F3D-C807-F54F-B68D-9340A5BD173E}"/>
                  </a:ext>
                </a:extLst>
              </p:cNvPr>
              <p:cNvSpPr/>
              <p:nvPr/>
            </p:nvSpPr>
            <p:spPr>
              <a:xfrm>
                <a:off x="169819" y="2931229"/>
                <a:ext cx="328212" cy="308359"/>
              </a:xfrm>
              <a:prstGeom prst="rect">
                <a:avLst/>
              </a:prstGeom>
              <a:ln w="412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0BE3FA-5AD4-1240-A8B4-7389F8A02F29}"/>
                  </a:ext>
                </a:extLst>
              </p:cNvPr>
              <p:cNvSpPr txBox="1"/>
              <p:nvPr/>
            </p:nvSpPr>
            <p:spPr>
              <a:xfrm>
                <a:off x="300446" y="2508069"/>
                <a:ext cx="2939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33925E-2763-2B4C-B707-A8A7A5DAE29A}"/>
                  </a:ext>
                </a:extLst>
              </p:cNvPr>
              <p:cNvSpPr/>
              <p:nvPr/>
            </p:nvSpPr>
            <p:spPr>
              <a:xfrm>
                <a:off x="0" y="1046441"/>
                <a:ext cx="4245429" cy="2362965"/>
              </a:xfrm>
              <a:prstGeom prst="rect">
                <a:avLst/>
              </a:prstGeom>
              <a:noFill/>
              <a:ln w="25400"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B687C0-6CDF-AA4E-A96D-5CF3E953C57F}"/>
                </a:ext>
              </a:extLst>
            </p:cNvPr>
            <p:cNvSpPr txBox="1"/>
            <p:nvPr/>
          </p:nvSpPr>
          <p:spPr>
            <a:xfrm>
              <a:off x="3069771" y="2528597"/>
              <a:ext cx="1136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Warp 0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F1C464-123C-5349-A77C-999E61244992}"/>
              </a:ext>
            </a:extLst>
          </p:cNvPr>
          <p:cNvGrpSpPr/>
          <p:nvPr/>
        </p:nvGrpSpPr>
        <p:grpSpPr>
          <a:xfrm>
            <a:off x="4981860" y="1233680"/>
            <a:ext cx="4245429" cy="2362965"/>
            <a:chOff x="498031" y="1373013"/>
            <a:chExt cx="4245429" cy="236296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63FAAC0-27B4-D94C-8181-4515A62BDCE0}"/>
                </a:ext>
              </a:extLst>
            </p:cNvPr>
            <p:cNvGrpSpPr/>
            <p:nvPr/>
          </p:nvGrpSpPr>
          <p:grpSpPr>
            <a:xfrm>
              <a:off x="498031" y="1373013"/>
              <a:ext cx="4245429" cy="2362965"/>
              <a:chOff x="0" y="1046441"/>
              <a:chExt cx="4245429" cy="236296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3F1E7DA-2852-4B48-BBD0-B7BA25D7C811}"/>
                  </a:ext>
                </a:extLst>
              </p:cNvPr>
              <p:cNvSpPr/>
              <p:nvPr/>
            </p:nvSpPr>
            <p:spPr>
              <a:xfrm>
                <a:off x="169819" y="1202007"/>
                <a:ext cx="3879668" cy="313283"/>
              </a:xfrm>
              <a:prstGeom prst="rect">
                <a:avLst/>
              </a:prstGeom>
              <a:ln w="412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43B85ED-A1D0-7B49-B4BC-81E96D0B3BD3}"/>
                  </a:ext>
                </a:extLst>
              </p:cNvPr>
              <p:cNvSpPr/>
              <p:nvPr/>
            </p:nvSpPr>
            <p:spPr>
              <a:xfrm>
                <a:off x="169819" y="1719656"/>
                <a:ext cx="1881050" cy="301635"/>
              </a:xfrm>
              <a:prstGeom prst="rect">
                <a:avLst/>
              </a:prstGeom>
              <a:ln w="412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6419869-A299-2E46-B763-0BD708A20C4F}"/>
                  </a:ext>
                </a:extLst>
              </p:cNvPr>
              <p:cNvCxnSpPr/>
              <p:nvPr/>
            </p:nvCxnSpPr>
            <p:spPr>
              <a:xfrm>
                <a:off x="300446" y="1358648"/>
                <a:ext cx="0" cy="51182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A98DACA-9D9E-8D4E-BE7A-A82FC03B4753}"/>
                  </a:ext>
                </a:extLst>
              </p:cNvPr>
              <p:cNvCxnSpPr/>
              <p:nvPr/>
            </p:nvCxnSpPr>
            <p:spPr>
              <a:xfrm flipH="1">
                <a:off x="300446" y="1358648"/>
                <a:ext cx="1907177" cy="511825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5C34BBB-4673-3F4D-930D-83E9E97F494C}"/>
                  </a:ext>
                </a:extLst>
              </p:cNvPr>
              <p:cNvSpPr/>
              <p:nvPr/>
            </p:nvSpPr>
            <p:spPr>
              <a:xfrm>
                <a:off x="169819" y="2202025"/>
                <a:ext cx="849084" cy="306044"/>
              </a:xfrm>
              <a:prstGeom prst="rect">
                <a:avLst/>
              </a:prstGeom>
              <a:ln w="412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94FA410-C3E5-E54D-899F-10FE0B170D32}"/>
                  </a:ext>
                </a:extLst>
              </p:cNvPr>
              <p:cNvSpPr/>
              <p:nvPr/>
            </p:nvSpPr>
            <p:spPr>
              <a:xfrm>
                <a:off x="169819" y="2931229"/>
                <a:ext cx="328212" cy="308359"/>
              </a:xfrm>
              <a:prstGeom prst="rect">
                <a:avLst/>
              </a:prstGeom>
              <a:ln w="412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A51FDB-1609-004C-B98D-91C0C6ACFB8F}"/>
                  </a:ext>
                </a:extLst>
              </p:cNvPr>
              <p:cNvSpPr txBox="1"/>
              <p:nvPr/>
            </p:nvSpPr>
            <p:spPr>
              <a:xfrm>
                <a:off x="300446" y="2508069"/>
                <a:ext cx="2939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0BAFB11-7C53-8346-9776-AE673D5490C8}"/>
                  </a:ext>
                </a:extLst>
              </p:cNvPr>
              <p:cNvSpPr/>
              <p:nvPr/>
            </p:nvSpPr>
            <p:spPr>
              <a:xfrm>
                <a:off x="0" y="1046441"/>
                <a:ext cx="4245429" cy="2362965"/>
              </a:xfrm>
              <a:prstGeom prst="rect">
                <a:avLst/>
              </a:prstGeom>
              <a:noFill/>
              <a:ln w="25400"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F541222-7C4F-C446-AB35-24E860C05D17}"/>
                </a:ext>
              </a:extLst>
            </p:cNvPr>
            <p:cNvSpPr txBox="1"/>
            <p:nvPr/>
          </p:nvSpPr>
          <p:spPr>
            <a:xfrm>
              <a:off x="3069771" y="2528597"/>
              <a:ext cx="1136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Warp 1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1DA16A4-8FF4-2C4E-B724-D7C7041F0CF3}"/>
              </a:ext>
            </a:extLst>
          </p:cNvPr>
          <p:cNvSpPr txBox="1"/>
          <p:nvPr/>
        </p:nvSpPr>
        <p:spPr>
          <a:xfrm>
            <a:off x="9353006" y="2695308"/>
            <a:ext cx="90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564D07-DDF3-9740-B99A-184C2DF41CB5}"/>
              </a:ext>
            </a:extLst>
          </p:cNvPr>
          <p:cNvSpPr/>
          <p:nvPr/>
        </p:nvSpPr>
        <p:spPr>
          <a:xfrm>
            <a:off x="498031" y="4180115"/>
            <a:ext cx="8729258" cy="401696"/>
          </a:xfrm>
          <a:prstGeom prst="rect">
            <a:avLst/>
          </a:prstGeom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AF1304-317F-514F-9E1F-E29CD1A66BBC}"/>
              </a:ext>
            </a:extLst>
          </p:cNvPr>
          <p:cNvSpPr txBox="1"/>
          <p:nvPr/>
        </p:nvSpPr>
        <p:spPr>
          <a:xfrm>
            <a:off x="9249737" y="4217516"/>
            <a:ext cx="193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Shared Memory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BE11F8-2F10-8649-9CE1-DED0DB0B8302}"/>
              </a:ext>
            </a:extLst>
          </p:cNvPr>
          <p:cNvCxnSpPr>
            <a:stCxn id="15" idx="2"/>
          </p:cNvCxnSpPr>
          <p:nvPr/>
        </p:nvCxnSpPr>
        <p:spPr>
          <a:xfrm flipH="1">
            <a:off x="731522" y="3451313"/>
            <a:ext cx="33479" cy="92383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1C2BC90-1F43-7B47-8B2F-051C07ECC17C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1065447" y="3426827"/>
            <a:ext cx="4250338" cy="88103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07606A9-F852-AE41-B923-B8B1079C919E}"/>
              </a:ext>
            </a:extLst>
          </p:cNvPr>
          <p:cNvCxnSpPr>
            <a:cxnSpLocks/>
          </p:cNvCxnSpPr>
          <p:nvPr/>
        </p:nvCxnSpPr>
        <p:spPr>
          <a:xfrm flipH="1">
            <a:off x="1685110" y="3451313"/>
            <a:ext cx="8118565" cy="8565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Up-Down Arrow 42">
            <a:extLst>
              <a:ext uri="{FF2B5EF4-FFF2-40B4-BE49-F238E27FC236}">
                <a16:creationId xmlns:a16="http://schemas.microsoft.com/office/drawing/2014/main" id="{6D1F232C-EE45-D844-AD34-D898B8301E58}"/>
              </a:ext>
            </a:extLst>
          </p:cNvPr>
          <p:cNvSpPr/>
          <p:nvPr/>
        </p:nvSpPr>
        <p:spPr>
          <a:xfrm rot="2537308">
            <a:off x="8863169" y="4460013"/>
            <a:ext cx="496389" cy="1647511"/>
          </a:xfrm>
          <a:prstGeom prst="upDownArrow">
            <a:avLst>
              <a:gd name="adj1" fmla="val 38340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4F1DDF-A568-904D-BB10-496A02B9FA40}"/>
              </a:ext>
            </a:extLst>
          </p:cNvPr>
          <p:cNvSpPr txBox="1"/>
          <p:nvPr/>
        </p:nvSpPr>
        <p:spPr>
          <a:xfrm>
            <a:off x="2481945" y="1916666"/>
            <a:ext cx="143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Shuffle down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72126C-2717-CE4E-BB7A-A564467C14B3}"/>
              </a:ext>
            </a:extLst>
          </p:cNvPr>
          <p:cNvSpPr txBox="1"/>
          <p:nvPr/>
        </p:nvSpPr>
        <p:spPr>
          <a:xfrm>
            <a:off x="7032729" y="1873046"/>
            <a:ext cx="143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Shuffle down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DA7F04-6F49-7E45-9D73-A6E72F9E15FB}"/>
              </a:ext>
            </a:extLst>
          </p:cNvPr>
          <p:cNvSpPr/>
          <p:nvPr/>
        </p:nvSpPr>
        <p:spPr>
          <a:xfrm>
            <a:off x="498031" y="4775381"/>
            <a:ext cx="4462766" cy="401696"/>
          </a:xfrm>
          <a:prstGeom prst="rect">
            <a:avLst/>
          </a:prstGeom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91EAD31-0AB2-7B40-81BB-81B83122C55D}"/>
              </a:ext>
            </a:extLst>
          </p:cNvPr>
          <p:cNvSpPr/>
          <p:nvPr/>
        </p:nvSpPr>
        <p:spPr>
          <a:xfrm>
            <a:off x="496534" y="5490625"/>
            <a:ext cx="432573" cy="401696"/>
          </a:xfrm>
          <a:prstGeom prst="rect">
            <a:avLst/>
          </a:prstGeom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5BE3F5-89CE-2649-9439-D5024BEFB990}"/>
              </a:ext>
            </a:extLst>
          </p:cNvPr>
          <p:cNvSpPr txBox="1"/>
          <p:nvPr/>
        </p:nvSpPr>
        <p:spPr>
          <a:xfrm>
            <a:off x="431076" y="5145514"/>
            <a:ext cx="90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341339B-9ED1-E543-B0AD-82018E2C48A8}"/>
              </a:ext>
            </a:extLst>
          </p:cNvPr>
          <p:cNvCxnSpPr>
            <a:cxnSpLocks/>
          </p:cNvCxnSpPr>
          <p:nvPr/>
        </p:nvCxnSpPr>
        <p:spPr>
          <a:xfrm flipH="1">
            <a:off x="707111" y="4464685"/>
            <a:ext cx="1" cy="51101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63800E-8D58-D340-8AC2-EA6DE20806E4}"/>
              </a:ext>
            </a:extLst>
          </p:cNvPr>
          <p:cNvCxnSpPr>
            <a:cxnSpLocks/>
          </p:cNvCxnSpPr>
          <p:nvPr/>
        </p:nvCxnSpPr>
        <p:spPr>
          <a:xfrm flipH="1">
            <a:off x="748261" y="4401116"/>
            <a:ext cx="4331312" cy="55566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C3F4E4B-5675-424E-ABB0-D96C1E0A2A0F}"/>
              </a:ext>
            </a:extLst>
          </p:cNvPr>
          <p:cNvSpPr txBox="1"/>
          <p:nvPr/>
        </p:nvSpPr>
        <p:spPr>
          <a:xfrm>
            <a:off x="4981860" y="4811768"/>
            <a:ext cx="143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Shuffle down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E779EB6-B220-9048-B596-5A70EC5BFFD7}"/>
              </a:ext>
            </a:extLst>
          </p:cNvPr>
          <p:cNvSpPr txBox="1"/>
          <p:nvPr/>
        </p:nvSpPr>
        <p:spPr>
          <a:xfrm>
            <a:off x="6196708" y="3783884"/>
            <a:ext cx="545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Write every warp reduced sum to shared memory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D8AF6-ADDF-0344-AEB4-38E72573426A}"/>
              </a:ext>
            </a:extLst>
          </p:cNvPr>
          <p:cNvSpPr txBox="1"/>
          <p:nvPr/>
        </p:nvSpPr>
        <p:spPr>
          <a:xfrm>
            <a:off x="1003796" y="5532746"/>
            <a:ext cx="545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Final result, writ to output</a:t>
            </a:r>
          </a:p>
        </p:txBody>
      </p:sp>
    </p:spTree>
    <p:extLst>
      <p:ext uri="{BB962C8B-B14F-4D97-AF65-F5344CB8AC3E}">
        <p14:creationId xmlns:p14="http://schemas.microsoft.com/office/powerpoint/2010/main" val="387916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{1A17BDA9-F334-F44F-B38A-C64C2EF6462D}tf10001079</Template>
  <TotalTime>371</TotalTime>
  <Words>1488</Words>
  <Application>Microsoft Office PowerPoint</Application>
  <PresentationFormat>宽屏</PresentationFormat>
  <Paragraphs>539</Paragraphs>
  <Slides>20</Slides>
  <Notes>4</Notes>
  <HiddenSlides>0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Songti SC</vt:lpstr>
      <vt:lpstr>等线</vt:lpstr>
      <vt:lpstr>等线 Light</vt:lpstr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GPU-Acceleration for  VGG-like CNN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hansho</dc:creator>
  <cp:lastModifiedBy>Haocheng Li</cp:lastModifiedBy>
  <cp:revision>109</cp:revision>
  <cp:lastPrinted>2018-06-11T05:08:03Z</cp:lastPrinted>
  <dcterms:created xsi:type="dcterms:W3CDTF">2018-06-11T02:03:10Z</dcterms:created>
  <dcterms:modified xsi:type="dcterms:W3CDTF">2018-06-12T21:25:41Z</dcterms:modified>
</cp:coreProperties>
</file>