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93" r:id="rId4"/>
    <p:sldId id="309" r:id="rId5"/>
    <p:sldId id="311" r:id="rId6"/>
    <p:sldId id="312" r:id="rId7"/>
    <p:sldId id="310" r:id="rId8"/>
    <p:sldId id="313" r:id="rId9"/>
    <p:sldId id="261" r:id="rId10"/>
    <p:sldId id="285" r:id="rId11"/>
    <p:sldId id="28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F7485F-83C4-4131-AA1F-339A66AA1A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A241F-D3C5-4151-9518-61A1156FD8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4DB58-12C1-4AE7-87B5-4D67C35254B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BACC-1264-4B35-B116-4C38B15F5E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18C0A-2684-4390-A2FF-1C5C2835FE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797CB-7609-4313-92B5-02C8980B3B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3588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49628-0C94-4E1E-A29D-518550C04188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D8ABB-49CA-4EB5-B819-5EB31DFE21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2329-5B0D-4918-85C8-7D5DEE70D4EB}" type="datetime1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0A4-25A4-463F-BE43-7530706FD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90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F986-D7D1-47FB-B68D-778C992D29B9}" type="datetime1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0A4-25A4-463F-BE43-7530706FD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92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BAEA-CE04-46AE-879F-83204098F977}" type="datetime1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0A4-25A4-463F-BE43-7530706FD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0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3C704-14A7-4975-AC6C-620FF8C29E12}" type="datetime1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0A4-25A4-463F-BE43-7530706FD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54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97A7-DEE1-4DD2-8F41-3383A71B6625}" type="datetime1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0A4-25A4-463F-BE43-7530706FD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EB98-7828-4EC6-BB24-36CF5759EC57}" type="datetime1">
              <a:rPr lang="ru-RU" smtClean="0"/>
              <a:t>03.06.2025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0A4-25A4-463F-BE43-7530706FD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00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E0C2-1C7D-4345-8B47-C26CEFB71F95}" type="datetime1">
              <a:rPr lang="ru-RU" smtClean="0"/>
              <a:t>03.06.2025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0A4-25A4-463F-BE43-7530706FD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51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D0AD-FF40-4E0B-BC24-6ACC3565FB7B}" type="datetime1">
              <a:rPr lang="ru-RU" smtClean="0"/>
              <a:t>03.06.2025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0A4-25A4-463F-BE43-7530706FD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4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41AD-A2B6-4192-BB02-F10F1262E3A9}" type="datetime1">
              <a:rPr lang="ru-RU" smtClean="0"/>
              <a:t>03.06.2025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0A4-25A4-463F-BE43-7530706FD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59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6063-AE63-42EE-8B20-B095FBE9060E}" type="datetime1">
              <a:rPr lang="ru-RU" smtClean="0"/>
              <a:t>03.06.2025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0A4-25A4-463F-BE43-7530706FD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DC2A-B025-49BA-B1D4-76207EDED6BC}" type="datetime1">
              <a:rPr lang="ru-RU" smtClean="0"/>
              <a:t>03.06.2025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0A4-25A4-463F-BE43-7530706FD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62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C4BD-2A61-4C0B-8587-6298A4E48AFE}" type="datetime1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AF0A4-25A4-463F-BE43-7530706FD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47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2378" y="249381"/>
            <a:ext cx="712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7723" y="922711"/>
            <a:ext cx="4713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 «МОСКОВСКИЙ АВИАЦИОННЫЙ ИНСТИТУТ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4810" y="2335876"/>
            <a:ext cx="97591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распознавания речи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зависящая от диктора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525" y="4730148"/>
            <a:ext cx="5860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М3О-41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Б-21: Богданов Даниил Алексеевич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доцент Жигалов Владимир Иванович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0763" y="5703599"/>
            <a:ext cx="1787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– 2025 г.</a:t>
            </a:r>
          </a:p>
        </p:txBody>
      </p:sp>
      <p:pic>
        <p:nvPicPr>
          <p:cNvPr id="9" name="Рисунок 8" descr="mai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552" y="273948"/>
            <a:ext cx="1509778" cy="147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7236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Результаты: </a:t>
            </a:r>
          </a:p>
          <a:p>
            <a:pPr algn="just" rt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спроектирована и разработана модульная система распознавания речи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Проведенное тестирование подтвердило работоспособность системы распознавания речи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зависящей от диктора. </a:t>
            </a:r>
          </a:p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развития: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Дополнительное обучение и встраивание языковой модели для увеличения точности распознавания за счет исправления грамматических ошибок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 также наличия знаков пунктуации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функциональности системы за счет добавления функции распознавания различных форматов аудиофайлов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записанных ранее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поддержки мобильных платформ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Android, iOS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738CC-A4CC-4C0B-A0AE-87D927DE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0A4-25A4-463F-BE43-7530706FD0AD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10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4916" y="23521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88119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</a:p>
          <a:p>
            <a:pPr rtl="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систему распознавания речи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зависящей от диктора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для достижения цели: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модуля предобработки звукового сигнала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архитектуры и обучение нейронной модели для распознавания речи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интерфейса для взаимодействия с системой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тестирования разработанной системы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63D11-CBF5-4EF3-8FF2-E9AD086AE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0A4-25A4-463F-BE43-7530706FD0AD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50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A2FA-B8C8-4CB5-BB31-194AF05E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предобработки звукового сигнала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FEC23-45BC-449E-BAD9-783F5F06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0A4-25A4-463F-BE43-7530706FD0AD}" type="slidenum">
              <a:rPr lang="ru-RU" smtClean="0"/>
              <a:t>3</a:t>
            </a:fld>
            <a:endParaRPr lang="ru-RU"/>
          </a:p>
        </p:txBody>
      </p:sp>
      <p:pic>
        <p:nvPicPr>
          <p:cNvPr id="1028" name="Picture 4" descr="говорящая голова PNG и картинки пнг | рисунок Векторы и PSD ...">
            <a:extLst>
              <a:ext uri="{FF2B5EF4-FFF2-40B4-BE49-F238E27FC236}">
                <a16:creationId xmlns:a16="http://schemas.microsoft.com/office/drawing/2014/main" id="{AF4F033F-07E4-4BA7-A076-7BC944438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5616"/>
            <a:ext cx="1541128" cy="154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D7D618-C8E0-429E-B5F8-6B9A324E8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519" y="2403091"/>
            <a:ext cx="2476325" cy="801164"/>
          </a:xfrm>
          <a:prstGeom prst="rect">
            <a:avLst/>
          </a:prstGeom>
        </p:spPr>
      </p:pic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F365CF22-010C-46E1-A383-37BA51487BCB}"/>
              </a:ext>
            </a:extLst>
          </p:cNvPr>
          <p:cNvSpPr/>
          <p:nvPr/>
        </p:nvSpPr>
        <p:spPr>
          <a:xfrm>
            <a:off x="1643760" y="2616180"/>
            <a:ext cx="931127" cy="325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2904A890-0583-4662-AA43-F0180DE81712}"/>
              </a:ext>
            </a:extLst>
          </p:cNvPr>
          <p:cNvSpPr/>
          <p:nvPr/>
        </p:nvSpPr>
        <p:spPr>
          <a:xfrm>
            <a:off x="5256476" y="2623767"/>
            <a:ext cx="998290" cy="317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CC5993C-A51F-416C-A40B-B6A5ED961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026" y="3868406"/>
            <a:ext cx="5853095" cy="23075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81BFBE3-FEC1-40AB-9D36-F512A1A6FFB5}"/>
              </a:ext>
            </a:extLst>
          </p:cNvPr>
          <p:cNvSpPr txBox="1"/>
          <p:nvPr/>
        </p:nvSpPr>
        <p:spPr>
          <a:xfrm>
            <a:off x="3251217" y="2031054"/>
            <a:ext cx="143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1024 отсчета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B53F3F1F-F0A5-4F49-B3A8-484C2E3B9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398" y="2034344"/>
            <a:ext cx="4485435" cy="163980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057A320-63B4-460A-A05C-A1762513D985}"/>
              </a:ext>
            </a:extLst>
          </p:cNvPr>
          <p:cNvSpPr txBox="1"/>
          <p:nvPr/>
        </p:nvSpPr>
        <p:spPr>
          <a:xfrm>
            <a:off x="7335863" y="1465128"/>
            <a:ext cx="2873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80000 отсчетов (5 секунд)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73175A-D666-4322-B213-09BD6393B6A7}"/>
              </a:ext>
            </a:extLst>
          </p:cNvPr>
          <p:cNvSpPr txBox="1"/>
          <p:nvPr/>
        </p:nvSpPr>
        <p:spPr>
          <a:xfrm>
            <a:off x="3095443" y="6272101"/>
            <a:ext cx="8324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94DA"/>
                </a:solidFill>
                <a:latin typeface="Arial" panose="020B0604020202020204" pitchFamily="34" charset="0"/>
              </a:rPr>
              <a:t>Работа модуля предобработки звукового сигнала</a:t>
            </a:r>
            <a:endParaRPr lang="ru-RU" dirty="0">
              <a:effectLst/>
            </a:endParaRPr>
          </a:p>
        </p:txBody>
      </p:sp>
      <p:sp>
        <p:nvSpPr>
          <p:cNvPr id="44" name="Стрелка: развернутая 43">
            <a:extLst>
              <a:ext uri="{FF2B5EF4-FFF2-40B4-BE49-F238E27FC236}">
                <a16:creationId xmlns:a16="http://schemas.microsoft.com/office/drawing/2014/main" id="{92BA888A-D292-4A45-936D-1432370D73E2}"/>
              </a:ext>
            </a:extLst>
          </p:cNvPr>
          <p:cNvSpPr/>
          <p:nvPr/>
        </p:nvSpPr>
        <p:spPr>
          <a:xfrm rot="5400000">
            <a:off x="10050798" y="3580996"/>
            <a:ext cx="2443034" cy="756863"/>
          </a:xfrm>
          <a:prstGeom prst="uturnArrow">
            <a:avLst>
              <a:gd name="adj1" fmla="val 25000"/>
              <a:gd name="adj2" fmla="val 25000"/>
              <a:gd name="adj3" fmla="val 28760"/>
              <a:gd name="adj4" fmla="val 43127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4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F9F76-B29E-4EA7-B28D-A14A4BCC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28" y="-62025"/>
            <a:ext cx="6964822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распознавания речи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E304A2-ABFB-4C04-81D3-36DFC977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0A4-25A4-463F-BE43-7530706FD0AD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DF2465-B9E1-4879-B07C-FE2705C13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336" y="1114022"/>
            <a:ext cx="5277486" cy="2080584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E0810DCE-80C4-4DE5-84BD-606ABAADA713}"/>
              </a:ext>
            </a:extLst>
          </p:cNvPr>
          <p:cNvSpPr/>
          <p:nvPr/>
        </p:nvSpPr>
        <p:spPr>
          <a:xfrm>
            <a:off x="7373923" y="1887523"/>
            <a:ext cx="1015067" cy="377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5F62C162-B2DE-4D8D-9BFB-84D3E17882C1}"/>
              </a:ext>
            </a:extLst>
          </p:cNvPr>
          <p:cNvSpPr/>
          <p:nvPr/>
        </p:nvSpPr>
        <p:spPr>
          <a:xfrm rot="10800000">
            <a:off x="7789589" y="4682455"/>
            <a:ext cx="1015067" cy="377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5CAF1-7212-492D-9432-689088E05003}"/>
              </a:ext>
            </a:extLst>
          </p:cNvPr>
          <p:cNvSpPr txBox="1"/>
          <p:nvPr/>
        </p:nvSpPr>
        <p:spPr>
          <a:xfrm>
            <a:off x="4076951" y="4149880"/>
            <a:ext cx="3712638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100" dirty="0" err="1"/>
              <a:t>tensor</a:t>
            </a:r>
            <a:r>
              <a:rPr lang="ru-RU" sz="1100" dirty="0"/>
              <a:t>([[[-7.8678e-06, -1.4851e+01, -1.3808e+01,  ..., -1.9129e+01,          -1.7311e+01, -1.4580e+01],         [-7.8678e-06, -1.4170e+01, -1.3727e+01,  ..., -1.8829e+01,          -1.7307e+01, -1.4718e+01],         [-4.4107e-06, -1.4566e+01, -1.4282e+01,  ..., -1.8762e+01,          -1.7252e+01, -1.5382e+01],         ...,         [-7.6383e+00, -1.0657e+01, -1.5570e+01,  ..., -8.7027e+00,          -1.8530e+00, -1.3834e+01],         [-8.3388e-04, -1.0820e+01, -1.4886e+01,  ..., -1.3780e+01,          -8.9193e+00, -9.0517e+00],         [-5.1986e-04, -1.0026e+01, -1.2310e+01,  ..., -1.4551e+01,          -1.2082e+01, -8.4206e+00]]])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C22E4B85-23B6-490A-A2E1-F81FCED6532D}"/>
              </a:ext>
            </a:extLst>
          </p:cNvPr>
          <p:cNvSpPr/>
          <p:nvPr/>
        </p:nvSpPr>
        <p:spPr>
          <a:xfrm rot="10800000">
            <a:off x="2923259" y="4847439"/>
            <a:ext cx="1015067" cy="377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3D440C-3E1A-495B-8A3C-1D776C541854}"/>
              </a:ext>
            </a:extLst>
          </p:cNvPr>
          <p:cNvSpPr txBox="1"/>
          <p:nvPr/>
        </p:nvSpPr>
        <p:spPr>
          <a:xfrm>
            <a:off x="0" y="3895963"/>
            <a:ext cx="292325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 err="1"/>
              <a:t>tensor</a:t>
            </a:r>
            <a:r>
              <a:rPr lang="ru-RU" sz="1400" dirty="0"/>
              <a:t>([ 0,  0,  0,  0,  0,  0,  0,  0,  0,  0,  0,  0,  0,  0,  0,  0,  0,  0, 0, 18, 18,  1,  1,  0,  0, 19,  0,  0, 17, 16,  0,  9,  9, 15, 15,  1, 0,  3,  3,  1,  0, 15, 15, 10,  0,  6,  0,  0, 34, 34, 34,  0, 18,  6, 0, 0,  0,  0,  0, 25,  0, 10,  0,  0,  0, 34, 34, 0,  0,  5, 13, 13, 33, 33,  0,  0, 34, 34, 34,  0,  5,  5, 10, 0, 0, 17, 13, 13, 16, 0, 14,  0, 15, 15, 16, 11, 34, 34, 34,  0, 17,  0,  0,  0,  6,  0,  9,  6, 0, 15, 15,  0, 20,  1,  1,  0,  0, 24, 24, 10, 10,  0,  0, 10,  0,  0])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1784AE-1AF9-4BF7-8F21-4FDB94295F52}"/>
              </a:ext>
            </a:extLst>
          </p:cNvPr>
          <p:cNvSpPr txBox="1"/>
          <p:nvPr/>
        </p:nvSpPr>
        <p:spPr>
          <a:xfrm>
            <a:off x="3482411" y="3767700"/>
            <a:ext cx="5387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Выход модели после обработки мел-спектрограммы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3468ED-5930-44A4-8F7C-F4DDE219E6F2}"/>
              </a:ext>
            </a:extLst>
          </p:cNvPr>
          <p:cNvSpPr txBox="1"/>
          <p:nvPr/>
        </p:nvSpPr>
        <p:spPr>
          <a:xfrm>
            <a:off x="-233397" y="3258682"/>
            <a:ext cx="352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Массив индексов букв в исходном алфавите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341B55-BE95-4AED-8AC3-37CABB673982}"/>
              </a:ext>
            </a:extLst>
          </p:cNvPr>
          <p:cNvSpPr txBox="1"/>
          <p:nvPr/>
        </p:nvSpPr>
        <p:spPr>
          <a:xfrm>
            <a:off x="3292374" y="6318588"/>
            <a:ext cx="666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94DA"/>
                </a:solidFill>
                <a:latin typeface="Arial" panose="020B0604020202020204" pitchFamily="34" charset="0"/>
              </a:rPr>
              <a:t>Работа модуля распознавания речи</a:t>
            </a:r>
            <a:endParaRPr lang="ru-RU" dirty="0">
              <a:effectLst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0E6CED9-9986-44EE-B8CD-8AA9CCF9F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370" y="58722"/>
            <a:ext cx="1760515" cy="662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4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78C376-F6DC-45EC-A3E5-AF429D3A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918" y="238539"/>
            <a:ext cx="2881624" cy="661946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DA81EC-4C83-4A3A-BB71-A5E0166DF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7" y="3349877"/>
            <a:ext cx="3413375" cy="3335526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30ABEF-ECFF-43F5-A0B5-9F4FDA81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0A4-25A4-463F-BE43-7530706FD0AD}" type="slidenum">
              <a:rPr lang="ru-RU" smtClean="0"/>
              <a:t>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9BE8A-BF00-4CCE-8CD4-1705A0A43F40}"/>
              </a:ext>
            </a:extLst>
          </p:cNvPr>
          <p:cNvSpPr txBox="1"/>
          <p:nvPr/>
        </p:nvSpPr>
        <p:spPr>
          <a:xfrm>
            <a:off x="544575" y="573009"/>
            <a:ext cx="292325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 err="1"/>
              <a:t>tensor</a:t>
            </a:r>
            <a:r>
              <a:rPr lang="ru-RU" sz="1400" dirty="0"/>
              <a:t>([ 0,  0,  0,  0,  0,  0,  0,  0,  0,  0,  0,  0,  0,  0,  0,  0,  0,  0, 0, 18, 18,  1,  1,  0,  0, 19,  0,  0, 17, 16,  0,  9,  9, 15, 15,  1, 0,  3,  3,  1,  0, 15, 15, 10,  0,  6,  0,  0, 34, 34, 34,  0, 18,  6, 0, 0,  0,  0,  0, 25,  0, 10,  0,  0,  0, 34, 34, 0,  0,  5, 13, 13, 33, 33,  0,  0, 34, 34, 34,  0,  5,  5, 10, 0, 0, 17, 13, 13, 16, 0, 14,  0, 15, 15, 16, 11, 34, 34, 34,  0, 17,  0,  18,  0,  6,  0,  9,  6, 0, 15, 15,  0, 20,  1,  1,  0,  0, 24, 24, 10, 10,  0,  0, 10,  0,  0])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E8FDB415-5416-444D-93C7-1713C116B55D}"/>
              </a:ext>
            </a:extLst>
          </p:cNvPr>
          <p:cNvSpPr/>
          <p:nvPr/>
        </p:nvSpPr>
        <p:spPr>
          <a:xfrm>
            <a:off x="3845850" y="1905695"/>
            <a:ext cx="1015068" cy="335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6B9C8-80D2-4553-81B5-26809BFBA73B}"/>
              </a:ext>
            </a:extLst>
          </p:cNvPr>
          <p:cNvSpPr txBox="1"/>
          <p:nvPr/>
        </p:nvSpPr>
        <p:spPr>
          <a:xfrm>
            <a:off x="8940315" y="2956793"/>
            <a:ext cx="300116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'распознавание речи для дипломной презентации'</a:t>
            </a:r>
          </a:p>
          <a:p>
            <a:br>
              <a:rPr lang="ru-RU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A7E2F3-D917-426B-AFDF-A1D840A03DDB}"/>
              </a:ext>
            </a:extLst>
          </p:cNvPr>
          <p:cNvSpPr txBox="1"/>
          <p:nvPr/>
        </p:nvSpPr>
        <p:spPr>
          <a:xfrm>
            <a:off x="2006204" y="73688"/>
            <a:ext cx="7755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Алгоритм получения текста с удалением повторов и специальных символов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21027F-2610-4B41-A374-FD736EF318D3}"/>
              </a:ext>
            </a:extLst>
          </p:cNvPr>
          <p:cNvSpPr txBox="1"/>
          <p:nvPr/>
        </p:nvSpPr>
        <p:spPr>
          <a:xfrm>
            <a:off x="661993" y="3165211"/>
            <a:ext cx="2728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Исходный алфавит</a:t>
            </a:r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6355EF83-94D6-4D5B-B349-DF29D6B75BEE}"/>
              </a:ext>
            </a:extLst>
          </p:cNvPr>
          <p:cNvSpPr/>
          <p:nvPr/>
        </p:nvSpPr>
        <p:spPr>
          <a:xfrm>
            <a:off x="7632449" y="3165211"/>
            <a:ext cx="1015068" cy="335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91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CE20B4-C50E-49EE-8708-93CF6B5B4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642" y="1283516"/>
            <a:ext cx="8405770" cy="529345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CED9E-8D12-49FE-BB90-578EADFC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431" y="175913"/>
            <a:ext cx="9438314" cy="71915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 обучения по метрике коэффициента ошибок в словах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(WER)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40AEDC-874B-4C4C-9D6C-4668F303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0A4-25A4-463F-BE43-7530706FD0AD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ED9567-EE60-4408-8BD7-72DCD3C49F4A}"/>
                  </a:ext>
                </a:extLst>
              </p:cNvPr>
              <p:cNvSpPr txBox="1"/>
              <p:nvPr/>
            </p:nvSpPr>
            <p:spPr>
              <a:xfrm>
                <a:off x="111620" y="1283516"/>
                <a:ext cx="2916806" cy="9936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𝑊𝐸𝑅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num>
                      <m:den>
                        <m:r>
                          <a:rPr lang="ru-RU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ED9567-EE60-4408-8BD7-72DCD3C49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20" y="1283516"/>
                <a:ext cx="2916806" cy="993670"/>
              </a:xfrm>
              <a:prstGeom prst="rect">
                <a:avLst/>
              </a:prstGeom>
              <a:blipFill>
                <a:blip r:embed="rId3"/>
                <a:stretch>
                  <a:fillRect l="-626" r="-209" b="-5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5D13A6F-C099-4410-9BEA-56F14A4D2A6D}"/>
              </a:ext>
            </a:extLst>
          </p:cNvPr>
          <p:cNvSpPr txBox="1"/>
          <p:nvPr/>
        </p:nvSpPr>
        <p:spPr>
          <a:xfrm>
            <a:off x="0" y="1895449"/>
            <a:ext cx="3193642" cy="31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Substitutions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— количество слов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которые надо заменить;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Deletions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— количество пропущенных слов;</a:t>
            </a:r>
          </a:p>
          <a:p>
            <a:pPr indent="45021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Insertions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— количество лишних встав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ленных слов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indent="45021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исходное число слов в целевой последовательности.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C9820-E85F-438A-815C-21B9E1762263}"/>
              </a:ext>
            </a:extLst>
          </p:cNvPr>
          <p:cNvSpPr txBox="1"/>
          <p:nvPr/>
        </p:nvSpPr>
        <p:spPr>
          <a:xfrm>
            <a:off x="4655656" y="1025925"/>
            <a:ext cx="7909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94DA"/>
                </a:solidFill>
                <a:effectLst/>
                <a:latin typeface="Arial" panose="020B0604020202020204" pitchFamily="34" charset="0"/>
              </a:rPr>
              <a:t>Статистика обучения по эпохам для разных моделей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650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98ED7-0175-4338-9501-608C593D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996" y="53682"/>
            <a:ext cx="8471070" cy="94521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графического интерфейса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F2FBA-477C-49BA-BFAE-F4BB10FA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0A4-25A4-463F-BE43-7530706FD0AD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07EF48-3254-40C9-966C-BA2F9B1843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2520" y="1081743"/>
            <a:ext cx="5033010" cy="2495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014D3A-EE32-4B0E-8C66-A610869E29A6}"/>
              </a:ext>
            </a:extLst>
          </p:cNvPr>
          <p:cNvSpPr txBox="1"/>
          <p:nvPr/>
        </p:nvSpPr>
        <p:spPr>
          <a:xfrm>
            <a:off x="1146688" y="3613425"/>
            <a:ext cx="376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94DA"/>
                </a:solidFill>
                <a:effectLst/>
                <a:latin typeface="Arial" panose="020B0604020202020204" pitchFamily="34" charset="0"/>
              </a:rPr>
              <a:t>Начальное окно системы</a:t>
            </a:r>
            <a:endParaRPr lang="ru-RU" dirty="0">
              <a:effectLst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52FA5F1-2119-4B37-A759-DC69FA3A7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110" y="1081743"/>
            <a:ext cx="6414370" cy="2495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596BF5-707F-4FA6-AFF0-E4DBCFBDDBE8}"/>
              </a:ext>
            </a:extLst>
          </p:cNvPr>
          <p:cNvSpPr txBox="1"/>
          <p:nvPr/>
        </p:nvSpPr>
        <p:spPr>
          <a:xfrm>
            <a:off x="6298144" y="3636865"/>
            <a:ext cx="6319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94DA"/>
                </a:solidFill>
                <a:effectLst/>
                <a:latin typeface="Arial" panose="020B0604020202020204" pitchFamily="34" charset="0"/>
              </a:rPr>
              <a:t>Окно выбора директории для сохранения</a:t>
            </a:r>
            <a:endParaRPr lang="ru-RU" dirty="0">
              <a:effectLst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38BFF59-6FC9-4FE6-9D72-362856F51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2" y="4804434"/>
            <a:ext cx="10734675" cy="1257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26269C-286F-4AC1-AD5D-A088693D3C65}"/>
              </a:ext>
            </a:extLst>
          </p:cNvPr>
          <p:cNvSpPr txBox="1"/>
          <p:nvPr/>
        </p:nvSpPr>
        <p:spPr>
          <a:xfrm>
            <a:off x="1687998" y="6045741"/>
            <a:ext cx="10853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94DA"/>
                </a:solidFill>
                <a:effectLst/>
                <a:latin typeface="Arial" panose="020B0604020202020204" pitchFamily="34" charset="0"/>
              </a:rPr>
              <a:t>Отображение изменения пути сохранения файла результата распознавания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432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13F02-1E2A-4C4D-9CB0-938C560F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178" y="46547"/>
            <a:ext cx="10515600" cy="116008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графического интерфейса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0AB2AD-8639-452A-A973-0592A464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0A4-25A4-463F-BE43-7530706FD0AD}" type="slidenum">
              <a:rPr lang="ru-RU" smtClean="0"/>
              <a:t>8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46CEE3-C945-4777-BA2F-4358C7E4F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43" y="1047240"/>
            <a:ext cx="4627184" cy="2459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22BAD5-D6B6-4C20-96FC-33CE56BC0A53}"/>
              </a:ext>
            </a:extLst>
          </p:cNvPr>
          <p:cNvSpPr txBox="1"/>
          <p:nvPr/>
        </p:nvSpPr>
        <p:spPr>
          <a:xfrm>
            <a:off x="305543" y="3563268"/>
            <a:ext cx="4627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rgbClr val="0094DA"/>
                </a:solidFill>
                <a:effectLst/>
                <a:latin typeface="Arial" panose="020B0604020202020204" pitchFamily="34" charset="0"/>
              </a:rPr>
              <a:t>Изменение состояни</a:t>
            </a:r>
            <a:r>
              <a:rPr lang="ru-RU" b="1" dirty="0">
                <a:solidFill>
                  <a:srgbClr val="0094DA"/>
                </a:solidFill>
                <a:latin typeface="Arial" panose="020B0604020202020204" pitchFamily="34" charset="0"/>
              </a:rPr>
              <a:t>я при нажатии кнопки записи</a:t>
            </a:r>
            <a:endParaRPr lang="ru-RU" dirty="0"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492419-66C6-4B7D-BFE8-B491F220D331}"/>
              </a:ext>
            </a:extLst>
          </p:cNvPr>
          <p:cNvSpPr txBox="1"/>
          <p:nvPr/>
        </p:nvSpPr>
        <p:spPr>
          <a:xfrm>
            <a:off x="6182681" y="3539917"/>
            <a:ext cx="55002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rgbClr val="0094DA"/>
                </a:solidFill>
                <a:effectLst/>
                <a:latin typeface="Arial" panose="020B0604020202020204" pitchFamily="34" charset="0"/>
              </a:rPr>
              <a:t>Отображение результата распознавания в графическом интерфейсе</a:t>
            </a:r>
            <a:endParaRPr lang="ru-RU" dirty="0">
              <a:effectLst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6F31EB9-325D-4BEF-98F2-FA52DAC7F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20" y="1080797"/>
            <a:ext cx="5362575" cy="24591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C70479-679F-4EDD-B28A-D88B20CAD5A3}"/>
              </a:ext>
            </a:extLst>
          </p:cNvPr>
          <p:cNvSpPr txBox="1"/>
          <p:nvPr/>
        </p:nvSpPr>
        <p:spPr>
          <a:xfrm>
            <a:off x="3166918" y="5970469"/>
            <a:ext cx="5591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rgbClr val="0094DA"/>
                </a:solidFill>
                <a:effectLst/>
                <a:latin typeface="Arial" panose="020B0604020202020204" pitchFamily="34" charset="0"/>
              </a:rPr>
              <a:t>Отображение имени файла</a:t>
            </a:r>
            <a:r>
              <a:rPr lang="en-US" sz="1800" b="1" dirty="0">
                <a:solidFill>
                  <a:srgbClr val="0094DA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ru-RU" sz="1800" b="1" dirty="0">
                <a:solidFill>
                  <a:srgbClr val="0094DA"/>
                </a:solidFill>
                <a:effectLst/>
                <a:latin typeface="Arial" panose="020B0604020202020204" pitchFamily="34" charset="0"/>
              </a:rPr>
              <a:t> под которым сохранен результат распознавания</a:t>
            </a:r>
            <a:endParaRPr lang="ru-RU" dirty="0">
              <a:effectLst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DD11D09-9CAD-4D57-A2EF-51131F066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875" y="4343671"/>
            <a:ext cx="5295725" cy="164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1452" y="170081"/>
            <a:ext cx="11014745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моделей распознавания речи по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217787"/>
              </p:ext>
            </p:extLst>
          </p:nvPr>
        </p:nvGraphicFramePr>
        <p:xfrm>
          <a:off x="2331439" y="1632864"/>
          <a:ext cx="8402518" cy="39243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79143">
                  <a:extLst>
                    <a:ext uri="{9D8B030D-6E8A-4147-A177-3AD203B41FA5}">
                      <a16:colId xmlns:a16="http://schemas.microsoft.com/office/drawing/2014/main" val="348042088"/>
                    </a:ext>
                  </a:extLst>
                </a:gridCol>
                <a:gridCol w="1563307">
                  <a:extLst>
                    <a:ext uri="{9D8B030D-6E8A-4147-A177-3AD203B41FA5}">
                      <a16:colId xmlns:a16="http://schemas.microsoft.com/office/drawing/2014/main" val="3636550102"/>
                    </a:ext>
                  </a:extLst>
                </a:gridCol>
                <a:gridCol w="1010609">
                  <a:extLst>
                    <a:ext uri="{9D8B030D-6E8A-4147-A177-3AD203B41FA5}">
                      <a16:colId xmlns:a16="http://schemas.microsoft.com/office/drawing/2014/main" val="1390183380"/>
                    </a:ext>
                  </a:extLst>
                </a:gridCol>
                <a:gridCol w="1019354">
                  <a:extLst>
                    <a:ext uri="{9D8B030D-6E8A-4147-A177-3AD203B41FA5}">
                      <a16:colId xmlns:a16="http://schemas.microsoft.com/office/drawing/2014/main" val="1721437491"/>
                    </a:ext>
                  </a:extLst>
                </a:gridCol>
                <a:gridCol w="1010035">
                  <a:extLst>
                    <a:ext uri="{9D8B030D-6E8A-4147-A177-3AD203B41FA5}">
                      <a16:colId xmlns:a16="http://schemas.microsoft.com/office/drawing/2014/main" val="3925201473"/>
                    </a:ext>
                  </a:extLst>
                </a:gridCol>
                <a:gridCol w="858284">
                  <a:extLst>
                    <a:ext uri="{9D8B030D-6E8A-4147-A177-3AD203B41FA5}">
                      <a16:colId xmlns:a16="http://schemas.microsoft.com/office/drawing/2014/main" val="2005391822"/>
                    </a:ext>
                  </a:extLst>
                </a:gridCol>
                <a:gridCol w="1161786">
                  <a:extLst>
                    <a:ext uri="{9D8B030D-6E8A-4147-A177-3AD203B41FA5}">
                      <a16:colId xmlns:a16="http://schemas.microsoft.com/office/drawing/2014/main" val="3142355130"/>
                    </a:ext>
                  </a:extLst>
                </a:gridCol>
              </a:tblGrid>
              <a:tr h="784860"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модели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параметров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Golos</a:t>
                      </a: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Crowd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Golos</a:t>
                      </a: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Farfield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OpenSTT</a:t>
                      </a:r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Phone Calls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Mozilla Common Voice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Russian </a:t>
                      </a:r>
                      <a:r>
                        <a:rPr lang="en-US" sz="12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LibriSpeech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68760484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Whisper-large-v3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1.5B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13.9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94971489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GigaAM-CTC-v2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93079886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FastConformer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11.3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460984464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Разрабатываемая система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13.48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46.90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10.51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16.76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4659674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4B4CE-E186-4A48-BD5D-9F18D9AD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AF0A4-25A4-463F-BE43-7530706FD0A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026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85687</TotalTime>
  <Words>1085</Words>
  <Application>Microsoft Office PowerPoint</Application>
  <PresentationFormat>Широкоэкранный</PresentationFormat>
  <Paragraphs>102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Times New Roman</vt:lpstr>
      <vt:lpstr>Тема Office</vt:lpstr>
      <vt:lpstr>Презентация PowerPoint</vt:lpstr>
      <vt:lpstr>Цель и задачи</vt:lpstr>
      <vt:lpstr>Модуль предобработки звукового сигнала</vt:lpstr>
      <vt:lpstr>Модуль распознавания речи</vt:lpstr>
      <vt:lpstr>Презентация PowerPoint</vt:lpstr>
      <vt:lpstr>Статистика обучения по метрике коэффициента ошибок в словах (WER)</vt:lpstr>
      <vt:lpstr>Модуль графического интерфейса</vt:lpstr>
      <vt:lpstr>Модуль графического интерфейса</vt:lpstr>
      <vt:lpstr>Сравнение моделей распознавания речи по WER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Даниил богданов</cp:lastModifiedBy>
  <cp:revision>115</cp:revision>
  <dcterms:created xsi:type="dcterms:W3CDTF">2025-05-17T06:04:37Z</dcterms:created>
  <dcterms:modified xsi:type="dcterms:W3CDTF">2025-06-03T19:06:35Z</dcterms:modified>
</cp:coreProperties>
</file>