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88" r:id="rId4"/>
    <p:sldId id="277" r:id="rId5"/>
    <p:sldId id="257" r:id="rId6"/>
    <p:sldId id="279" r:id="rId7"/>
    <p:sldId id="280" r:id="rId8"/>
    <p:sldId id="290" r:id="rId9"/>
    <p:sldId id="300" r:id="rId10"/>
    <p:sldId id="282" r:id="rId11"/>
    <p:sldId id="283" r:id="rId12"/>
    <p:sldId id="284" r:id="rId13"/>
    <p:sldId id="285" r:id="rId14"/>
    <p:sldId id="286" r:id="rId15"/>
    <p:sldId id="287" r:id="rId16"/>
    <p:sldId id="291" r:id="rId17"/>
    <p:sldId id="273" r:id="rId18"/>
    <p:sldId id="294" r:id="rId19"/>
    <p:sldId id="293" r:id="rId20"/>
    <p:sldId id="270" r:id="rId21"/>
    <p:sldId id="296" r:id="rId22"/>
    <p:sldId id="269" r:id="rId23"/>
    <p:sldId id="298" r:id="rId24"/>
    <p:sldId id="299" r:id="rId25"/>
    <p:sldId id="266" r:id="rId2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7"/>
    <p:restoredTop sz="70884" autoAdjust="0"/>
  </p:normalViewPr>
  <p:slideViewPr>
    <p:cSldViewPr snapToGrid="0" snapToObjects="1">
      <p:cViewPr varScale="1">
        <p:scale>
          <a:sx n="89" d="100"/>
          <a:sy n="89" d="100"/>
        </p:scale>
        <p:origin x="137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r>
              <a:rPr lang="en-US" baseline="0" dirty="0"/>
              <a:t> - Then we’ll practice them a few times in future activities</a:t>
            </a:r>
          </a:p>
          <a:p>
            <a:r>
              <a:rPr lang="en-US" baseline="0" dirty="0"/>
              <a:t> - Then you’ll adapt them to the specifics of how your project community works as you engage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have completed some work you will commit it to the repo.</a:t>
            </a:r>
          </a:p>
          <a:p>
            <a:endParaRPr lang="en-US" dirty="0"/>
          </a:p>
          <a:p>
            <a:r>
              <a:rPr lang="en-US" dirty="0"/>
              <a:t>git 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git add &lt;files&gt;: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the listed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git commit –m “message”: </a:t>
            </a:r>
          </a:p>
          <a:p>
            <a:r>
              <a:rPr lang="en-US" baseline="0" dirty="0"/>
              <a:t> - adds the changes on the stage into the current branch as a new commit.</a:t>
            </a:r>
          </a:p>
          <a:p>
            <a:r>
              <a:rPr lang="en-US" baseline="0" dirty="0"/>
              <a:t> - include a descriptive comment that explains what this set of changes accomplished.</a:t>
            </a:r>
          </a:p>
          <a:p>
            <a:endParaRPr lang="en-US" baseline="0" dirty="0"/>
          </a:p>
          <a:p>
            <a:r>
              <a:rPr lang="en-US" baseline="0" dirty="0"/>
              <a:t>After Ask:</a:t>
            </a:r>
          </a:p>
          <a:p>
            <a:r>
              <a:rPr lang="en-US" baseline="0" dirty="0"/>
              <a:t>  - What did the add do?</a:t>
            </a:r>
          </a:p>
          <a:p>
            <a:r>
              <a:rPr lang="en-US" baseline="0" dirty="0"/>
              <a:t>    - Stages changes for commit – does not put into feature branch.</a:t>
            </a:r>
          </a:p>
          <a:p>
            <a:r>
              <a:rPr lang="en-US" baseline="0" dirty="0"/>
              <a:t>  - What did the commit do?</a:t>
            </a:r>
          </a:p>
          <a:p>
            <a:r>
              <a:rPr lang="en-US" baseline="0" dirty="0"/>
              <a:t>    - Added staged changes to the feature branch.</a:t>
            </a:r>
          </a:p>
          <a:p>
            <a:r>
              <a:rPr lang="en-US" baseline="0" dirty="0"/>
              <a:t>  - Why doesn’t a commit just put all changed files in?</a:t>
            </a:r>
          </a:p>
          <a:p>
            <a:r>
              <a:rPr lang="en-US" baseline="0" dirty="0"/>
              <a:t>    - So that you can pick and choose…</a:t>
            </a:r>
          </a:p>
          <a:p>
            <a:r>
              <a:rPr lang="en-US" baseline="0" dirty="0"/>
              <a:t>    - Philosophy of a commit:</a:t>
            </a:r>
          </a:p>
          <a:p>
            <a:r>
              <a:rPr lang="en-US" baseline="0" dirty="0"/>
              <a:t>      - </a:t>
            </a:r>
            <a:r>
              <a:rPr lang="en-US" u="sng" baseline="0" dirty="0"/>
              <a:t>a commit should be a “nameable piece of work”</a:t>
            </a:r>
          </a:p>
          <a:p>
            <a:r>
              <a:rPr lang="en-US" u="none" baseline="0" dirty="0"/>
              <a:t>        - Added fix for blah.</a:t>
            </a:r>
          </a:p>
          <a:p>
            <a:r>
              <a:rPr lang="en-US" u="none" baseline="0" dirty="0"/>
              <a:t>        - Added tests for blah.</a:t>
            </a:r>
          </a:p>
          <a:p>
            <a:r>
              <a:rPr lang="en-US" u="none" baseline="0" dirty="0"/>
              <a:t>      - so you might have changed multiple files and each might have a different message.</a:t>
            </a:r>
          </a:p>
          <a:p>
            <a:r>
              <a:rPr lang="en-US" u="none" baseline="0" dirty="0"/>
              <a:t>    - if you were perfectly disciplined you might not need this, but few of us are that disciplined.</a:t>
            </a:r>
          </a:p>
          <a:p>
            <a:r>
              <a:rPr lang="en-US" u="none" baseline="0" dirty="0"/>
              <a:t>    - Typically there will be multiple commits for a bug fix or a feature addition.</a:t>
            </a:r>
          </a:p>
          <a:p>
            <a:r>
              <a:rPr lang="en-US" u="none" baseline="0" dirty="0"/>
              <a:t>  - What does git log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contribute those changes back to the upstream project</a:t>
            </a:r>
          </a:p>
          <a:p>
            <a:r>
              <a:rPr lang="en-US" dirty="0"/>
              <a:t>  - you need to get them to your origin first.</a:t>
            </a:r>
          </a:p>
          <a:p>
            <a:r>
              <a:rPr lang="en-US" dirty="0"/>
              <a:t>  - you do that by pushing them</a:t>
            </a:r>
          </a:p>
          <a:p>
            <a:r>
              <a:rPr lang="en-US" dirty="0"/>
              <a:t>    - the push transfers the new branch with its commits to your origin.</a:t>
            </a:r>
          </a:p>
          <a:p>
            <a:endParaRPr lang="en-US" dirty="0"/>
          </a:p>
          <a:p>
            <a:r>
              <a:rPr lang="en-US" dirty="0"/>
              <a:t>Verify existence of feature branch on their GitHub.</a:t>
            </a:r>
          </a:p>
          <a:p>
            <a:endParaRPr lang="en-US" dirty="0"/>
          </a:p>
          <a:p>
            <a:r>
              <a:rPr lang="en-US" dirty="0"/>
              <a:t>Why does it work this way?</a:t>
            </a:r>
          </a:p>
          <a:p>
            <a:r>
              <a:rPr lang="en-US" dirty="0"/>
              <a:t>  - Why not just send the changes directly to the upstream?</a:t>
            </a:r>
          </a:p>
          <a:p>
            <a:r>
              <a:rPr lang="en-US" dirty="0"/>
              <a:t>  - #1 – you do not have permissions to put anything into the upstream.</a:t>
            </a:r>
          </a:p>
          <a:p>
            <a:r>
              <a:rPr lang="en-US" dirty="0"/>
              <a:t>  - #2 – Git and GitHub (or GitLab or </a:t>
            </a:r>
            <a:r>
              <a:rPr lang="en-US" dirty="0" err="1"/>
              <a:t>BitBucket</a:t>
            </a:r>
            <a:r>
              <a:rPr lang="en-US" dirty="0"/>
              <a:t> or whatever Remote service you are using) are different tools</a:t>
            </a:r>
          </a:p>
          <a:p>
            <a:r>
              <a:rPr lang="en-US" dirty="0"/>
              <a:t>    - The git tool manages repos and commits and branches</a:t>
            </a:r>
          </a:p>
          <a:p>
            <a:r>
              <a:rPr lang="en-US" dirty="0"/>
              <a:t>    - The repository hosting service (e.g. GitHub) manages the process of requesting an addition to the upstream.</a:t>
            </a:r>
          </a:p>
          <a:p>
            <a:r>
              <a:rPr lang="en-US" dirty="0"/>
              <a:t>      - GitHub calls it a Pull Request</a:t>
            </a:r>
          </a:p>
          <a:p>
            <a:r>
              <a:rPr lang="en-US" dirty="0"/>
              <a:t>        - “Pull my changes in to the upstream”</a:t>
            </a:r>
          </a:p>
          <a:p>
            <a:r>
              <a:rPr lang="en-US" dirty="0"/>
              <a:t>      - GitLab calls it a Merge Request</a:t>
            </a:r>
          </a:p>
          <a:p>
            <a:r>
              <a:rPr lang="en-US" dirty="0"/>
              <a:t>        - ”Merge my changes into the upstream”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push copied</a:t>
            </a:r>
            <a:r>
              <a:rPr lang="en-US" baseline="0" dirty="0"/>
              <a:t> your feature branch and the changes it contains into your origin on GitHub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r>
              <a:rPr lang="en-US" baseline="0" dirty="0"/>
              <a:t>Project manager will merge acceptable </a:t>
            </a:r>
            <a:r>
              <a:rPr lang="en-US" baseline="0" dirty="0" err="1"/>
              <a:t>chagnes</a:t>
            </a:r>
            <a:r>
              <a:rPr lang="en-US" baseline="0" dirty="0"/>
              <a:t> into the upstream main branch.</a:t>
            </a:r>
          </a:p>
          <a:p>
            <a:r>
              <a:rPr lang="en-US" baseline="0" dirty="0"/>
              <a:t>  - Shown as red and blue commits.</a:t>
            </a:r>
          </a:p>
          <a:p>
            <a:r>
              <a:rPr lang="en-US" baseline="0" dirty="0"/>
              <a:t>    - the red one from the shown pr</a:t>
            </a:r>
          </a:p>
          <a:p>
            <a:r>
              <a:rPr lang="en-US" baseline="0" dirty="0"/>
              <a:t>    - the blue one from another one.</a:t>
            </a:r>
          </a:p>
          <a:p>
            <a:endParaRPr lang="en-US" baseline="0" dirty="0"/>
          </a:p>
          <a:p>
            <a:r>
              <a:rPr lang="en-US" baseline="0" dirty="0"/>
              <a:t>After:</a:t>
            </a:r>
          </a:p>
          <a:p>
            <a:r>
              <a:rPr lang="en-US" baseline="0" dirty="0"/>
              <a:t>  - Show the PR’s from the perspective of the upstream.</a:t>
            </a:r>
          </a:p>
          <a:p>
            <a:r>
              <a:rPr lang="en-US" baseline="0" dirty="0"/>
              <a:t>  - Show that they can be merged automatically</a:t>
            </a:r>
          </a:p>
          <a:p>
            <a:r>
              <a:rPr lang="en-US" baseline="0" dirty="0"/>
              <a:t>    - The round 1 issues were carefully chosen so that they do not conflict.</a:t>
            </a:r>
          </a:p>
          <a:p>
            <a:r>
              <a:rPr lang="en-US" baseline="0" dirty="0"/>
              <a:t>    - i.e. they do not change the same lines of code.</a:t>
            </a:r>
          </a:p>
          <a:p>
            <a:r>
              <a:rPr lang="en-US" baseline="0" dirty="0"/>
              <a:t>  - Do each of the merges.</a:t>
            </a:r>
          </a:p>
          <a:p>
            <a:r>
              <a:rPr lang="en-US" baseline="0" dirty="0"/>
              <a:t>  - Show the upstream main code with all changes merged in.</a:t>
            </a:r>
          </a:p>
          <a:p>
            <a:r>
              <a:rPr lang="en-US" baseline="0" dirty="0"/>
              <a:t>  - Show the issues being automatically closed.</a:t>
            </a:r>
          </a:p>
          <a:p>
            <a:r>
              <a:rPr lang="en-US" baseline="0" dirty="0"/>
              <a:t>  - In practice it is rarely so simple.</a:t>
            </a:r>
          </a:p>
          <a:p>
            <a:r>
              <a:rPr lang="en-US" baseline="0" dirty="0"/>
              <a:t>    - Often you will get comments back asking for further changes</a:t>
            </a:r>
          </a:p>
          <a:p>
            <a:r>
              <a:rPr lang="en-US" baseline="0" dirty="0"/>
              <a:t>    - If you make more changes and push the same branch the PR automatically updates.</a:t>
            </a:r>
          </a:p>
          <a:p>
            <a:endParaRPr lang="en-US" baseline="0" dirty="0"/>
          </a:p>
          <a:p>
            <a:r>
              <a:rPr lang="en-US" baseline="0" dirty="0"/>
              <a:t>Ask: What do you notice now about the main branches in the different repo?</a:t>
            </a:r>
          </a:p>
          <a:p>
            <a:r>
              <a:rPr lang="en-US" baseline="0" dirty="0"/>
              <a:t>  - They are different….</a:t>
            </a:r>
          </a:p>
          <a:p>
            <a:r>
              <a:rPr lang="en-US" baseline="0" dirty="0"/>
              <a:t>  - For you to get the changes, you need to synchronize your mains with the upstream…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 now the upstream main has changes that you do not.</a:t>
            </a:r>
          </a:p>
          <a:p>
            <a:r>
              <a:rPr lang="en-US" baseline="0" dirty="0"/>
              <a:t>If you were to begin working on something new you want to start from the current state of the upstream main</a:t>
            </a:r>
          </a:p>
          <a:p>
            <a:r>
              <a:rPr lang="en-US" baseline="0" dirty="0"/>
              <a:t>So you need to get your mains to look like that one.</a:t>
            </a:r>
          </a:p>
          <a:p>
            <a:r>
              <a:rPr lang="en-US" baseline="0" dirty="0"/>
              <a:t>You need to synchronize of synch</a:t>
            </a:r>
          </a:p>
          <a:p>
            <a:endParaRPr lang="en-US" baseline="0" dirty="0"/>
          </a:p>
          <a:p>
            <a:r>
              <a:rPr lang="en-US" baseline="0" dirty="0"/>
              <a:t>Pull merges changes in upstream main into local main.</a:t>
            </a:r>
          </a:p>
          <a:p>
            <a:r>
              <a:rPr lang="en-US" baseline="0" dirty="0"/>
              <a:t>  - Automatically because you never changed local main – and you never should. </a:t>
            </a:r>
          </a:p>
          <a:p>
            <a:r>
              <a:rPr lang="en-US" baseline="0" dirty="0"/>
              <a:t>  - that way there will never be any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your pull request are in local and origin now.</a:t>
            </a:r>
          </a:p>
          <a:p>
            <a:endParaRPr lang="en-US" baseline="0" dirty="0"/>
          </a:p>
          <a:p>
            <a:r>
              <a:rPr lang="en-US" baseline="0" dirty="0"/>
              <a:t>Now if you were to make a new feature branch, you start from the most up to date point.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changes in your feature branch have been merged into the upstream</a:t>
            </a:r>
          </a:p>
          <a:p>
            <a:r>
              <a:rPr lang="en-US" dirty="0"/>
              <a:t>There is no reason to keep your branch around</a:t>
            </a:r>
          </a:p>
          <a:p>
            <a:r>
              <a:rPr lang="en-US" dirty="0"/>
              <a:t>  - Even though it feels sentimental.</a:t>
            </a:r>
          </a:p>
          <a:p>
            <a:r>
              <a:rPr lang="en-US" dirty="0"/>
              <a:t>So you can delete that branch from your local and origin repo.</a:t>
            </a:r>
          </a:p>
          <a:p>
            <a:endParaRPr lang="en-US" dirty="0"/>
          </a:p>
          <a:p>
            <a:r>
              <a:rPr lang="en-US" dirty="0"/>
              <a:t>Confirm you are here.</a:t>
            </a:r>
          </a:p>
          <a:p>
            <a:r>
              <a:rPr lang="en-US" dirty="0"/>
              <a:t>If not at this point, get me to help you to get there now.</a:t>
            </a:r>
          </a:p>
          <a:p>
            <a:endParaRPr lang="en-US" dirty="0"/>
          </a:p>
          <a:p>
            <a:r>
              <a:rPr lang="en-US" dirty="0"/>
              <a:t>Then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3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 homework you are going to repeat the process above</a:t>
            </a:r>
          </a:p>
          <a:p>
            <a:r>
              <a:rPr lang="en-US" baseline="0" dirty="0"/>
              <a:t> - pick a round2 issue</a:t>
            </a:r>
          </a:p>
          <a:p>
            <a:r>
              <a:rPr lang="en-US" baseline="0" dirty="0"/>
              <a:t> - make a branch</a:t>
            </a:r>
          </a:p>
          <a:p>
            <a:r>
              <a:rPr lang="en-US" baseline="0" dirty="0"/>
              <a:t> - make the fix</a:t>
            </a:r>
          </a:p>
          <a:p>
            <a:r>
              <a:rPr lang="en-US" baseline="0" dirty="0"/>
              <a:t> - commit it</a:t>
            </a:r>
          </a:p>
          <a:p>
            <a:r>
              <a:rPr lang="en-US" baseline="0" dirty="0"/>
              <a:t> - push it</a:t>
            </a:r>
          </a:p>
          <a:p>
            <a:r>
              <a:rPr lang="en-US" baseline="0" dirty="0"/>
              <a:t> - make PR for it.</a:t>
            </a:r>
          </a:p>
          <a:p>
            <a:endParaRPr lang="en-US" baseline="0" dirty="0"/>
          </a:p>
          <a:p>
            <a:r>
              <a:rPr lang="en-US" baseline="0" dirty="0"/>
              <a:t>The Round2 Issues have been chosen so that they will create conflicts.</a:t>
            </a:r>
          </a:p>
          <a:p>
            <a:r>
              <a:rPr lang="en-US" baseline="0" dirty="0"/>
              <a:t>So you will get to experience what happens when:</a:t>
            </a:r>
          </a:p>
          <a:p>
            <a:r>
              <a:rPr lang="en-US" baseline="0" dirty="0"/>
              <a:t>  - While you are working</a:t>
            </a:r>
          </a:p>
          <a:p>
            <a:r>
              <a:rPr lang="en-US" baseline="0" dirty="0"/>
              <a:t>  - There are others that are also working</a:t>
            </a:r>
          </a:p>
          <a:p>
            <a:r>
              <a:rPr lang="en-US" baseline="0" dirty="0"/>
              <a:t>  - And a change gets merged into main that conflicts with what you are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Here you have made a feature branch</a:t>
            </a:r>
          </a:p>
          <a:p>
            <a:r>
              <a:rPr lang="en-US" baseline="0" dirty="0"/>
              <a:t>  - working along to make your changes,</a:t>
            </a:r>
          </a:p>
          <a:p>
            <a:r>
              <a:rPr lang="en-US" baseline="0" dirty="0"/>
              <a:t>  - red files</a:t>
            </a:r>
          </a:p>
          <a:p>
            <a:endParaRPr lang="en-US" baseline="0" dirty="0"/>
          </a:p>
          <a:p>
            <a:r>
              <a:rPr lang="en-US" baseline="0" dirty="0"/>
              <a:t>While you are doing that</a:t>
            </a:r>
          </a:p>
          <a:p>
            <a:r>
              <a:rPr lang="en-US" baseline="0" dirty="0"/>
              <a:t>  - others are also working on the project</a:t>
            </a:r>
          </a:p>
          <a:p>
            <a:r>
              <a:rPr lang="en-US" baseline="0" dirty="0"/>
              <a:t>  - in their own branches</a:t>
            </a:r>
          </a:p>
          <a:p>
            <a:r>
              <a:rPr lang="en-US" baseline="0" dirty="0"/>
              <a:t>  - making PRs</a:t>
            </a:r>
          </a:p>
          <a:p>
            <a:r>
              <a:rPr lang="en-US" baseline="0" dirty="0"/>
              <a:t>  - Some get merged</a:t>
            </a:r>
          </a:p>
          <a:p>
            <a:r>
              <a:rPr lang="en-US" baseline="0" dirty="0"/>
              <a:t>    - E.g. the blue commit in the upstream main.</a:t>
            </a:r>
          </a:p>
          <a:p>
            <a:endParaRPr lang="en-US" baseline="0" dirty="0"/>
          </a:p>
          <a:p>
            <a:r>
              <a:rPr lang="en-US" baseline="0" dirty="0"/>
              <a:t>May be that the blue changes and the red changes touch the same code.</a:t>
            </a:r>
          </a:p>
          <a:p>
            <a:r>
              <a:rPr lang="en-US" baseline="0" dirty="0"/>
              <a:t>  - This creates a conflict </a:t>
            </a:r>
          </a:p>
          <a:p>
            <a:endParaRPr lang="en-US" baseline="0" dirty="0"/>
          </a:p>
          <a:p>
            <a:r>
              <a:rPr lang="en-US" baseline="0" dirty="0"/>
              <a:t>Next slide…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Now you have your changes (red)</a:t>
            </a:r>
          </a:p>
          <a:p>
            <a:pPr marL="0" indent="0">
              <a:buFontTx/>
              <a:buNone/>
            </a:pPr>
            <a:r>
              <a:rPr lang="en-US" dirty="0"/>
              <a:t>  - You stage them</a:t>
            </a:r>
          </a:p>
          <a:p>
            <a:pPr marL="0" indent="0">
              <a:buFontTx/>
              <a:buNone/>
            </a:pPr>
            <a:r>
              <a:rPr lang="en-US" dirty="0"/>
              <a:t>  - You commit them</a:t>
            </a:r>
          </a:p>
          <a:p>
            <a:pPr marL="0" indent="0">
              <a:buFontTx/>
              <a:buNone/>
            </a:pPr>
            <a:r>
              <a:rPr lang="en-US" dirty="0"/>
              <a:t>  - You push them to the origin </a:t>
            </a:r>
          </a:p>
          <a:p>
            <a:pPr marL="0" indent="0">
              <a:buFontTx/>
              <a:buNone/>
            </a:pPr>
            <a:r>
              <a:rPr lang="en-US" dirty="0"/>
              <a:t>  - You make a PR for the changes in your branch.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But… </a:t>
            </a:r>
          </a:p>
          <a:p>
            <a:pPr marL="0" indent="0">
              <a:buFontTx/>
              <a:buNone/>
            </a:pPr>
            <a:r>
              <a:rPr lang="en-US" dirty="0"/>
              <a:t>  - The changes in your branch conflict with the changes in the upstream main.</a:t>
            </a:r>
          </a:p>
          <a:p>
            <a:pPr marL="0" indent="0">
              <a:buFontTx/>
              <a:buNone/>
            </a:pPr>
            <a:r>
              <a:rPr lang="en-US" dirty="0"/>
              <a:t>  - They cannot be merged automatically</a:t>
            </a:r>
          </a:p>
          <a:p>
            <a:pPr marL="0" indent="0">
              <a:buFontTx/>
              <a:buNone/>
            </a:pPr>
            <a:r>
              <a:rPr lang="en-US" dirty="0"/>
              <a:t>    - GitHub doesn’t know which to choose.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When this happens… </a:t>
            </a:r>
          </a:p>
          <a:p>
            <a:pPr marL="0" indent="0">
              <a:buFontTx/>
              <a:buNone/>
            </a:pPr>
            <a:r>
              <a:rPr lang="en-US" dirty="0"/>
              <a:t>  - It will requires an intervention by you.</a:t>
            </a:r>
          </a:p>
          <a:p>
            <a:pPr marL="0" indent="0">
              <a:buFontTx/>
              <a:buNone/>
            </a:pPr>
            <a:r>
              <a:rPr lang="en-US" dirty="0"/>
              <a:t>  - Typically you will get a message from the project managers</a:t>
            </a:r>
          </a:p>
          <a:p>
            <a:pPr marL="0" indent="0">
              <a:buFontTx/>
              <a:buNone/>
            </a:pPr>
            <a:r>
              <a:rPr lang="en-US" dirty="0"/>
              <a:t>  - Something like: Please resolve conflicts with upstream main and update your PR.</a:t>
            </a:r>
          </a:p>
          <a:p>
            <a:pPr marL="0" indent="0">
              <a:buFontTx/>
              <a:buNone/>
            </a:pPr>
            <a:r>
              <a:rPr lang="en-US" dirty="0"/>
              <a:t>    - You need to make your changes compatible with the current state of the main branch.</a:t>
            </a:r>
          </a:p>
          <a:p>
            <a:pPr marL="0" indent="0">
              <a:buFontTx/>
              <a:buNone/>
            </a:pP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dirty="0"/>
              <a:t>That’s what we’ll see today.</a:t>
            </a:r>
          </a:p>
          <a:p>
            <a:pPr marL="0" indent="0">
              <a:buFontTx/>
              <a:buNone/>
            </a:pPr>
            <a:r>
              <a:rPr lang="en-US" dirty="0"/>
              <a:t>  - After last class I made changes to the upstream main that conflict with the Round2 issues.</a:t>
            </a:r>
          </a:p>
          <a:p>
            <a:pPr marL="0" indent="0">
              <a:buFontTx/>
              <a:buNone/>
            </a:pPr>
            <a:r>
              <a:rPr lang="en-US" dirty="0"/>
              <a:t>  - So when you fixed them in your branches you got a conflict</a:t>
            </a:r>
          </a:p>
          <a:p>
            <a:pPr marL="0" indent="0">
              <a:buFontTx/>
              <a:buNone/>
            </a:pPr>
            <a:r>
              <a:rPr lang="en-US" dirty="0"/>
              <a:t>  - GitHub will have told you that the changes could not be merged automatically.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Wil typically ask you.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 - switch to main branch</a:t>
            </a:r>
          </a:p>
          <a:p>
            <a:r>
              <a:rPr lang="en-US" baseline="0" dirty="0"/>
              <a:t>  - pull upstream main</a:t>
            </a:r>
          </a:p>
          <a:p>
            <a:r>
              <a:rPr lang="en-US" baseline="0" dirty="0"/>
              <a:t>    - automatically merges into your main</a:t>
            </a:r>
          </a:p>
          <a:p>
            <a:r>
              <a:rPr lang="en-US" baseline="0" dirty="0"/>
              <a:t>    - because you never changed it!!</a:t>
            </a:r>
          </a:p>
          <a:p>
            <a:r>
              <a:rPr lang="en-US" baseline="0" dirty="0"/>
              <a:t>  - push to your origin</a:t>
            </a:r>
          </a:p>
          <a:p>
            <a:r>
              <a:rPr lang="en-US" baseline="0" dirty="0"/>
              <a:t>  - All main’s are in synch now.</a:t>
            </a:r>
          </a:p>
          <a:p>
            <a:endParaRPr lang="en-US" baseline="0" dirty="0"/>
          </a:p>
          <a:p>
            <a:r>
              <a:rPr lang="en-US" dirty="0"/>
              <a:t>But your feature branch still doesn’t have the blue changes in it.</a:t>
            </a:r>
          </a:p>
          <a:p>
            <a:r>
              <a:rPr lang="en-US" dirty="0"/>
              <a:t>So it is still not compatible with main</a:t>
            </a:r>
          </a:p>
          <a:p>
            <a:r>
              <a:rPr lang="en-US" dirty="0"/>
              <a:t>I.e. it is in conflict with 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going,</a:t>
            </a:r>
          </a:p>
          <a:p>
            <a:r>
              <a:rPr lang="en-US" dirty="0"/>
              <a:t> - Come common terminology from the readings</a:t>
            </a:r>
          </a:p>
          <a:p>
            <a:r>
              <a:rPr lang="en-US" dirty="0"/>
              <a:t> - Remotes:</a:t>
            </a:r>
            <a:r>
              <a:rPr lang="en-US" baseline="0" dirty="0"/>
              <a:t> Out in the cloud (on GitHub)</a:t>
            </a:r>
          </a:p>
          <a:p>
            <a:r>
              <a:rPr lang="en-US" baseline="0" dirty="0"/>
              <a:t> - Repository – copy of all of the files and history of the code.</a:t>
            </a:r>
          </a:p>
          <a:p>
            <a:r>
              <a:rPr lang="en-US" baseline="0" dirty="0"/>
              <a:t> - Upstream – the definitive copy of the project</a:t>
            </a:r>
          </a:p>
          <a:p>
            <a:r>
              <a:rPr lang="en-US" baseline="0" dirty="0"/>
              <a:t> - Origin – a fork or copy by someone working on the project</a:t>
            </a:r>
          </a:p>
          <a:p>
            <a:r>
              <a:rPr lang="en-US" baseline="0" dirty="0"/>
              <a:t> - Local – copy of your origin on your machine for local work</a:t>
            </a:r>
          </a:p>
          <a:p>
            <a:r>
              <a:rPr lang="en-US" baseline="0" dirty="0"/>
              <a:t> - Files – the version of the project files you are working on.</a:t>
            </a:r>
          </a:p>
          <a:p>
            <a:r>
              <a:rPr lang="en-US" baseline="0" dirty="0"/>
              <a:t>   - when you edit and save this is where those changes are saved.</a:t>
            </a:r>
          </a:p>
          <a:p>
            <a:endParaRPr lang="en-US" baseline="0" dirty="0"/>
          </a:p>
          <a:p>
            <a:r>
              <a:rPr lang="en-US" baseline="0" dirty="0"/>
              <a:t>Branch – sequence of commits in your repository</a:t>
            </a:r>
          </a:p>
          <a:p>
            <a:r>
              <a:rPr lang="en-US" baseline="0" dirty="0"/>
              <a:t>Commits - snapshots of project at a moment in time</a:t>
            </a:r>
          </a:p>
          <a:p>
            <a:r>
              <a:rPr lang="en-US" baseline="0" dirty="0"/>
              <a:t>  - Adds the state of the last save with a comment (commit message) to the repo</a:t>
            </a:r>
          </a:p>
          <a:p>
            <a:r>
              <a:rPr lang="en-US" baseline="0" dirty="0"/>
              <a:t>  - Circles represent commits, time left-to-right</a:t>
            </a:r>
          </a:p>
          <a:p>
            <a:endParaRPr lang="en-US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Stage – temporary area where files are “staged” for a commit.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More later.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you need to do is blend</a:t>
            </a:r>
          </a:p>
          <a:p>
            <a:r>
              <a:rPr lang="en-US" dirty="0"/>
              <a:t>  - your red changes</a:t>
            </a:r>
          </a:p>
          <a:p>
            <a:r>
              <a:rPr lang="en-US" dirty="0"/>
              <a:t>  - with the upstream blue changes</a:t>
            </a:r>
          </a:p>
          <a:p>
            <a:r>
              <a:rPr lang="en-US" dirty="0"/>
              <a:t>  - the code files will contain both.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Many ways to do it:</a:t>
            </a:r>
          </a:p>
          <a:p>
            <a:r>
              <a:rPr lang="en-US" dirty="0"/>
              <a:t>  - Usually use a graphical merge tool</a:t>
            </a:r>
          </a:p>
          <a:p>
            <a:r>
              <a:rPr lang="en-US" dirty="0"/>
              <a:t>  - Often built into IDE’s like eclipse / atom /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- We’ll see one here…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Main Branch</a:t>
            </a:r>
          </a:p>
          <a:p>
            <a:r>
              <a:rPr lang="en-US" baseline="0" dirty="0"/>
              <a:t> - shows your local main branch</a:t>
            </a:r>
          </a:p>
          <a:p>
            <a:r>
              <a:rPr lang="en-US" baseline="0" dirty="0"/>
              <a:t> - includes changes to the upstream main because you synched.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to accept your changes</a:t>
            </a:r>
          </a:p>
          <a:p>
            <a:r>
              <a:rPr lang="en-US" baseline="0" dirty="0"/>
              <a:t>  - move code in from the right to accept upstream changes</a:t>
            </a:r>
          </a:p>
          <a:p>
            <a:r>
              <a:rPr lang="en-US" baseline="0" dirty="0"/>
              <a:t>  - edit directly to blend together the changes.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blend the red and blue changes.</a:t>
            </a:r>
          </a:p>
          <a:p>
            <a:r>
              <a:rPr lang="en-US" dirty="0"/>
              <a:t>Stage them</a:t>
            </a:r>
          </a:p>
          <a:p>
            <a:r>
              <a:rPr lang="en-US" dirty="0"/>
              <a:t>Commit them</a:t>
            </a:r>
          </a:p>
          <a:p>
            <a:r>
              <a:rPr lang="en-US" dirty="0"/>
              <a:t>Push them to your origin</a:t>
            </a:r>
          </a:p>
          <a:p>
            <a:r>
              <a:rPr lang="en-US" dirty="0"/>
              <a:t>That automatically updates your PR</a:t>
            </a:r>
          </a:p>
          <a:p>
            <a:r>
              <a:rPr lang="en-US" dirty="0"/>
              <a:t>  - Now can be merged automatically.</a:t>
            </a:r>
          </a:p>
          <a:p>
            <a:endParaRPr lang="en-US" dirty="0"/>
          </a:p>
          <a:p>
            <a:r>
              <a:rPr lang="en-US" dirty="0"/>
              <a:t>If against all odds things go really smoothly:</a:t>
            </a:r>
          </a:p>
          <a:p>
            <a:r>
              <a:rPr lang="en-US" dirty="0"/>
              <a:t>  - merge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those changes are merged.</a:t>
            </a:r>
          </a:p>
          <a:p>
            <a:r>
              <a:rPr lang="en-US" dirty="0"/>
              <a:t>Resynch with upstream main to get them</a:t>
            </a:r>
          </a:p>
          <a:p>
            <a:r>
              <a:rPr lang="en-US" dirty="0"/>
              <a:t>Then delete </a:t>
            </a:r>
            <a:r>
              <a:rPr lang="en-US"/>
              <a:t>your feature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Now I want to give you a visual of what you did in the homework activity.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  - This is the Calculator project in the COMP491 GitHub</a:t>
            </a:r>
          </a:p>
          <a:p>
            <a:r>
              <a:rPr lang="en-US" baseline="0" dirty="0"/>
              <a:t>  - It is playing the role of an open source project going on out in the world that you might join.</a:t>
            </a:r>
          </a:p>
          <a:p>
            <a:endParaRPr lang="en-US" baseline="0" dirty="0"/>
          </a:p>
          <a:p>
            <a:r>
              <a:rPr lang="en-US" baseline="0" dirty="0"/>
              <a:t>Main branch – the name for the main thread of development.</a:t>
            </a:r>
          </a:p>
          <a:p>
            <a:r>
              <a:rPr lang="en-US" baseline="0" dirty="0"/>
              <a:t>  - Used to be called the “master branch”</a:t>
            </a:r>
          </a:p>
          <a:p>
            <a:r>
              <a:rPr lang="en-US" baseline="0" dirty="0"/>
              <a:t>  - GitHub and others have changed the default name to main</a:t>
            </a:r>
          </a:p>
          <a:p>
            <a:r>
              <a:rPr lang="en-US" baseline="0" dirty="0"/>
              <a:t>  - But some older projects have not made the shift so you may encounter “master branches” in projects.</a:t>
            </a:r>
          </a:p>
          <a:p>
            <a:endParaRPr lang="en-US" baseline="0" dirty="0"/>
          </a:p>
          <a:p>
            <a:r>
              <a:rPr lang="en-US" baseline="0" dirty="0"/>
              <a:t>This is the state before you fork the project.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After getting git all setup the first thing you did was to Fork the Upstream.</a:t>
            </a:r>
          </a:p>
          <a:p>
            <a:endParaRPr lang="en-US" baseline="0" dirty="0"/>
          </a:p>
          <a:p>
            <a:r>
              <a:rPr lang="en-US" baseline="0" dirty="0"/>
              <a:t>The Fork operation made a fill copy of the upstream repository from the main project into your GitHub account.</a:t>
            </a:r>
          </a:p>
          <a:p>
            <a:r>
              <a:rPr lang="en-US" baseline="0" dirty="0"/>
              <a:t>  - This includes the main branch (and any others).</a:t>
            </a:r>
          </a:p>
          <a:p>
            <a:r>
              <a:rPr lang="en-US" baseline="0" dirty="0"/>
              <a:t>  - This was done completely in the GitHub GUI through the browser.</a:t>
            </a:r>
          </a:p>
          <a:p>
            <a:endParaRPr lang="en-US" baseline="0" dirty="0"/>
          </a:p>
          <a:p>
            <a:r>
              <a:rPr lang="en-US" baseline="0" dirty="0"/>
              <a:t>Your fork also keeps a record of where it came from</a:t>
            </a:r>
          </a:p>
          <a:p>
            <a:r>
              <a:rPr lang="en-US" baseline="0" dirty="0"/>
              <a:t>  - The think black </a:t>
            </a:r>
            <a:r>
              <a:rPr lang="en-US" baseline="0" dirty="0" err="1"/>
              <a:t>arros</a:t>
            </a:r>
            <a:endParaRPr lang="en-US" baseline="0" dirty="0"/>
          </a:p>
          <a:p>
            <a:r>
              <a:rPr lang="en-US" baseline="0" dirty="0"/>
              <a:t>  - This will allow you to contribute changes that you make in your origin back to the main project</a:t>
            </a:r>
          </a:p>
          <a:p>
            <a:r>
              <a:rPr lang="en-US" baseline="0" dirty="0"/>
              <a:t>  - More on that later.</a:t>
            </a:r>
          </a:p>
          <a:p>
            <a:endParaRPr lang="en-US" baseline="0" dirty="0"/>
          </a:p>
          <a:p>
            <a:r>
              <a:rPr lang="en-US" baseline="0" dirty="0"/>
              <a:t>Verify that they all have a fork of the correct repo.</a:t>
            </a:r>
          </a:p>
          <a:p>
            <a:r>
              <a:rPr lang="en-US" baseline="0" dirty="0"/>
              <a:t>  - pair those that do not with someone that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You then cloned the repository from your origin to your local machine.</a:t>
            </a:r>
          </a:p>
          <a:p>
            <a:r>
              <a:rPr lang="en-US" baseline="0" dirty="0"/>
              <a:t>  - Note that fork and clone both copy the repo, but have different meanings.</a:t>
            </a:r>
          </a:p>
          <a:p>
            <a:endParaRPr lang="en-US" baseline="0" dirty="0"/>
          </a:p>
          <a:p>
            <a:r>
              <a:rPr lang="en-US" baseline="0" dirty="0"/>
              <a:t>The ls command will show that:</a:t>
            </a:r>
          </a:p>
          <a:p>
            <a:r>
              <a:rPr lang="en-US" baseline="0" dirty="0"/>
              <a:t>  - the most recent version of the files in the main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</a:t>
            </a:r>
          </a:p>
          <a:p>
            <a:r>
              <a:rPr lang="en-US" baseline="0" dirty="0"/>
              <a:t>  - Small black arrow</a:t>
            </a:r>
          </a:p>
          <a:p>
            <a:r>
              <a:rPr lang="en-US" baseline="0" dirty="0"/>
              <a:t>  - Allows you to “push” changes than you make to the code back to GitHub</a:t>
            </a:r>
          </a:p>
          <a:p>
            <a:r>
              <a:rPr lang="en-US" baseline="0" dirty="0"/>
              <a:t>  - And then ultimately contribute them back to the upstream.</a:t>
            </a:r>
          </a:p>
          <a:p>
            <a:endParaRPr lang="en-US" baseline="0" dirty="0"/>
          </a:p>
          <a:p>
            <a:r>
              <a:rPr lang="en-US" baseline="0" dirty="0"/>
              <a:t>So you will work locally on your clone.</a:t>
            </a:r>
          </a:p>
          <a:p>
            <a:r>
              <a:rPr lang="en-US" baseline="0" dirty="0"/>
              <a:t>When you have changes ready you can push them to the origin.</a:t>
            </a:r>
          </a:p>
          <a:p>
            <a:r>
              <a:rPr lang="en-US" baseline="0" dirty="0"/>
              <a:t>And then contribute them to the upstream.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  - So the main branch may change based on contributions from others.</a:t>
            </a:r>
          </a:p>
          <a:p>
            <a:r>
              <a:rPr lang="en-US" baseline="0" dirty="0"/>
              <a:t>  - You will want to be able to get those changes into your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  - The local repository does not know about the upstream</a:t>
            </a:r>
          </a:p>
          <a:p>
            <a:r>
              <a:rPr lang="en-US" baseline="0" dirty="0"/>
              <a:t>  - It is not possible to get change from upstream into your Origin</a:t>
            </a:r>
          </a:p>
          <a:p>
            <a:r>
              <a:rPr lang="en-US" baseline="0" dirty="0"/>
              <a:t>    - Even though it seems like it should… it does not.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  - We’ll tell the local repo about the upstream by setting the upstream remote.</a:t>
            </a:r>
          </a:p>
          <a:p>
            <a:r>
              <a:rPr lang="en-US" baseline="0" dirty="0"/>
              <a:t>  - Then well bring changes from the upstream to your local repository</a:t>
            </a:r>
          </a:p>
          <a:p>
            <a:r>
              <a:rPr lang="en-US" baseline="0" dirty="0"/>
              <a:t>  - And then push thee changes to your origin.</a:t>
            </a:r>
          </a:p>
          <a:p>
            <a:endParaRPr lang="en-US" baseline="0" dirty="0"/>
          </a:p>
          <a:p>
            <a:r>
              <a:rPr lang="en-US" baseline="0" dirty="0"/>
              <a:t>This will allow you to keep your local and origin main branches ”in synch” with the upstream.</a:t>
            </a:r>
          </a:p>
          <a:p>
            <a:r>
              <a:rPr lang="en-US" baseline="0" dirty="0"/>
              <a:t>  - The main branch should be the same everywhere.</a:t>
            </a:r>
          </a:p>
          <a:p>
            <a:r>
              <a:rPr lang="en-US" baseline="0" dirty="0"/>
              <a:t>  - You will not edit the main branch.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r>
              <a:rPr lang="en-US" baseline="0" dirty="0"/>
              <a:t> - Today</a:t>
            </a:r>
          </a:p>
          <a:p>
            <a:r>
              <a:rPr lang="en-US" baseline="0" dirty="0"/>
              <a:t>   - We’ll go through the process of fixing a bug and contributing the fix back to the upstream.</a:t>
            </a:r>
          </a:p>
          <a:p>
            <a:r>
              <a:rPr lang="en-US" baseline="0" dirty="0"/>
              <a:t>   - Friday, we’ll see what happens when your changes conflict with changes made by someone else.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your VM</a:t>
            </a:r>
          </a:p>
          <a:p>
            <a:r>
              <a:rPr lang="en-US" baseline="0" dirty="0"/>
              <a:t>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identify an issue or feature to work on in a project </a:t>
            </a:r>
          </a:p>
          <a:p>
            <a:r>
              <a:rPr lang="en-US" dirty="0"/>
              <a:t>  - You’ll use a “branching workflow” to do your work and contribute it back to the upstream.</a:t>
            </a:r>
          </a:p>
          <a:p>
            <a:endParaRPr lang="en-US" dirty="0"/>
          </a:p>
          <a:p>
            <a:r>
              <a:rPr lang="en-US" dirty="0"/>
              <a:t>Branch: A copy of the current</a:t>
            </a:r>
            <a:r>
              <a:rPr lang="en-US" baseline="0" dirty="0"/>
              <a:t> state of your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 is.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or creates a new branch</a:t>
            </a:r>
          </a:p>
          <a:p>
            <a:endParaRPr lang="en-US" dirty="0"/>
          </a:p>
          <a:p>
            <a:r>
              <a:rPr lang="en-US" dirty="0"/>
              <a:t>git branch &lt;name&gt;: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git switch &lt;name&gt;</a:t>
            </a:r>
          </a:p>
          <a:p>
            <a:r>
              <a:rPr lang="en-US" baseline="0" dirty="0"/>
              <a:t> - Switch (used to be called checkout, which still works)</a:t>
            </a:r>
          </a:p>
          <a:p>
            <a:r>
              <a:rPr lang="en-US" baseline="0" dirty="0"/>
              <a:t> - Switches your files to those in a specified branch.</a:t>
            </a:r>
          </a:p>
          <a:p>
            <a:r>
              <a:rPr lang="en-US" baseline="0" dirty="0"/>
              <a:t> - switch feature</a:t>
            </a:r>
          </a:p>
          <a:p>
            <a:r>
              <a:rPr lang="en-US" baseline="0" dirty="0"/>
              <a:t> - switch main</a:t>
            </a:r>
          </a:p>
          <a:p>
            <a:endParaRPr lang="en-US" baseline="0" dirty="0"/>
          </a:p>
          <a:p>
            <a:r>
              <a:rPr lang="en-US" baseline="0" dirty="0"/>
              <a:t>Save your work as you go just like any other time.</a:t>
            </a:r>
          </a:p>
          <a:p>
            <a:r>
              <a:rPr lang="en-US" baseline="0" dirty="0"/>
              <a:t> - Those changes are saved in your files.</a:t>
            </a:r>
          </a:p>
          <a:p>
            <a:r>
              <a:rPr lang="en-US" baseline="0" dirty="0"/>
              <a:t> - We’ll see how to get the changes into the repos shortly.</a:t>
            </a:r>
          </a:p>
          <a:p>
            <a:r>
              <a:rPr lang="en-US" baseline="0" dirty="0"/>
              <a:t> - </a:t>
            </a:r>
            <a:r>
              <a:rPr lang="en-US" u="sng" baseline="0" dirty="0"/>
              <a:t>BE SURE TO ONLY MAKE THE CHANGES IN YOUR ISSUE – DO NOT CHANGE ANYTHING ELSE.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After:</a:t>
            </a:r>
          </a:p>
          <a:p>
            <a:r>
              <a:rPr lang="en-US" baseline="0" dirty="0"/>
              <a:t>  - Mention: Notice working on the files is just like any other time.</a:t>
            </a:r>
          </a:p>
          <a:p>
            <a:r>
              <a:rPr lang="en-US" baseline="0" dirty="0"/>
              <a:t>  - Ask: How can you tell which branch you are on?</a:t>
            </a:r>
          </a:p>
          <a:p>
            <a:r>
              <a:rPr lang="en-US" baseline="0" dirty="0"/>
              <a:t>    - The output of git branch tells you </a:t>
            </a:r>
          </a:p>
          <a:p>
            <a:r>
              <a:rPr lang="en-US" baseline="0" dirty="0"/>
              <a:t>    - the * in the output of git branch</a:t>
            </a:r>
          </a:p>
          <a:p>
            <a:r>
              <a:rPr lang="en-US" baseline="0" dirty="0"/>
              <a:t>  - Ask: Why use a feature branch instead of working on the main branch?</a:t>
            </a:r>
          </a:p>
          <a:p>
            <a:r>
              <a:rPr lang="en-US" baseline="0" dirty="0"/>
              <a:t>    - </a:t>
            </a:r>
            <a:r>
              <a:rPr lang="en-US" baseline="0" dirty="0" err="1"/>
              <a:t>Resettability</a:t>
            </a:r>
            <a:endParaRPr lang="en-US" baseline="0" dirty="0"/>
          </a:p>
          <a:p>
            <a:r>
              <a:rPr lang="en-US" baseline="0" dirty="0"/>
              <a:t>    - Philosophically </a:t>
            </a:r>
          </a:p>
          <a:p>
            <a:r>
              <a:rPr lang="en-US" baseline="0" dirty="0"/>
              <a:t>      - only project managers modify main</a:t>
            </a:r>
          </a:p>
          <a:p>
            <a:r>
              <a:rPr lang="en-US" baseline="0" dirty="0"/>
              <a:t>      - Keeps a definitive version in face of many contributors making changes.</a:t>
            </a:r>
          </a:p>
          <a:p>
            <a:r>
              <a:rPr lang="en-US" baseline="0" dirty="0"/>
              <a:t>      - If its your own project then you are the manager so fine.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712598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Branching Workflow: 	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1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switch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49" name="Straight Arrow Connector 48"/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FC52FF-4D31-A145-A136-AAEFE3FBD628}"/>
              </a:ext>
            </a:extLst>
          </p:cNvPr>
          <p:cNvCxnSpPr>
            <a:cxnSpLocks/>
            <a:stCxn id="46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07" y="598716"/>
            <a:ext cx="8835353" cy="895056"/>
          </a:xfrm>
        </p:spPr>
        <p:txBody>
          <a:bodyPr/>
          <a:lstStyle/>
          <a:p>
            <a:pPr algn="l"/>
            <a:r>
              <a:rPr lang="en-US" dirty="0"/>
              <a:t>Branching Workflow:</a:t>
            </a:r>
            <a:br>
              <a:rPr lang="en-US" dirty="0"/>
            </a:br>
            <a:r>
              <a:rPr lang="en-US" dirty="0"/>
              <a:t>	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  <a:p>
            <a:r>
              <a:rPr lang="en-US" sz="1600" dirty="0"/>
              <a:t>git log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53" name="Straight Arrow Connector 52"/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A8D244-0531-BB45-B1C7-1E90996ABE00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55448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Branching Workflow:</a:t>
            </a:r>
            <a:br>
              <a:rPr lang="en-US" dirty="0"/>
            </a:br>
            <a:r>
              <a:rPr lang="en-US" dirty="0"/>
              <a:t>	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53" name="Straight Arrow Connector 52"/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A8D244-0531-BB45-B1C7-1E90996ABE00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84010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Branching Workflow:</a:t>
            </a:r>
            <a:br>
              <a:rPr lang="en-US" dirty="0"/>
            </a:br>
            <a:r>
              <a:rPr lang="en-US" dirty="0"/>
              <a:t>	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main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82703"/>
            <a:ext cx="8949653" cy="895056"/>
          </a:xfrm>
        </p:spPr>
        <p:txBody>
          <a:bodyPr/>
          <a:lstStyle/>
          <a:p>
            <a:pPr algn="l"/>
            <a:r>
              <a:rPr lang="en-US" dirty="0"/>
              <a:t>Branching Workflow:</a:t>
            </a:r>
            <a:br>
              <a:rPr lang="en-US" dirty="0"/>
            </a:br>
            <a:r>
              <a:rPr lang="en-US" dirty="0"/>
              <a:t>	Synchronize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E06EFE-5A8A-3E48-93B7-DF17EDC18537}"/>
              </a:ext>
            </a:extLst>
          </p:cNvPr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371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switch main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main</a:t>
            </a:r>
          </a:p>
          <a:p>
            <a:r>
              <a:rPr lang="en-US" sz="1600" dirty="0"/>
              <a:t>git push origin main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3488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switch main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–d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53" name="Straight Arrow Connector 52"/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A8D244-0531-BB45-B1C7-1E90996ABE00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1523999"/>
            <a:ext cx="8058150" cy="1724867"/>
          </a:xfrm>
        </p:spPr>
        <p:txBody>
          <a:bodyPr/>
          <a:lstStyle/>
          <a:p>
            <a:r>
              <a:rPr lang="en-US" dirty="0"/>
              <a:t>Part 3</a:t>
            </a:r>
            <a:br>
              <a:rPr lang="en-US" dirty="0"/>
            </a:br>
            <a:r>
              <a:rPr lang="en-US" dirty="0"/>
              <a:t>Before the Second Class:</a:t>
            </a:r>
            <a:br>
              <a:rPr lang="en-US" dirty="0"/>
            </a:br>
            <a:r>
              <a:rPr lang="en-US" dirty="0"/>
              <a:t>Make Another 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switch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main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523999"/>
            <a:ext cx="8729663" cy="1724867"/>
          </a:xfrm>
        </p:spPr>
        <p:txBody>
          <a:bodyPr/>
          <a:lstStyle/>
          <a:p>
            <a:r>
              <a:rPr lang="en-US" dirty="0"/>
              <a:t>Part 4</a:t>
            </a:r>
            <a:br>
              <a:rPr lang="en-US" dirty="0"/>
            </a:br>
            <a:r>
              <a:rPr lang="en-US" dirty="0"/>
              <a:t>Hands-on in the Second Class:</a:t>
            </a:r>
            <a:br>
              <a:rPr lang="en-US" dirty="0"/>
            </a:br>
            <a:r>
              <a:rPr lang="en-US" dirty="0"/>
              <a:t>Resolving Conflicts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A3100-4F47-C245-BA09-CE9782C48FD0}"/>
              </a:ext>
            </a:extLst>
          </p:cNvPr>
          <p:cNvGrpSpPr/>
          <p:nvPr/>
        </p:nvGrpSpPr>
        <p:grpSpPr>
          <a:xfrm>
            <a:off x="4796780" y="3573567"/>
            <a:ext cx="4034786" cy="1499083"/>
            <a:chOff x="4796780" y="3573567"/>
            <a:chExt cx="4034786" cy="1499083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D51A2CD-E0C4-DC48-A4CB-D379B9D31CC3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796780" y="3573567"/>
              <a:ext cx="1826158" cy="8989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6D0CA3-90F7-3F4B-A8C8-CD69513DE956}"/>
                </a:ext>
              </a:extLst>
            </p:cNvPr>
            <p:cNvSpPr txBox="1"/>
            <p:nvPr/>
          </p:nvSpPr>
          <p:spPr>
            <a:xfrm>
              <a:off x="6622938" y="3872321"/>
              <a:ext cx="2208628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Upstream </a:t>
              </a:r>
              <a:r>
                <a:rPr lang="en-US" dirty="0"/>
                <a:t>belongs to the project. You will have read-only access.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F033BE-EA7E-2042-A476-D802D509ACE3}"/>
              </a:ext>
            </a:extLst>
          </p:cNvPr>
          <p:cNvGrpSpPr/>
          <p:nvPr/>
        </p:nvGrpSpPr>
        <p:grpSpPr>
          <a:xfrm>
            <a:off x="171540" y="260662"/>
            <a:ext cx="2924249" cy="3284412"/>
            <a:chOff x="171540" y="260662"/>
            <a:chExt cx="2924249" cy="32844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840E05-1A07-6342-9137-8B937ADE2337}"/>
                </a:ext>
              </a:extLst>
            </p:cNvPr>
            <p:cNvGrpSpPr/>
            <p:nvPr/>
          </p:nvGrpSpPr>
          <p:grpSpPr>
            <a:xfrm>
              <a:off x="171540" y="260662"/>
              <a:ext cx="2924249" cy="3284412"/>
              <a:chOff x="171540" y="260662"/>
              <a:chExt cx="2924249" cy="328441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E0D7794-480C-9140-9AA7-CAA865C2C62D}"/>
                  </a:ext>
                </a:extLst>
              </p:cNvPr>
              <p:cNvGrpSpPr/>
              <p:nvPr/>
            </p:nvGrpSpPr>
            <p:grpSpPr>
              <a:xfrm>
                <a:off x="1310195" y="2081094"/>
                <a:ext cx="1426477" cy="1463980"/>
                <a:chOff x="1310195" y="2081094"/>
                <a:chExt cx="1426477" cy="1463980"/>
              </a:xfrm>
            </p:grpSpPr>
            <p:sp>
              <p:nvSpPr>
                <p:cNvPr id="10" name="Can 9">
                  <a:extLst>
                    <a:ext uri="{FF2B5EF4-FFF2-40B4-BE49-F238E27FC236}">
                      <a16:creationId xmlns:a16="http://schemas.microsoft.com/office/drawing/2014/main" id="{0FE3161C-D717-9A4C-BC16-48A74E3A2423}"/>
                    </a:ext>
                  </a:extLst>
                </p:cNvPr>
                <p:cNvSpPr/>
                <p:nvPr/>
              </p:nvSpPr>
              <p:spPr>
                <a:xfrm>
                  <a:off x="1310195" y="2081094"/>
                  <a:ext cx="1426477" cy="1463980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origin</a:t>
                  </a:r>
                </a:p>
                <a:p>
                  <a:pPr algn="ctr"/>
                  <a:endParaRPr lang="en-US" sz="2000" i="1" dirty="0"/>
                </a:p>
                <a:p>
                  <a:pPr algn="ctr"/>
                  <a:endParaRPr lang="en-US" sz="2000" i="1" dirty="0"/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15291F4-7B88-A241-8D4B-87F985375979}"/>
                    </a:ext>
                  </a:extLst>
                </p:cNvPr>
                <p:cNvSpPr/>
                <p:nvPr/>
              </p:nvSpPr>
              <p:spPr>
                <a:xfrm>
                  <a:off x="1396437" y="2765184"/>
                  <a:ext cx="1253994" cy="23992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3BD7EE3-8C96-BD45-A0C5-413A5C279C60}"/>
                    </a:ext>
                  </a:extLst>
                </p:cNvPr>
                <p:cNvSpPr/>
                <p:nvPr/>
              </p:nvSpPr>
              <p:spPr>
                <a:xfrm>
                  <a:off x="1440634" y="2816185"/>
                  <a:ext cx="140086" cy="14008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FE38C92-45E9-004D-85E0-9A0F23721D6A}"/>
                    </a:ext>
                  </a:extLst>
                </p:cNvPr>
                <p:cNvCxnSpPr>
                  <a:cxnSpLocks/>
                  <a:stCxn id="28" idx="6"/>
                  <a:endCxn id="30" idx="2"/>
                </p:cNvCxnSpPr>
                <p:nvPr/>
              </p:nvCxnSpPr>
              <p:spPr>
                <a:xfrm flipV="1">
                  <a:off x="1580720" y="2882940"/>
                  <a:ext cx="105890" cy="3288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503C583-BE7B-8841-842F-FD5DCDD19E5D}"/>
                    </a:ext>
                  </a:extLst>
                </p:cNvPr>
                <p:cNvSpPr/>
                <p:nvPr/>
              </p:nvSpPr>
              <p:spPr>
                <a:xfrm>
                  <a:off x="1686610" y="2812897"/>
                  <a:ext cx="140086" cy="140086"/>
                </a:xfrm>
                <a:prstGeom prst="ellipse">
                  <a:avLst/>
                </a:prstGeom>
                <a:solidFill>
                  <a:srgbClr val="00800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284000-BF22-8048-AFB1-6D80B9429741}"/>
                  </a:ext>
                </a:extLst>
              </p:cNvPr>
              <p:cNvSpPr txBox="1"/>
              <p:nvPr/>
            </p:nvSpPr>
            <p:spPr>
              <a:xfrm>
                <a:off x="171540" y="260662"/>
                <a:ext cx="2924249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Origin </a:t>
                </a:r>
                <a:r>
                  <a:rPr lang="en-US" dirty="0"/>
                  <a:t>Is a copy (</a:t>
                </a:r>
                <a:r>
                  <a:rPr lang="en-US" b="1" i="1" dirty="0"/>
                  <a:t>fork</a:t>
                </a:r>
                <a:r>
                  <a:rPr lang="en-US" dirty="0"/>
                  <a:t>) of the upstream repository in your GitHub. You will have read/write access.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2004B57-CA32-244F-904C-3BB990A35929}"/>
                </a:ext>
              </a:extLst>
            </p:cNvPr>
            <p:cNvCxnSpPr>
              <a:cxnSpLocks/>
              <a:stCxn id="10" idx="1"/>
              <a:endCxn id="44" idx="2"/>
            </p:cNvCxnSpPr>
            <p:nvPr/>
          </p:nvCxnSpPr>
          <p:spPr>
            <a:xfrm flipH="1" flipV="1">
              <a:off x="1633665" y="1460991"/>
              <a:ext cx="389769" cy="6201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3EE8B1-713F-5840-B203-D702DCE3C722}"/>
              </a:ext>
            </a:extLst>
          </p:cNvPr>
          <p:cNvGrpSpPr/>
          <p:nvPr/>
        </p:nvGrpSpPr>
        <p:grpSpPr>
          <a:xfrm>
            <a:off x="1310195" y="3638855"/>
            <a:ext cx="2996932" cy="3112198"/>
            <a:chOff x="1310195" y="3638855"/>
            <a:chExt cx="2996932" cy="31121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2A2F91-BDFC-A54D-ABD5-BD515815AAB5}"/>
                </a:ext>
              </a:extLst>
            </p:cNvPr>
            <p:cNvGrpSpPr/>
            <p:nvPr/>
          </p:nvGrpSpPr>
          <p:grpSpPr>
            <a:xfrm>
              <a:off x="1310195" y="5071883"/>
              <a:ext cx="1426477" cy="1679170"/>
              <a:chOff x="1310195" y="5071883"/>
              <a:chExt cx="1426477" cy="1679170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7A1D62D6-512D-2E4F-9624-C6B5C357ED5C}"/>
                  </a:ext>
                </a:extLst>
              </p:cNvPr>
              <p:cNvSpPr/>
              <p:nvPr/>
            </p:nvSpPr>
            <p:spPr>
              <a:xfrm>
                <a:off x="1310195" y="5071883"/>
                <a:ext cx="1426477" cy="167917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2000" dirty="0"/>
                </a:br>
                <a:endParaRPr lang="en-US" sz="2000" dirty="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FCD03D7E-4E57-0D45-90F3-E6AED95E2C37}"/>
                  </a:ext>
                </a:extLst>
              </p:cNvPr>
              <p:cNvSpPr/>
              <p:nvPr/>
            </p:nvSpPr>
            <p:spPr>
              <a:xfrm>
                <a:off x="1756653" y="6404182"/>
                <a:ext cx="871375" cy="21037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Stage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E88074CB-1B73-DA42-8CC4-F616CBB0FFDF}"/>
                  </a:ext>
                </a:extLst>
              </p:cNvPr>
              <p:cNvSpPr/>
              <p:nvPr/>
            </p:nvSpPr>
            <p:spPr>
              <a:xfrm>
                <a:off x="1386741" y="5478389"/>
                <a:ext cx="1253994" cy="23992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9193EF-B5A5-2449-933D-101C5716F895}"/>
                  </a:ext>
                </a:extLst>
              </p:cNvPr>
              <p:cNvSpPr/>
              <p:nvPr/>
            </p:nvSpPr>
            <p:spPr>
              <a:xfrm>
                <a:off x="1440634" y="5522057"/>
                <a:ext cx="140086" cy="14008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83D6D94-508A-104D-9F0B-316012BE52E8}"/>
                  </a:ext>
                </a:extLst>
              </p:cNvPr>
              <p:cNvCxnSpPr>
                <a:cxnSpLocks/>
                <a:stCxn id="31" idx="6"/>
                <a:endCxn id="33" idx="2"/>
              </p:cNvCxnSpPr>
              <p:nvPr/>
            </p:nvCxnSpPr>
            <p:spPr>
              <a:xfrm flipV="1">
                <a:off x="1580720" y="5588812"/>
                <a:ext cx="105890" cy="32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394EF30-00E7-BC43-A64C-5A89A4675CBD}"/>
                  </a:ext>
                </a:extLst>
              </p:cNvPr>
              <p:cNvSpPr/>
              <p:nvPr/>
            </p:nvSpPr>
            <p:spPr>
              <a:xfrm>
                <a:off x="1686610" y="5518769"/>
                <a:ext cx="140086" cy="140086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6BFF2F-4454-2147-9E3A-042FC9AFA7A9}"/>
                </a:ext>
              </a:extLst>
            </p:cNvPr>
            <p:cNvSpPr txBox="1"/>
            <p:nvPr/>
          </p:nvSpPr>
          <p:spPr>
            <a:xfrm>
              <a:off x="1403095" y="3638855"/>
              <a:ext cx="2904032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Local </a:t>
              </a:r>
              <a:r>
                <a:rPr lang="en-US" dirty="0"/>
                <a:t>is a copy (</a:t>
              </a:r>
              <a:r>
                <a:rPr lang="en-US" b="1" i="1" dirty="0"/>
                <a:t>clone</a:t>
              </a:r>
              <a:r>
                <a:rPr lang="en-US" dirty="0"/>
                <a:t>) of your origin repository on your local machine.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7B0C8-3B4D-7F4E-BE4E-FFF378D9701F}"/>
                </a:ext>
              </a:extLst>
            </p:cNvPr>
            <p:cNvCxnSpPr>
              <a:cxnSpLocks/>
              <a:stCxn id="4" idx="1"/>
              <a:endCxn id="49" idx="2"/>
            </p:cNvCxnSpPr>
            <p:nvPr/>
          </p:nvCxnSpPr>
          <p:spPr>
            <a:xfrm flipV="1">
              <a:off x="2023434" y="4562185"/>
              <a:ext cx="831677" cy="5096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6357A6-15C7-3441-A785-B57EAA0D3E78}"/>
              </a:ext>
            </a:extLst>
          </p:cNvPr>
          <p:cNvGrpSpPr/>
          <p:nvPr/>
        </p:nvGrpSpPr>
        <p:grpSpPr>
          <a:xfrm>
            <a:off x="3578642" y="5295286"/>
            <a:ext cx="4406472" cy="1200329"/>
            <a:chOff x="3578642" y="5295286"/>
            <a:chExt cx="4406472" cy="12003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A2D8F9-D9C1-474A-86D3-140A748AE10D}"/>
                </a:ext>
              </a:extLst>
            </p:cNvPr>
            <p:cNvGrpSpPr/>
            <p:nvPr/>
          </p:nvGrpSpPr>
          <p:grpSpPr>
            <a:xfrm>
              <a:off x="3578642" y="5529147"/>
              <a:ext cx="1104476" cy="847945"/>
              <a:chOff x="3578642" y="5529147"/>
              <a:chExt cx="1104476" cy="847945"/>
            </a:xfrm>
          </p:grpSpPr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199E74C9-C9F3-CA43-BE3D-23F3D121B91E}"/>
                  </a:ext>
                </a:extLst>
              </p:cNvPr>
              <p:cNvSpPr/>
              <p:nvPr/>
            </p:nvSpPr>
            <p:spPr>
              <a:xfrm>
                <a:off x="3578642" y="5789236"/>
                <a:ext cx="1104476" cy="587856"/>
              </a:xfrm>
              <a:prstGeom prst="parallelogram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EC4CAA24-C830-794A-87A3-73BF0F4E0A39}"/>
                  </a:ext>
                </a:extLst>
              </p:cNvPr>
              <p:cNvSpPr/>
              <p:nvPr/>
            </p:nvSpPr>
            <p:spPr>
              <a:xfrm>
                <a:off x="3865834" y="5895451"/>
                <a:ext cx="521107" cy="23992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536760C-4CB1-FF4D-A7C2-2C34D785211A}"/>
                  </a:ext>
                </a:extLst>
              </p:cNvPr>
              <p:cNvSpPr/>
              <p:nvPr/>
            </p:nvSpPr>
            <p:spPr>
              <a:xfrm>
                <a:off x="4059191" y="5946660"/>
                <a:ext cx="140086" cy="140086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F53F0-16D3-F946-9A37-83A09819FF3B}"/>
                  </a:ext>
                </a:extLst>
              </p:cNvPr>
              <p:cNvSpPr txBox="1"/>
              <p:nvPr/>
            </p:nvSpPr>
            <p:spPr>
              <a:xfrm>
                <a:off x="3887146" y="5529147"/>
                <a:ext cx="577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Files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3BA23C-95C4-FA46-AE8A-D8B084A1F203}"/>
                </a:ext>
              </a:extLst>
            </p:cNvPr>
            <p:cNvSpPr txBox="1"/>
            <p:nvPr/>
          </p:nvSpPr>
          <p:spPr>
            <a:xfrm>
              <a:off x="5346840" y="5295286"/>
              <a:ext cx="2638274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Files</a:t>
              </a:r>
              <a:r>
                <a:rPr lang="en-US" dirty="0"/>
                <a:t> are the version of the files that you are currently working with on your local machine.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F350D08-3D10-A540-B110-1D18ADE17989}"/>
                </a:ext>
              </a:extLst>
            </p:cNvPr>
            <p:cNvCxnSpPr>
              <a:cxnSpLocks/>
              <a:stCxn id="18" idx="2"/>
              <a:endCxn id="58" idx="1"/>
            </p:cNvCxnSpPr>
            <p:nvPr/>
          </p:nvCxnSpPr>
          <p:spPr>
            <a:xfrm flipV="1">
              <a:off x="4609636" y="5895451"/>
              <a:ext cx="737204" cy="1877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D831EF-12B5-C64C-9727-B2518235DB1C}"/>
              </a:ext>
            </a:extLst>
          </p:cNvPr>
          <p:cNvGrpSpPr/>
          <p:nvPr/>
        </p:nvGrpSpPr>
        <p:grpSpPr>
          <a:xfrm>
            <a:off x="5371469" y="2522615"/>
            <a:ext cx="3659989" cy="1200329"/>
            <a:chOff x="5371469" y="2522615"/>
            <a:chExt cx="3659989" cy="120032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82FC72-BBB8-8443-9BD4-B65E531CAB2D}"/>
                </a:ext>
              </a:extLst>
            </p:cNvPr>
            <p:cNvSpPr txBox="1"/>
            <p:nvPr/>
          </p:nvSpPr>
          <p:spPr>
            <a:xfrm>
              <a:off x="6332158" y="2522615"/>
              <a:ext cx="2699300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Branch</a:t>
              </a:r>
              <a:r>
                <a:rPr lang="en-US" i="1" dirty="0"/>
                <a:t> a sequence of snapshots </a:t>
              </a:r>
              <a:r>
                <a:rPr lang="en-US" b="1" i="1" dirty="0"/>
                <a:t>(commits)</a:t>
              </a:r>
              <a:r>
                <a:rPr lang="en-US" i="1" dirty="0"/>
                <a:t> that make up the development history</a:t>
              </a:r>
              <a:endParaRPr lang="en-US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FC4D7A8-F168-B541-A65F-573136EFE345}"/>
                </a:ext>
              </a:extLst>
            </p:cNvPr>
            <p:cNvCxnSpPr>
              <a:cxnSpLocks/>
              <a:stCxn id="20" idx="3"/>
              <a:endCxn id="69" idx="1"/>
            </p:cNvCxnSpPr>
            <p:nvPr/>
          </p:nvCxnSpPr>
          <p:spPr>
            <a:xfrm>
              <a:off x="5371469" y="2885145"/>
              <a:ext cx="960689" cy="2376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DC27D5-E730-0443-B8EE-F6D59269B597}"/>
              </a:ext>
            </a:extLst>
          </p:cNvPr>
          <p:cNvGrpSpPr/>
          <p:nvPr/>
        </p:nvGrpSpPr>
        <p:grpSpPr>
          <a:xfrm>
            <a:off x="3996037" y="1170877"/>
            <a:ext cx="4835529" cy="2374197"/>
            <a:chOff x="3996037" y="1170877"/>
            <a:chExt cx="4835529" cy="23741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13741C-22F3-9C47-96A7-CF8A1D90C2A0}"/>
                </a:ext>
              </a:extLst>
            </p:cNvPr>
            <p:cNvGrpSpPr/>
            <p:nvPr/>
          </p:nvGrpSpPr>
          <p:grpSpPr>
            <a:xfrm>
              <a:off x="3996037" y="2081094"/>
              <a:ext cx="1426477" cy="1463980"/>
              <a:chOff x="3996037" y="2081094"/>
              <a:chExt cx="1426477" cy="1463980"/>
            </a:xfrm>
          </p:grpSpPr>
          <p:sp>
            <p:nvSpPr>
              <p:cNvPr id="9" name="Can 8">
                <a:extLst>
                  <a:ext uri="{FF2B5EF4-FFF2-40B4-BE49-F238E27FC236}">
                    <a16:creationId xmlns:a16="http://schemas.microsoft.com/office/drawing/2014/main" id="{B443E543-92A2-304C-BB58-B0E561873C8F}"/>
                  </a:ext>
                </a:extLst>
              </p:cNvPr>
              <p:cNvSpPr/>
              <p:nvPr/>
            </p:nvSpPr>
            <p:spPr>
              <a:xfrm>
                <a:off x="3996037" y="2081094"/>
                <a:ext cx="1426477" cy="146398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upstream</a:t>
                </a:r>
              </a:p>
              <a:p>
                <a:pPr algn="ctr"/>
                <a:endParaRPr lang="en-US" sz="2000" i="1" dirty="0"/>
              </a:p>
              <a:p>
                <a:pPr algn="ctr"/>
                <a:endParaRPr lang="en-US" sz="2000" i="1" dirty="0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31C3116-3A4E-564F-ADA8-148226952082}"/>
                  </a:ext>
                </a:extLst>
              </p:cNvPr>
              <p:cNvSpPr/>
              <p:nvPr/>
            </p:nvSpPr>
            <p:spPr>
              <a:xfrm>
                <a:off x="4117475" y="2765184"/>
                <a:ext cx="1253994" cy="23992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2DC7840-215B-2E46-AD6D-7D07102535C3}"/>
                  </a:ext>
                </a:extLst>
              </p:cNvPr>
              <p:cNvSpPr/>
              <p:nvPr/>
            </p:nvSpPr>
            <p:spPr>
              <a:xfrm>
                <a:off x="4167041" y="2820187"/>
                <a:ext cx="140086" cy="14008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EF8A328-597E-EF49-A2E6-8DEF535C149C}"/>
                  </a:ext>
                </a:extLst>
              </p:cNvPr>
              <p:cNvCxnSpPr>
                <a:stCxn id="25" idx="6"/>
                <a:endCxn id="27" idx="2"/>
              </p:cNvCxnSpPr>
              <p:nvPr/>
            </p:nvCxnSpPr>
            <p:spPr>
              <a:xfrm flipV="1">
                <a:off x="4307127" y="2886942"/>
                <a:ext cx="105890" cy="32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7F5817B-2CEA-5D41-AB73-71A1506535A0}"/>
                  </a:ext>
                </a:extLst>
              </p:cNvPr>
              <p:cNvSpPr/>
              <p:nvPr/>
            </p:nvSpPr>
            <p:spPr>
              <a:xfrm>
                <a:off x="4413017" y="2816899"/>
                <a:ext cx="140086" cy="140086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120AA6-CE83-FB41-8BD2-F1C05E6CCF7D}"/>
                </a:ext>
              </a:extLst>
            </p:cNvPr>
            <p:cNvGrpSpPr/>
            <p:nvPr/>
          </p:nvGrpSpPr>
          <p:grpSpPr>
            <a:xfrm>
              <a:off x="5346840" y="1170877"/>
              <a:ext cx="3484726" cy="1200329"/>
              <a:chOff x="5346840" y="1170877"/>
              <a:chExt cx="3484726" cy="1200329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E62DAA-D856-C846-A039-41AA15A13BF5}"/>
                  </a:ext>
                </a:extLst>
              </p:cNvPr>
              <p:cNvSpPr txBox="1"/>
              <p:nvPr/>
            </p:nvSpPr>
            <p:spPr>
              <a:xfrm>
                <a:off x="6622938" y="1170877"/>
                <a:ext cx="2208628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Repository</a:t>
                </a:r>
                <a:r>
                  <a:rPr lang="en-US" i="1" dirty="0"/>
                  <a:t> holds all of the code and the history of the project.</a:t>
                </a:r>
                <a:endParaRPr lang="en-US" dirty="0"/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E35E673-5330-3C44-843D-187115AA2665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 flipV="1">
                <a:off x="5346840" y="1771042"/>
                <a:ext cx="1276098" cy="4797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4C0B93-121A-8942-9692-CC168F53D858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717281" y="1771042"/>
            <a:ext cx="3905657" cy="432597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D25F03A-5A3E-5446-865A-95496F5040B3}"/>
              </a:ext>
            </a:extLst>
          </p:cNvPr>
          <p:cNvGrpSpPr/>
          <p:nvPr/>
        </p:nvGrpSpPr>
        <p:grpSpPr>
          <a:xfrm>
            <a:off x="2666575" y="2941439"/>
            <a:ext cx="3665583" cy="2587709"/>
            <a:chOff x="2666575" y="2941439"/>
            <a:chExt cx="3665583" cy="258770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AB236B-3753-9247-8088-6E22D5D9D8A4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2666575" y="3122780"/>
              <a:ext cx="3665583" cy="240636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30FF35-4E6E-4241-BFFB-E4081335F0E5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2676245" y="2941439"/>
              <a:ext cx="3655913" cy="1813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switch main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main</a:t>
            </a:r>
          </a:p>
          <a:p>
            <a:r>
              <a:rPr lang="en-US" sz="1600" dirty="0"/>
              <a:t>git push origin main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switch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main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  <a:endCxn id="61" idx="0"/>
          </p:cNvCxnSpPr>
          <p:nvPr/>
        </p:nvCxnSpPr>
        <p:spPr>
          <a:xfrm flipV="1">
            <a:off x="1920301" y="5892715"/>
            <a:ext cx="265950" cy="148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766185"/>
            <a:ext cx="140086" cy="14008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D606A99-FF0A-0E4D-906E-162D05CF2399}"/>
              </a:ext>
            </a:extLst>
          </p:cNvPr>
          <p:cNvSpPr/>
          <p:nvPr/>
        </p:nvSpPr>
        <p:spPr>
          <a:xfrm>
            <a:off x="2116208" y="589271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3924F1-F466-3D4D-BA60-4284DCE931B0}"/>
              </a:ext>
            </a:extLst>
          </p:cNvPr>
          <p:cNvSpPr/>
          <p:nvPr/>
        </p:nvSpPr>
        <p:spPr>
          <a:xfrm>
            <a:off x="4062771" y="5875721"/>
            <a:ext cx="140086" cy="14008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425E0C4-D6BB-2F48-A32D-5267F0BAAC14}"/>
              </a:ext>
            </a:extLst>
          </p:cNvPr>
          <p:cNvSpPr/>
          <p:nvPr/>
        </p:nvSpPr>
        <p:spPr>
          <a:xfrm>
            <a:off x="4068838" y="600225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  <a:endCxn id="56" idx="6"/>
          </p:cNvCxnSpPr>
          <p:nvPr/>
        </p:nvCxnSpPr>
        <p:spPr>
          <a:xfrm>
            <a:off x="1920301" y="5907541"/>
            <a:ext cx="329926" cy="1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cxnSpLocks/>
            <a:stCxn id="70" idx="6"/>
            <a:endCxn id="75" idx="6"/>
          </p:cNvCxnSpPr>
          <p:nvPr/>
        </p:nvCxnSpPr>
        <p:spPr>
          <a:xfrm>
            <a:off x="1946089" y="3232335"/>
            <a:ext cx="329926" cy="1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Right Arrow 62">
            <a:extLst>
              <a:ext uri="{FF2B5EF4-FFF2-40B4-BE49-F238E27FC236}">
                <a16:creationId xmlns:a16="http://schemas.microsoft.com/office/drawing/2014/main" id="{DAF83C4C-76A5-424F-935D-77673B68AC4A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ADC1C7-8375-2846-8373-B765C38234F2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66" name="Curved Right Arrow 65">
            <a:extLst>
              <a:ext uri="{FF2B5EF4-FFF2-40B4-BE49-F238E27FC236}">
                <a16:creationId xmlns:a16="http://schemas.microsoft.com/office/drawing/2014/main" id="{8ABB97D9-EB07-E145-B429-4AD2742F7205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switch main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main</a:t>
            </a:r>
          </a:p>
          <a:p>
            <a:r>
              <a:rPr lang="en-US" sz="1600" dirty="0"/>
              <a:t>git push origin main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–d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21"/>
            <a:ext cx="324033" cy="32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>
            <a:off x="1728194" y="2878231"/>
            <a:ext cx="324033" cy="138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  <a:endCxn id="97" idx="6"/>
          </p:cNvCxnSpPr>
          <p:nvPr/>
        </p:nvCxnSpPr>
        <p:spPr>
          <a:xfrm>
            <a:off x="1796186" y="5576885"/>
            <a:ext cx="324033" cy="46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88" y="1523999"/>
            <a:ext cx="8329611" cy="1724867"/>
          </a:xfrm>
        </p:spPr>
        <p:txBody>
          <a:bodyPr/>
          <a:lstStyle/>
          <a:p>
            <a:r>
              <a:rPr lang="en-US" dirty="0"/>
              <a:t>Part 1</a:t>
            </a:r>
            <a:br>
              <a:rPr lang="en-US" dirty="0"/>
            </a:br>
            <a:r>
              <a:rPr lang="en-US" dirty="0"/>
              <a:t>Before the First Class:</a:t>
            </a:r>
            <a:br>
              <a:rPr lang="en-US" dirty="0"/>
            </a:br>
            <a:r>
              <a:rPr lang="en-US" dirty="0"/>
              <a:t>Getting Set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your Origin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github-issues-sect1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>
            <a:cxnSpLocks/>
            <a:endCxn id="62" idx="2"/>
          </p:cNvCxnSpPr>
          <p:nvPr/>
        </p:nvCxnSpPr>
        <p:spPr>
          <a:xfrm>
            <a:off x="2736672" y="2812897"/>
            <a:ext cx="1259365" cy="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758E4D-09AD-D54B-8EA0-E0D7A1FEBF35}"/>
              </a:ext>
            </a:extLst>
          </p:cNvPr>
          <p:cNvCxnSpPr>
            <a:cxnSpLocks/>
            <a:stCxn id="79" idx="1"/>
            <a:endCxn id="62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3" y="1523999"/>
            <a:ext cx="8558211" cy="1724867"/>
          </a:xfrm>
        </p:spPr>
        <p:txBody>
          <a:bodyPr/>
          <a:lstStyle/>
          <a:p>
            <a:r>
              <a:rPr lang="en-US" dirty="0"/>
              <a:t>Part 2</a:t>
            </a:r>
            <a:br>
              <a:rPr lang="en-US" dirty="0"/>
            </a:br>
            <a:r>
              <a:rPr lang="en-US" dirty="0"/>
              <a:t>Hands-on in the First Class:</a:t>
            </a:r>
            <a:br>
              <a:rPr lang="en-US" dirty="0"/>
            </a:br>
            <a:r>
              <a:rPr lang="en-US" dirty="0"/>
              <a:t>The Branching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8A79-66A0-FE45-8CA5-058DBDC3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Issue to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23AC-0F3A-BE4B-B31D-FC0FA1B1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directions on the activity page:</a:t>
            </a:r>
          </a:p>
          <a:p>
            <a:pPr lvl="1"/>
            <a:r>
              <a:rPr lang="en-US" dirty="0"/>
              <a:t>Use the Issue Tracker</a:t>
            </a:r>
          </a:p>
          <a:p>
            <a:pPr lvl="1"/>
            <a:r>
              <a:rPr lang="en-US" dirty="0"/>
              <a:t>Comment on an issue with the tag “Round1”</a:t>
            </a:r>
          </a:p>
          <a:p>
            <a:pPr lvl="1"/>
            <a:r>
              <a:rPr lang="en-US" dirty="0"/>
              <a:t>Refresh to see if you are the first.</a:t>
            </a:r>
          </a:p>
          <a:p>
            <a:pPr lvl="2"/>
            <a:r>
              <a:rPr lang="en-US" dirty="0"/>
              <a:t>If so its yours.</a:t>
            </a:r>
          </a:p>
          <a:p>
            <a:pPr lvl="2"/>
            <a:r>
              <a:rPr lang="en-US" dirty="0"/>
              <a:t>If not… try again.</a:t>
            </a:r>
          </a:p>
          <a:p>
            <a:pPr lvl="1"/>
            <a:r>
              <a:rPr lang="en-US" dirty="0"/>
              <a:t>Wait until everyone has an issue.</a:t>
            </a:r>
          </a:p>
        </p:txBody>
      </p:sp>
    </p:spTree>
    <p:extLst>
      <p:ext uri="{BB962C8B-B14F-4D97-AF65-F5344CB8AC3E}">
        <p14:creationId xmlns:p14="http://schemas.microsoft.com/office/powerpoint/2010/main" val="2025565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32128</TotalTime>
  <Words>4057</Words>
  <Application>Microsoft Macintosh PowerPoint</Application>
  <PresentationFormat>On-screen Show (4:3)</PresentationFormat>
  <Paragraphs>697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News Gothic MT</vt:lpstr>
      <vt:lpstr>Wingdings 2</vt:lpstr>
      <vt:lpstr>Breeze</vt:lpstr>
      <vt:lpstr>A Git/GitHub Workflow</vt:lpstr>
      <vt:lpstr>Basic Terminology</vt:lpstr>
      <vt:lpstr>Part 1 Before the First Class: Getting Set Up</vt:lpstr>
      <vt:lpstr>Forking the Upstream (before)</vt:lpstr>
      <vt:lpstr>Forking the Upstream (after)</vt:lpstr>
      <vt:lpstr>Cloning your Origin</vt:lpstr>
      <vt:lpstr>Setting the Upstream Remote</vt:lpstr>
      <vt:lpstr>Part 2 Hands-on in the First Class: The Branching Workflow</vt:lpstr>
      <vt:lpstr>Find an Issue to Fix</vt:lpstr>
      <vt:lpstr>Branching Workflow:  Branch and Fix</vt:lpstr>
      <vt:lpstr>Branching Workflow:  Status, Stage and Commit</vt:lpstr>
      <vt:lpstr>Branching Workflow:  Push Branch to Origin</vt:lpstr>
      <vt:lpstr>Branching Workflow:  Making a Pull Request</vt:lpstr>
      <vt:lpstr>Branching Workflow:  Synchronize with Upstream</vt:lpstr>
      <vt:lpstr>Delete Feature Branch</vt:lpstr>
      <vt:lpstr>Part 3 Before the Second Class: Make Another PR</vt:lpstr>
      <vt:lpstr>Fix a Round 2 Issue: Concurrent Changes (part 1)</vt:lpstr>
      <vt:lpstr>Fix a Round 2 Issue: Concurrent Changes (part 2)</vt:lpstr>
      <vt:lpstr>Part 4 Hands-on in the Second Class: Resolving Conflicts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429</cp:revision>
  <cp:lastPrinted>2018-09-27T00:50:10Z</cp:lastPrinted>
  <dcterms:created xsi:type="dcterms:W3CDTF">2016-09-13T18:37:45Z</dcterms:created>
  <dcterms:modified xsi:type="dcterms:W3CDTF">2021-09-20T18:24:19Z</dcterms:modified>
</cp:coreProperties>
</file>