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9" r:id="rId1"/>
  </p:sldMasterIdLst>
  <p:notesMasterIdLst>
    <p:notesMasterId r:id="rId27"/>
  </p:notesMasterIdLst>
  <p:handoutMasterIdLst>
    <p:handoutMasterId r:id="rId28"/>
  </p:handoutMasterIdLst>
  <p:sldIdLst>
    <p:sldId id="256" r:id="rId2"/>
    <p:sldId id="276" r:id="rId3"/>
    <p:sldId id="288" r:id="rId4"/>
    <p:sldId id="277" r:id="rId5"/>
    <p:sldId id="257" r:id="rId6"/>
    <p:sldId id="279" r:id="rId7"/>
    <p:sldId id="280" r:id="rId8"/>
    <p:sldId id="290" r:id="rId9"/>
    <p:sldId id="300" r:id="rId10"/>
    <p:sldId id="282" r:id="rId11"/>
    <p:sldId id="283" r:id="rId12"/>
    <p:sldId id="284" r:id="rId13"/>
    <p:sldId id="285" r:id="rId14"/>
    <p:sldId id="286" r:id="rId15"/>
    <p:sldId id="287" r:id="rId16"/>
    <p:sldId id="291" r:id="rId17"/>
    <p:sldId id="273" r:id="rId18"/>
    <p:sldId id="294" r:id="rId19"/>
    <p:sldId id="293" r:id="rId20"/>
    <p:sldId id="270" r:id="rId21"/>
    <p:sldId id="296" r:id="rId22"/>
    <p:sldId id="269" r:id="rId23"/>
    <p:sldId id="298" r:id="rId24"/>
    <p:sldId id="299" r:id="rId25"/>
    <p:sldId id="266" r:id="rId26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404"/>
    <p:restoredTop sz="70884" autoAdjust="0"/>
  </p:normalViewPr>
  <p:slideViewPr>
    <p:cSldViewPr snapToGrid="0" snapToObjects="1">
      <p:cViewPr varScale="1">
        <p:scale>
          <a:sx n="89" d="100"/>
          <a:sy n="89" d="100"/>
        </p:scale>
        <p:origin x="2576" y="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796729-D986-F444-A97E-0799AF2D4A89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2A5567-2FB1-5E41-B7D7-E210272721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75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3C03B-78D1-9A4D-ABCB-3C7707D0673B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E97CCA-D498-2344-B0BC-2CAC181CED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9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r>
              <a:rPr lang="en-US" baseline="0" dirty="0"/>
              <a:t> - Then we’ll practice them a few times in future activities</a:t>
            </a:r>
          </a:p>
          <a:p>
            <a:r>
              <a:rPr lang="en-US" baseline="0" dirty="0"/>
              <a:t> - Then you’ll adapt them to the specifics of how your project community works as you engage with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1135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you have completed some work you will commit it to the repo.</a:t>
            </a:r>
          </a:p>
          <a:p>
            <a:endParaRPr lang="en-US" dirty="0"/>
          </a:p>
          <a:p>
            <a:r>
              <a:rPr lang="en-US" dirty="0"/>
              <a:t>git status: </a:t>
            </a:r>
          </a:p>
          <a:p>
            <a:r>
              <a:rPr lang="en-US" dirty="0"/>
              <a:t> - displays information about what has been changed since last commit</a:t>
            </a:r>
          </a:p>
          <a:p>
            <a:endParaRPr lang="en-US" dirty="0"/>
          </a:p>
          <a:p>
            <a:r>
              <a:rPr lang="en-US" dirty="0"/>
              <a:t>git add &lt;files&gt;:</a:t>
            </a:r>
            <a:r>
              <a:rPr lang="en-US" baseline="0" dirty="0"/>
              <a:t> </a:t>
            </a:r>
          </a:p>
          <a:p>
            <a:r>
              <a:rPr lang="en-US" baseline="0" dirty="0"/>
              <a:t> - places the listed files onto the “Stage”</a:t>
            </a:r>
          </a:p>
          <a:p>
            <a:r>
              <a:rPr lang="en-US" baseline="0" dirty="0"/>
              <a:t> - a list of things to be included in the next commit</a:t>
            </a:r>
          </a:p>
          <a:p>
            <a:endParaRPr lang="en-US" baseline="0" dirty="0"/>
          </a:p>
          <a:p>
            <a:r>
              <a:rPr lang="en-US" baseline="0" dirty="0"/>
              <a:t>git commit –m “message”: </a:t>
            </a:r>
          </a:p>
          <a:p>
            <a:r>
              <a:rPr lang="en-US" baseline="0" dirty="0"/>
              <a:t> - adds the changes on the stage into the current branch as a new commit.</a:t>
            </a:r>
          </a:p>
          <a:p>
            <a:r>
              <a:rPr lang="en-US" baseline="0" dirty="0"/>
              <a:t> - include a descriptive comment that explains what this set of changes accomplished.</a:t>
            </a:r>
          </a:p>
          <a:p>
            <a:endParaRPr lang="en-US" baseline="0" dirty="0"/>
          </a:p>
          <a:p>
            <a:r>
              <a:rPr lang="en-US" baseline="0" dirty="0"/>
              <a:t>After Ask:</a:t>
            </a:r>
          </a:p>
          <a:p>
            <a:r>
              <a:rPr lang="en-US" baseline="0" dirty="0"/>
              <a:t>  - What did the add do?</a:t>
            </a:r>
          </a:p>
          <a:p>
            <a:r>
              <a:rPr lang="en-US" baseline="0" dirty="0"/>
              <a:t>    - Stages changes for commit – does not put into feature branch.</a:t>
            </a:r>
          </a:p>
          <a:p>
            <a:r>
              <a:rPr lang="en-US" baseline="0" dirty="0"/>
              <a:t>  - What did the commit do?</a:t>
            </a:r>
          </a:p>
          <a:p>
            <a:r>
              <a:rPr lang="en-US" baseline="0" dirty="0"/>
              <a:t>    - Added staged changes to the feature branch.</a:t>
            </a:r>
          </a:p>
          <a:p>
            <a:r>
              <a:rPr lang="en-US" baseline="0" dirty="0"/>
              <a:t>  - Why doesn’t a commit just put all changed files in?</a:t>
            </a:r>
          </a:p>
          <a:p>
            <a:r>
              <a:rPr lang="en-US" baseline="0" dirty="0"/>
              <a:t>    - So that you can pick and choose…</a:t>
            </a:r>
          </a:p>
          <a:p>
            <a:r>
              <a:rPr lang="en-US" baseline="0" dirty="0"/>
              <a:t>    - Philosophy of a commit:</a:t>
            </a:r>
          </a:p>
          <a:p>
            <a:r>
              <a:rPr lang="en-US" baseline="0" dirty="0"/>
              <a:t>      - </a:t>
            </a:r>
            <a:r>
              <a:rPr lang="en-US" u="sng" baseline="0" dirty="0"/>
              <a:t>a commit should be a “nameable piece of work”</a:t>
            </a:r>
          </a:p>
          <a:p>
            <a:r>
              <a:rPr lang="en-US" u="none" baseline="0" dirty="0"/>
              <a:t>        - Added fix for blah.</a:t>
            </a:r>
          </a:p>
          <a:p>
            <a:r>
              <a:rPr lang="en-US" u="none" baseline="0" dirty="0"/>
              <a:t>        - Added tests for blah.</a:t>
            </a:r>
          </a:p>
          <a:p>
            <a:r>
              <a:rPr lang="en-US" u="none" baseline="0" dirty="0"/>
              <a:t>      - so you might have changed multiple files and each might have a different message.</a:t>
            </a:r>
          </a:p>
          <a:p>
            <a:r>
              <a:rPr lang="en-US" u="none" baseline="0" dirty="0"/>
              <a:t>    - if you were perfectly disciplined you might not need this, but few of us are that disciplined.</a:t>
            </a:r>
          </a:p>
          <a:p>
            <a:r>
              <a:rPr lang="en-US" u="none" baseline="0" dirty="0"/>
              <a:t>    - Typically there will be multiple commits for a bug fix or a feature addition.</a:t>
            </a:r>
          </a:p>
          <a:p>
            <a:r>
              <a:rPr lang="en-US" u="none" baseline="0" dirty="0"/>
              <a:t>  - What does git log do?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865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If you want to contribute those changes back to the upstream project</a:t>
            </a:r>
          </a:p>
          <a:p>
            <a:r>
              <a:rPr lang="en-US" dirty="0"/>
              <a:t>  - you need to get them to your origin first.</a:t>
            </a:r>
          </a:p>
          <a:p>
            <a:r>
              <a:rPr lang="en-US" dirty="0"/>
              <a:t>  - you do that by pushing them</a:t>
            </a:r>
          </a:p>
          <a:p>
            <a:r>
              <a:rPr lang="en-US" dirty="0"/>
              <a:t>    - the push transfers the new branch with its commits to your origin.</a:t>
            </a:r>
          </a:p>
          <a:p>
            <a:endParaRPr lang="en-US" dirty="0"/>
          </a:p>
          <a:p>
            <a:r>
              <a:rPr lang="en-US" dirty="0"/>
              <a:t>Verify existence of feature branch on their GitHub.</a:t>
            </a:r>
          </a:p>
          <a:p>
            <a:endParaRPr lang="en-US" dirty="0"/>
          </a:p>
          <a:p>
            <a:r>
              <a:rPr lang="en-US" dirty="0"/>
              <a:t>Why does it work this way?</a:t>
            </a:r>
          </a:p>
          <a:p>
            <a:r>
              <a:rPr lang="en-US" dirty="0"/>
              <a:t>  - Why not just send the changes directly to the upstream?</a:t>
            </a:r>
          </a:p>
          <a:p>
            <a:r>
              <a:rPr lang="en-US" dirty="0"/>
              <a:t>  - #1 – you do not have permissions to put anything into the upstream.</a:t>
            </a:r>
          </a:p>
          <a:p>
            <a:r>
              <a:rPr lang="en-US" dirty="0"/>
              <a:t>  - #2 – Git and GitHub (or GitLab or </a:t>
            </a:r>
            <a:r>
              <a:rPr lang="en-US" dirty="0" err="1"/>
              <a:t>BitBucket</a:t>
            </a:r>
            <a:r>
              <a:rPr lang="en-US" dirty="0"/>
              <a:t> or whatever Remote service you are using) are different tools</a:t>
            </a:r>
          </a:p>
          <a:p>
            <a:r>
              <a:rPr lang="en-US" dirty="0"/>
              <a:t>    - The git tool manages repos and commits and branches</a:t>
            </a:r>
          </a:p>
          <a:p>
            <a:r>
              <a:rPr lang="en-US" dirty="0"/>
              <a:t>    - The repository hosting service (e.g. GitHub) manages the process of requesting an addition to the upstream.</a:t>
            </a:r>
          </a:p>
          <a:p>
            <a:r>
              <a:rPr lang="en-US" dirty="0"/>
              <a:t>      - GitHub calls it a Pull Request</a:t>
            </a:r>
          </a:p>
          <a:p>
            <a:r>
              <a:rPr lang="en-US" dirty="0"/>
              <a:t>        - “Pull my changes in to the upstream”</a:t>
            </a:r>
          </a:p>
          <a:p>
            <a:r>
              <a:rPr lang="en-US" dirty="0"/>
              <a:t>      - GitLab calls it a Merge Request</a:t>
            </a:r>
          </a:p>
          <a:p>
            <a:r>
              <a:rPr lang="en-US" dirty="0"/>
              <a:t>        - ”Merge my changes into the upstream”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70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push copied</a:t>
            </a:r>
            <a:r>
              <a:rPr lang="en-US" baseline="0" dirty="0"/>
              <a:t> your feature branch and the changes it contains into your origin on GitHub</a:t>
            </a:r>
          </a:p>
          <a:p>
            <a:endParaRPr lang="en-US" baseline="0" dirty="0"/>
          </a:p>
          <a:p>
            <a:r>
              <a:rPr lang="en-US" baseline="0" dirty="0"/>
              <a:t>Pull Request:</a:t>
            </a:r>
          </a:p>
          <a:p>
            <a:r>
              <a:rPr lang="en-US" baseline="0" dirty="0"/>
              <a:t> - Issued through </a:t>
            </a:r>
            <a:r>
              <a:rPr lang="en-US" baseline="0" dirty="0" err="1"/>
              <a:t>GitHub</a:t>
            </a:r>
            <a:r>
              <a:rPr lang="en-US" baseline="0" dirty="0"/>
              <a:t> web interface in browser.</a:t>
            </a:r>
          </a:p>
          <a:p>
            <a:r>
              <a:rPr lang="en-US" baseline="0" dirty="0"/>
              <a:t> - Asks upstream project manager to “pull” your changes into the project.</a:t>
            </a:r>
          </a:p>
          <a:p>
            <a:endParaRPr lang="en-US" baseline="0" dirty="0"/>
          </a:p>
          <a:p>
            <a:r>
              <a:rPr lang="en-US" baseline="0" dirty="0"/>
              <a:t>Project manager will merge acceptable </a:t>
            </a:r>
            <a:r>
              <a:rPr lang="en-US" baseline="0" dirty="0" err="1"/>
              <a:t>chagnes</a:t>
            </a:r>
            <a:r>
              <a:rPr lang="en-US" baseline="0" dirty="0"/>
              <a:t> into the upstream main branch.</a:t>
            </a:r>
          </a:p>
          <a:p>
            <a:r>
              <a:rPr lang="en-US" baseline="0" dirty="0"/>
              <a:t>  - Shown as red and blue commits.</a:t>
            </a:r>
          </a:p>
          <a:p>
            <a:r>
              <a:rPr lang="en-US" baseline="0" dirty="0"/>
              <a:t>    - the red one from the shown pr</a:t>
            </a:r>
          </a:p>
          <a:p>
            <a:r>
              <a:rPr lang="en-US" baseline="0" dirty="0"/>
              <a:t>    - the blue one from another one.</a:t>
            </a:r>
          </a:p>
          <a:p>
            <a:endParaRPr lang="en-US" baseline="0" dirty="0"/>
          </a:p>
          <a:p>
            <a:r>
              <a:rPr lang="en-US" baseline="0" dirty="0"/>
              <a:t>After:</a:t>
            </a:r>
          </a:p>
          <a:p>
            <a:r>
              <a:rPr lang="en-US" baseline="0" dirty="0"/>
              <a:t>  - Show the PR’s from the perspective of the upstream.</a:t>
            </a:r>
          </a:p>
          <a:p>
            <a:r>
              <a:rPr lang="en-US" baseline="0" dirty="0"/>
              <a:t>  - Show that they can be merged automatically</a:t>
            </a:r>
          </a:p>
          <a:p>
            <a:r>
              <a:rPr lang="en-US" baseline="0" dirty="0"/>
              <a:t>    - The round 1 issues were carefully chosen so that they do not conflict.</a:t>
            </a:r>
          </a:p>
          <a:p>
            <a:r>
              <a:rPr lang="en-US" baseline="0" dirty="0"/>
              <a:t>    - i.e. they do not change the same lines of code.</a:t>
            </a:r>
          </a:p>
          <a:p>
            <a:r>
              <a:rPr lang="en-US" baseline="0" dirty="0"/>
              <a:t>  - Do each of the merges.</a:t>
            </a:r>
          </a:p>
          <a:p>
            <a:r>
              <a:rPr lang="en-US" baseline="0" dirty="0"/>
              <a:t>  - Show the upstream main code with all changes merged in.</a:t>
            </a:r>
          </a:p>
          <a:p>
            <a:r>
              <a:rPr lang="en-US" baseline="0" dirty="0"/>
              <a:t>  - Show the issues being automatically closed.</a:t>
            </a:r>
          </a:p>
          <a:p>
            <a:r>
              <a:rPr lang="en-US" baseline="0" dirty="0"/>
              <a:t>  - In practice it is rarely so simple.</a:t>
            </a:r>
          </a:p>
          <a:p>
            <a:r>
              <a:rPr lang="en-US" baseline="0" dirty="0"/>
              <a:t>    - Often you will get comments back asking for further changes</a:t>
            </a:r>
          </a:p>
          <a:p>
            <a:r>
              <a:rPr lang="en-US" baseline="0" dirty="0"/>
              <a:t>    - If you make more changes and push the same branch the PR automatically updates.</a:t>
            </a:r>
          </a:p>
          <a:p>
            <a:endParaRPr lang="en-US" baseline="0" dirty="0"/>
          </a:p>
          <a:p>
            <a:r>
              <a:rPr lang="en-US" baseline="0" dirty="0"/>
              <a:t>Ask: What do you notice now about the main branches in the different repo?</a:t>
            </a:r>
          </a:p>
          <a:p>
            <a:r>
              <a:rPr lang="en-US" baseline="0" dirty="0"/>
              <a:t>  - They are different….</a:t>
            </a:r>
          </a:p>
          <a:p>
            <a:r>
              <a:rPr lang="en-US" baseline="0" dirty="0"/>
              <a:t>  - For you to get the changes, you need to synchronize your mains with the upstream…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2782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So now the upstream main has changes that you do not.</a:t>
            </a:r>
          </a:p>
          <a:p>
            <a:r>
              <a:rPr lang="en-US" baseline="0" dirty="0"/>
              <a:t>If you were to begin working on something new you want to start from the current state of the upstream main</a:t>
            </a:r>
          </a:p>
          <a:p>
            <a:r>
              <a:rPr lang="en-US" baseline="0" dirty="0"/>
              <a:t>So you need to get your mains to look like that one.</a:t>
            </a:r>
          </a:p>
          <a:p>
            <a:r>
              <a:rPr lang="en-US" baseline="0" dirty="0"/>
              <a:t>You need to synchronize of synch</a:t>
            </a:r>
          </a:p>
          <a:p>
            <a:endParaRPr lang="en-US" baseline="0" dirty="0"/>
          </a:p>
          <a:p>
            <a:r>
              <a:rPr lang="en-US" baseline="0" dirty="0"/>
              <a:t>Pull merges changes in upstream main into local main.</a:t>
            </a:r>
          </a:p>
          <a:p>
            <a:r>
              <a:rPr lang="en-US" baseline="0" dirty="0"/>
              <a:t>  - Automatically because you never changed local main – and you never should. </a:t>
            </a:r>
          </a:p>
          <a:p>
            <a:r>
              <a:rPr lang="en-US" baseline="0" dirty="0"/>
              <a:t>  - that way there will never be any conflicts.</a:t>
            </a:r>
          </a:p>
          <a:p>
            <a:endParaRPr lang="en-US" baseline="0" dirty="0"/>
          </a:p>
          <a:p>
            <a:r>
              <a:rPr lang="en-US" baseline="0" dirty="0"/>
              <a:t>Push pushes the updated master to the origin</a:t>
            </a:r>
          </a:p>
          <a:p>
            <a:r>
              <a:rPr lang="en-US" baseline="0" dirty="0"/>
              <a:t> - so all are in synch now.</a:t>
            </a:r>
          </a:p>
          <a:p>
            <a:r>
              <a:rPr lang="en-US" baseline="0" dirty="0"/>
              <a:t> - all changes made to upstream including your pull request are in local and origin now.</a:t>
            </a:r>
          </a:p>
          <a:p>
            <a:endParaRPr lang="en-US" baseline="0" dirty="0"/>
          </a:p>
          <a:p>
            <a:r>
              <a:rPr lang="en-US" baseline="0" dirty="0"/>
              <a:t>Now if you were to make a new feature branch, you start from the most up to date point.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4153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the changes in your feature branch have been merged into the upstream</a:t>
            </a:r>
          </a:p>
          <a:p>
            <a:r>
              <a:rPr lang="en-US" dirty="0"/>
              <a:t>There is no reason to keep your branch around</a:t>
            </a:r>
          </a:p>
          <a:p>
            <a:r>
              <a:rPr lang="en-US" dirty="0"/>
              <a:t>  - Even though it feels sentimental.</a:t>
            </a:r>
          </a:p>
          <a:p>
            <a:r>
              <a:rPr lang="en-US" dirty="0"/>
              <a:t>So you can delete that branch from your local and origin repo.</a:t>
            </a:r>
          </a:p>
          <a:p>
            <a:endParaRPr lang="en-US" dirty="0"/>
          </a:p>
          <a:p>
            <a:r>
              <a:rPr lang="en-US" dirty="0"/>
              <a:t>Confirm you are here.</a:t>
            </a:r>
          </a:p>
          <a:p>
            <a:r>
              <a:rPr lang="en-US" dirty="0"/>
              <a:t>If not at this point, get me to help you to get there now.</a:t>
            </a:r>
          </a:p>
          <a:p>
            <a:endParaRPr lang="en-US" dirty="0"/>
          </a:p>
          <a:p>
            <a:r>
              <a:rPr lang="en-US" dirty="0"/>
              <a:t>Then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139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For homework you are going to repeat the process above</a:t>
            </a:r>
          </a:p>
          <a:p>
            <a:r>
              <a:rPr lang="en-US" baseline="0" dirty="0"/>
              <a:t> - pick a round2 issue</a:t>
            </a:r>
          </a:p>
          <a:p>
            <a:r>
              <a:rPr lang="en-US" baseline="0" dirty="0"/>
              <a:t> - make a branch</a:t>
            </a:r>
          </a:p>
          <a:p>
            <a:r>
              <a:rPr lang="en-US" baseline="0" dirty="0"/>
              <a:t> - make the fix</a:t>
            </a:r>
          </a:p>
          <a:p>
            <a:r>
              <a:rPr lang="en-US" baseline="0" dirty="0"/>
              <a:t> - commit it</a:t>
            </a:r>
          </a:p>
          <a:p>
            <a:r>
              <a:rPr lang="en-US" baseline="0" dirty="0"/>
              <a:t> - push it</a:t>
            </a:r>
          </a:p>
          <a:p>
            <a:r>
              <a:rPr lang="en-US" baseline="0" dirty="0"/>
              <a:t> - make PR for it.</a:t>
            </a:r>
          </a:p>
          <a:p>
            <a:endParaRPr lang="en-US" baseline="0" dirty="0"/>
          </a:p>
          <a:p>
            <a:r>
              <a:rPr lang="en-US" baseline="0" dirty="0"/>
              <a:t>The Round2 Issues have been chosen so that they will create conflicts.</a:t>
            </a:r>
          </a:p>
          <a:p>
            <a:r>
              <a:rPr lang="en-US" baseline="0" dirty="0"/>
              <a:t>So you will get to experience what happens when:</a:t>
            </a:r>
          </a:p>
          <a:p>
            <a:r>
              <a:rPr lang="en-US" baseline="0" dirty="0"/>
              <a:t>  - While you are working</a:t>
            </a:r>
          </a:p>
          <a:p>
            <a:r>
              <a:rPr lang="en-US" baseline="0" dirty="0"/>
              <a:t>  - There are others that are also working</a:t>
            </a:r>
          </a:p>
          <a:p>
            <a:r>
              <a:rPr lang="en-US" baseline="0" dirty="0"/>
              <a:t>  - And a change gets merged into main that conflicts with what you are doing.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624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Here you have made a feature branch</a:t>
            </a:r>
          </a:p>
          <a:p>
            <a:r>
              <a:rPr lang="en-US" baseline="0" dirty="0"/>
              <a:t>  - working along to make your changes,</a:t>
            </a:r>
          </a:p>
          <a:p>
            <a:r>
              <a:rPr lang="en-US" baseline="0" dirty="0"/>
              <a:t>  - red files</a:t>
            </a:r>
          </a:p>
          <a:p>
            <a:endParaRPr lang="en-US" baseline="0" dirty="0"/>
          </a:p>
          <a:p>
            <a:r>
              <a:rPr lang="en-US" baseline="0" dirty="0"/>
              <a:t>While you are doing that</a:t>
            </a:r>
          </a:p>
          <a:p>
            <a:r>
              <a:rPr lang="en-US" baseline="0" dirty="0"/>
              <a:t>  - others are also working on the project</a:t>
            </a:r>
          </a:p>
          <a:p>
            <a:r>
              <a:rPr lang="en-US" baseline="0" dirty="0"/>
              <a:t>  - in their own branches</a:t>
            </a:r>
          </a:p>
          <a:p>
            <a:r>
              <a:rPr lang="en-US" baseline="0" dirty="0"/>
              <a:t>  - making PRs</a:t>
            </a:r>
          </a:p>
          <a:p>
            <a:r>
              <a:rPr lang="en-US" baseline="0" dirty="0"/>
              <a:t>  - Some get merged</a:t>
            </a:r>
          </a:p>
          <a:p>
            <a:r>
              <a:rPr lang="en-US" baseline="0" dirty="0"/>
              <a:t>    - E.g. the blue commit in the upstream main.</a:t>
            </a:r>
          </a:p>
          <a:p>
            <a:endParaRPr lang="en-US" baseline="0" dirty="0"/>
          </a:p>
          <a:p>
            <a:r>
              <a:rPr lang="en-US" baseline="0" dirty="0"/>
              <a:t>May be that the blue changes and the red changes touch the same code.</a:t>
            </a:r>
          </a:p>
          <a:p>
            <a:r>
              <a:rPr lang="en-US" baseline="0" dirty="0"/>
              <a:t>  - This creates a conflict </a:t>
            </a:r>
          </a:p>
          <a:p>
            <a:endParaRPr lang="en-US" baseline="0" dirty="0"/>
          </a:p>
          <a:p>
            <a:r>
              <a:rPr lang="en-US" baseline="0" dirty="0"/>
              <a:t>Next slide…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295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dirty="0"/>
              <a:t>Now you have your changes (red)</a:t>
            </a:r>
          </a:p>
          <a:p>
            <a:pPr marL="0" indent="0">
              <a:buFontTx/>
              <a:buNone/>
            </a:pPr>
            <a:r>
              <a:rPr lang="en-US" dirty="0"/>
              <a:t>  - You stage them</a:t>
            </a:r>
          </a:p>
          <a:p>
            <a:pPr marL="0" indent="0">
              <a:buFontTx/>
              <a:buNone/>
            </a:pPr>
            <a:r>
              <a:rPr lang="en-US" dirty="0"/>
              <a:t>  - You commit them</a:t>
            </a:r>
          </a:p>
          <a:p>
            <a:pPr marL="0" indent="0">
              <a:buFontTx/>
              <a:buNone/>
            </a:pPr>
            <a:r>
              <a:rPr lang="en-US" dirty="0"/>
              <a:t>  - You push them to the origin </a:t>
            </a:r>
          </a:p>
          <a:p>
            <a:pPr marL="0" indent="0">
              <a:buFontTx/>
              <a:buNone/>
            </a:pPr>
            <a:r>
              <a:rPr lang="en-US" dirty="0"/>
              <a:t>  - You make a PR for the changes in your branch.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But… </a:t>
            </a:r>
          </a:p>
          <a:p>
            <a:pPr marL="0" indent="0">
              <a:buFontTx/>
              <a:buNone/>
            </a:pPr>
            <a:r>
              <a:rPr lang="en-US" dirty="0"/>
              <a:t>  - The changes in your branch conflict with the changes in the upstream main.</a:t>
            </a:r>
          </a:p>
          <a:p>
            <a:pPr marL="0" indent="0">
              <a:buFontTx/>
              <a:buNone/>
            </a:pPr>
            <a:r>
              <a:rPr lang="en-US" dirty="0"/>
              <a:t>  - They cannot be merged automatically</a:t>
            </a:r>
          </a:p>
          <a:p>
            <a:pPr marL="0" indent="0">
              <a:buFontTx/>
              <a:buNone/>
            </a:pPr>
            <a:r>
              <a:rPr lang="en-US" dirty="0"/>
              <a:t>    - GitHub doesn’t know which to choose.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When this happens… </a:t>
            </a:r>
          </a:p>
          <a:p>
            <a:pPr marL="0" indent="0">
              <a:buFontTx/>
              <a:buNone/>
            </a:pPr>
            <a:r>
              <a:rPr lang="en-US" dirty="0"/>
              <a:t>  - It will requires an intervention by you.</a:t>
            </a:r>
          </a:p>
          <a:p>
            <a:pPr marL="0" indent="0">
              <a:buFontTx/>
              <a:buNone/>
            </a:pPr>
            <a:r>
              <a:rPr lang="en-US" dirty="0"/>
              <a:t>  - Typically you will get a message from the project managers</a:t>
            </a:r>
          </a:p>
          <a:p>
            <a:pPr marL="0" indent="0">
              <a:buFontTx/>
              <a:buNone/>
            </a:pPr>
            <a:r>
              <a:rPr lang="en-US" dirty="0"/>
              <a:t>  - Something like: Please resolve conflicts with upstream main and update your PR.</a:t>
            </a:r>
          </a:p>
          <a:p>
            <a:pPr marL="0" indent="0">
              <a:buFontTx/>
              <a:buNone/>
            </a:pPr>
            <a:r>
              <a:rPr lang="en-US" dirty="0"/>
              <a:t>    - You need to make your changes compatible with the current state of the main branch.</a:t>
            </a:r>
          </a:p>
          <a:p>
            <a:pPr marL="0" indent="0">
              <a:buFontTx/>
              <a:buNone/>
            </a:pPr>
            <a:r>
              <a:rPr lang="en-US" dirty="0"/>
              <a:t> </a:t>
            </a:r>
          </a:p>
          <a:p>
            <a:pPr marL="0" indent="0">
              <a:buFontTx/>
              <a:buNone/>
            </a:pPr>
            <a:r>
              <a:rPr lang="en-US" dirty="0"/>
              <a:t>That’s what we’ll see today.</a:t>
            </a:r>
          </a:p>
          <a:p>
            <a:pPr marL="0" indent="0">
              <a:buFontTx/>
              <a:buNone/>
            </a:pPr>
            <a:r>
              <a:rPr lang="en-US" dirty="0"/>
              <a:t>  - After last class I made changes to the upstream main that conflict with the Round2 issues.</a:t>
            </a:r>
          </a:p>
          <a:p>
            <a:pPr marL="0" indent="0">
              <a:buFontTx/>
              <a:buNone/>
            </a:pPr>
            <a:r>
              <a:rPr lang="en-US" dirty="0"/>
              <a:t>  - So when you fixed them in your branches you got a conflict</a:t>
            </a:r>
          </a:p>
          <a:p>
            <a:pPr marL="0" indent="0">
              <a:buFontTx/>
              <a:buNone/>
            </a:pPr>
            <a:r>
              <a:rPr lang="en-US" dirty="0"/>
              <a:t>  - GitHub will have told you that the changes could not be merged automatically. 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537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7524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Might</a:t>
            </a:r>
            <a:r>
              <a:rPr lang="en-US" baseline="0" dirty="0"/>
              <a:t> imagine project manager taking care of the conflict.</a:t>
            </a:r>
          </a:p>
          <a:p>
            <a:r>
              <a:rPr lang="en-US" baseline="0" dirty="0"/>
              <a:t>They are busy people…  Wil typically ask you.</a:t>
            </a:r>
          </a:p>
          <a:p>
            <a:endParaRPr lang="en-US" baseline="0" dirty="0"/>
          </a:p>
          <a:p>
            <a:r>
              <a:rPr lang="en-US" baseline="0" dirty="0"/>
              <a:t>Synch with upstream again…</a:t>
            </a:r>
          </a:p>
          <a:p>
            <a:r>
              <a:rPr lang="en-US" baseline="0" dirty="0"/>
              <a:t>  - switch to main branch</a:t>
            </a:r>
          </a:p>
          <a:p>
            <a:r>
              <a:rPr lang="en-US" baseline="0" dirty="0"/>
              <a:t>  - pull upstream main</a:t>
            </a:r>
          </a:p>
          <a:p>
            <a:r>
              <a:rPr lang="en-US" baseline="0" dirty="0"/>
              <a:t>    - automatically merges into your main</a:t>
            </a:r>
          </a:p>
          <a:p>
            <a:r>
              <a:rPr lang="en-US" baseline="0" dirty="0"/>
              <a:t>    - because you never changed it!!</a:t>
            </a:r>
          </a:p>
          <a:p>
            <a:r>
              <a:rPr lang="en-US" baseline="0" dirty="0"/>
              <a:t>  - push to your origin</a:t>
            </a:r>
          </a:p>
          <a:p>
            <a:r>
              <a:rPr lang="en-US" baseline="0" dirty="0"/>
              <a:t>  - All main’s are in synch now.</a:t>
            </a:r>
          </a:p>
          <a:p>
            <a:endParaRPr lang="en-US" baseline="0" dirty="0"/>
          </a:p>
          <a:p>
            <a:r>
              <a:rPr lang="en-US" dirty="0"/>
              <a:t>But your feature branch still doesn’t have the blue changes in it.</a:t>
            </a:r>
          </a:p>
          <a:p>
            <a:r>
              <a:rPr lang="en-US" dirty="0"/>
              <a:t>So it is still not compatible with main</a:t>
            </a:r>
          </a:p>
          <a:p>
            <a:r>
              <a:rPr lang="en-US" dirty="0"/>
              <a:t>I.e. it is in conflict with 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66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Before we get going,</a:t>
            </a:r>
          </a:p>
          <a:p>
            <a:r>
              <a:rPr lang="en-US" dirty="0"/>
              <a:t> - Come common terminology from the readings</a:t>
            </a:r>
          </a:p>
          <a:p>
            <a:r>
              <a:rPr lang="en-US" dirty="0"/>
              <a:t> - Remotes:</a:t>
            </a:r>
            <a:r>
              <a:rPr lang="en-US" baseline="0" dirty="0"/>
              <a:t> Out in the cloud (on GitHub)</a:t>
            </a:r>
          </a:p>
          <a:p>
            <a:r>
              <a:rPr lang="en-US" baseline="0" dirty="0"/>
              <a:t> - Repository – copy of all of the files and history of the code.</a:t>
            </a:r>
          </a:p>
          <a:p>
            <a:r>
              <a:rPr lang="en-US" baseline="0" dirty="0"/>
              <a:t> - Upstream – the definitive copy of the project</a:t>
            </a:r>
          </a:p>
          <a:p>
            <a:r>
              <a:rPr lang="en-US" baseline="0" dirty="0"/>
              <a:t> - Origin – a fork or copy by someone working on the project</a:t>
            </a:r>
          </a:p>
          <a:p>
            <a:r>
              <a:rPr lang="en-US" baseline="0" dirty="0"/>
              <a:t> - Local – copy of your origin on your machine for local work</a:t>
            </a:r>
          </a:p>
          <a:p>
            <a:r>
              <a:rPr lang="en-US" baseline="0" dirty="0"/>
              <a:t> - Files – the version of the project files you are working on.</a:t>
            </a:r>
          </a:p>
          <a:p>
            <a:r>
              <a:rPr lang="en-US" baseline="0" dirty="0"/>
              <a:t>   - when you edit and save this is where those changes are saved.</a:t>
            </a:r>
          </a:p>
          <a:p>
            <a:endParaRPr lang="en-US" baseline="0" dirty="0"/>
          </a:p>
          <a:p>
            <a:r>
              <a:rPr lang="en-US" baseline="0" dirty="0"/>
              <a:t>Branch – sequence of commits in your repository</a:t>
            </a:r>
          </a:p>
          <a:p>
            <a:r>
              <a:rPr lang="en-US" baseline="0" dirty="0"/>
              <a:t>Commits - snapshots of project at a moment in time</a:t>
            </a:r>
          </a:p>
          <a:p>
            <a:r>
              <a:rPr lang="en-US" baseline="0" dirty="0"/>
              <a:t>  - Adds the state of the last save with a comment (commit message) to the repo</a:t>
            </a:r>
          </a:p>
          <a:p>
            <a:r>
              <a:rPr lang="en-US" baseline="0" dirty="0"/>
              <a:t>  - Circles represent commits, time left-to-right</a:t>
            </a:r>
          </a:p>
          <a:p>
            <a:endParaRPr lang="en-US" baseline="0" dirty="0"/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Stage – temporary area where files are “staged” for a commit.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More later.</a:t>
            </a:r>
          </a:p>
          <a:p>
            <a:endParaRPr lang="en-US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060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what you need to do is blend</a:t>
            </a:r>
          </a:p>
          <a:p>
            <a:r>
              <a:rPr lang="en-US" dirty="0"/>
              <a:t>  - your red changes</a:t>
            </a:r>
          </a:p>
          <a:p>
            <a:r>
              <a:rPr lang="en-US" dirty="0"/>
              <a:t>  - with the upstream blue changes</a:t>
            </a:r>
          </a:p>
          <a:p>
            <a:r>
              <a:rPr lang="en-US" dirty="0"/>
              <a:t>  - the code files will contain both.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Many ways to do it:</a:t>
            </a:r>
          </a:p>
          <a:p>
            <a:r>
              <a:rPr lang="en-US" dirty="0"/>
              <a:t>  - Usually use a graphical merge tool</a:t>
            </a:r>
          </a:p>
          <a:p>
            <a:r>
              <a:rPr lang="en-US" dirty="0"/>
              <a:t>  - Often built into IDE’s like eclipse / atom /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  - We’ll see one here…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877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git</a:t>
            </a:r>
            <a:r>
              <a:rPr lang="en-US" dirty="0"/>
              <a:t> </a:t>
            </a:r>
            <a:r>
              <a:rPr lang="en-US" dirty="0" err="1"/>
              <a:t>mergetool</a:t>
            </a:r>
            <a:r>
              <a:rPr lang="en-US" dirty="0"/>
              <a:t>:</a:t>
            </a:r>
          </a:p>
          <a:p>
            <a:r>
              <a:rPr lang="en-US" baseline="0" dirty="0"/>
              <a:t> - launches</a:t>
            </a:r>
            <a:r>
              <a:rPr lang="en-US" dirty="0"/>
              <a:t> a graphical</a:t>
            </a:r>
            <a:r>
              <a:rPr lang="en-US" baseline="0" dirty="0"/>
              <a:t> Merge Tool</a:t>
            </a:r>
          </a:p>
          <a:p>
            <a:r>
              <a:rPr lang="en-US" baseline="0" dirty="0"/>
              <a:t>  - meld – because we configured it.</a:t>
            </a:r>
          </a:p>
          <a:p>
            <a:endParaRPr lang="en-US" baseline="0" dirty="0"/>
          </a:p>
          <a:p>
            <a:r>
              <a:rPr lang="en-US" baseline="0" dirty="0"/>
              <a:t>Left - Feature Branch:</a:t>
            </a:r>
          </a:p>
          <a:p>
            <a:r>
              <a:rPr lang="en-US" baseline="0" dirty="0"/>
              <a:t> - shows the changes that you made locally.</a:t>
            </a:r>
          </a:p>
          <a:p>
            <a:r>
              <a:rPr lang="en-US" baseline="0" dirty="0"/>
              <a:t>Right - Main Branch</a:t>
            </a:r>
          </a:p>
          <a:p>
            <a:r>
              <a:rPr lang="en-US" baseline="0" dirty="0"/>
              <a:t> - shows your local main branch</a:t>
            </a:r>
          </a:p>
          <a:p>
            <a:r>
              <a:rPr lang="en-US" baseline="0" dirty="0"/>
              <a:t> - includes changes to the upstream main because you synched.</a:t>
            </a:r>
          </a:p>
          <a:p>
            <a:r>
              <a:rPr lang="en-US" baseline="0" dirty="0"/>
              <a:t>Center – resolution</a:t>
            </a:r>
          </a:p>
          <a:p>
            <a:r>
              <a:rPr lang="en-US" baseline="0" dirty="0"/>
              <a:t> - shows original file before your changes or the upstream changes</a:t>
            </a:r>
          </a:p>
          <a:p>
            <a:r>
              <a:rPr lang="en-US" baseline="0" dirty="0"/>
              <a:t> - Resolve the conflict…</a:t>
            </a:r>
          </a:p>
          <a:p>
            <a:r>
              <a:rPr lang="en-US" baseline="0" dirty="0"/>
              <a:t>  - move code in from left to accept your changes</a:t>
            </a:r>
          </a:p>
          <a:p>
            <a:r>
              <a:rPr lang="en-US" baseline="0" dirty="0"/>
              <a:t>  - move code in from the right to accept upstream changes</a:t>
            </a:r>
          </a:p>
          <a:p>
            <a:r>
              <a:rPr lang="en-US" baseline="0" dirty="0"/>
              <a:t>  - edit directly to blend together the changes.</a:t>
            </a:r>
          </a:p>
          <a:p>
            <a:r>
              <a:rPr lang="en-US" baseline="0" dirty="0"/>
              <a:t>  - Save!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8914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will blend the red and blue changes.</a:t>
            </a:r>
          </a:p>
          <a:p>
            <a:r>
              <a:rPr lang="en-US" dirty="0"/>
              <a:t>Stage them</a:t>
            </a:r>
          </a:p>
          <a:p>
            <a:r>
              <a:rPr lang="en-US" dirty="0"/>
              <a:t>Commit them</a:t>
            </a:r>
          </a:p>
          <a:p>
            <a:r>
              <a:rPr lang="en-US" dirty="0"/>
              <a:t>Push them to your origin</a:t>
            </a:r>
          </a:p>
          <a:p>
            <a:r>
              <a:rPr lang="en-US" dirty="0"/>
              <a:t>That automatically updates your PR</a:t>
            </a:r>
          </a:p>
          <a:p>
            <a:r>
              <a:rPr lang="en-US" dirty="0"/>
              <a:t>  - Now can be merged automatically.</a:t>
            </a:r>
          </a:p>
          <a:p>
            <a:endParaRPr lang="en-US" dirty="0"/>
          </a:p>
          <a:p>
            <a:r>
              <a:rPr lang="en-US" dirty="0"/>
              <a:t>If against all odds things go really smoothly:</a:t>
            </a:r>
          </a:p>
          <a:p>
            <a:r>
              <a:rPr lang="en-US" dirty="0"/>
              <a:t>  - merge them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45337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those changes are merged.</a:t>
            </a:r>
          </a:p>
          <a:p>
            <a:r>
              <a:rPr lang="en-US" dirty="0"/>
              <a:t>Resynch with upstream main to get them</a:t>
            </a:r>
          </a:p>
          <a:p>
            <a:r>
              <a:rPr lang="en-US" dirty="0"/>
              <a:t>Then delete </a:t>
            </a:r>
            <a:r>
              <a:rPr lang="en-US"/>
              <a:t>your feature branch.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86167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8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Now I want to give you a visual of what you did in the homework activity.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514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Upstream</a:t>
            </a:r>
            <a:r>
              <a:rPr lang="en-US" baseline="0" dirty="0"/>
              <a:t>: Project repository (typically read-only to you)</a:t>
            </a:r>
          </a:p>
          <a:p>
            <a:r>
              <a:rPr lang="en-US" baseline="0" dirty="0"/>
              <a:t>  - This is the Calculator project in the COMP491 GitHub</a:t>
            </a:r>
          </a:p>
          <a:p>
            <a:r>
              <a:rPr lang="en-US" baseline="0" dirty="0"/>
              <a:t>  - It is playing the role of an open source project going on out in the world that you might join.</a:t>
            </a:r>
          </a:p>
          <a:p>
            <a:endParaRPr lang="en-US" baseline="0" dirty="0"/>
          </a:p>
          <a:p>
            <a:r>
              <a:rPr lang="en-US" baseline="0" dirty="0"/>
              <a:t>Main branch – the name for the main thread of development.</a:t>
            </a:r>
          </a:p>
          <a:p>
            <a:r>
              <a:rPr lang="en-US" baseline="0" dirty="0"/>
              <a:t>  - Used to be called the “master branch”</a:t>
            </a:r>
          </a:p>
          <a:p>
            <a:r>
              <a:rPr lang="en-US" baseline="0" dirty="0"/>
              <a:t>  - GitHub and others have changed the default name to main</a:t>
            </a:r>
          </a:p>
          <a:p>
            <a:r>
              <a:rPr lang="en-US" baseline="0" dirty="0"/>
              <a:t>  - But some older projects have not made the shift so you may encounter “master branches” in projects.</a:t>
            </a:r>
          </a:p>
          <a:p>
            <a:endParaRPr lang="en-US" baseline="0" dirty="0"/>
          </a:p>
          <a:p>
            <a:r>
              <a:rPr lang="en-US" baseline="0" dirty="0"/>
              <a:t>This is the state before you fork the project.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432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After getting git all setup the first thing you did was to Fork the Upstream.</a:t>
            </a:r>
          </a:p>
          <a:p>
            <a:endParaRPr lang="en-US" baseline="0" dirty="0"/>
          </a:p>
          <a:p>
            <a:r>
              <a:rPr lang="en-US" baseline="0" dirty="0"/>
              <a:t>The Fork operation made a fill copy of the upstream repository from the main project into your GitHub account.</a:t>
            </a:r>
          </a:p>
          <a:p>
            <a:r>
              <a:rPr lang="en-US" baseline="0" dirty="0"/>
              <a:t>  - This includes the main branch (and any others).</a:t>
            </a:r>
          </a:p>
          <a:p>
            <a:r>
              <a:rPr lang="en-US" baseline="0" dirty="0"/>
              <a:t>  - This was done completely in the GitHub GUI through the browser.</a:t>
            </a:r>
          </a:p>
          <a:p>
            <a:endParaRPr lang="en-US" baseline="0" dirty="0"/>
          </a:p>
          <a:p>
            <a:r>
              <a:rPr lang="en-US" baseline="0" dirty="0"/>
              <a:t>Your fork also keeps a record of where it came from</a:t>
            </a:r>
          </a:p>
          <a:p>
            <a:r>
              <a:rPr lang="en-US" baseline="0" dirty="0"/>
              <a:t>  - The think black </a:t>
            </a:r>
            <a:r>
              <a:rPr lang="en-US" baseline="0" dirty="0" err="1"/>
              <a:t>arros</a:t>
            </a:r>
            <a:endParaRPr lang="en-US" baseline="0" dirty="0"/>
          </a:p>
          <a:p>
            <a:r>
              <a:rPr lang="en-US" baseline="0" dirty="0"/>
              <a:t>  - This will allow you to contribute changes that you make in your origin back to the main project</a:t>
            </a:r>
          </a:p>
          <a:p>
            <a:r>
              <a:rPr lang="en-US" baseline="0" dirty="0"/>
              <a:t>  - More on that later.</a:t>
            </a:r>
          </a:p>
          <a:p>
            <a:endParaRPr lang="en-US" baseline="0" dirty="0"/>
          </a:p>
          <a:p>
            <a:r>
              <a:rPr lang="en-US" baseline="0" dirty="0"/>
              <a:t>Verify that they all have a fork of the correct repo.</a:t>
            </a:r>
          </a:p>
          <a:p>
            <a:r>
              <a:rPr lang="en-US" baseline="0" dirty="0"/>
              <a:t>  - pair those that do not with someone that does.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34699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You then cloned the repository from your origin to your local machine.</a:t>
            </a:r>
          </a:p>
          <a:p>
            <a:r>
              <a:rPr lang="en-US" baseline="0" dirty="0"/>
              <a:t>  - Note that fork and clone both copy the repo, but have different meanings.</a:t>
            </a:r>
          </a:p>
          <a:p>
            <a:endParaRPr lang="en-US" baseline="0" dirty="0"/>
          </a:p>
          <a:p>
            <a:r>
              <a:rPr lang="en-US" baseline="0" dirty="0"/>
              <a:t>The ls command will show that:</a:t>
            </a:r>
          </a:p>
          <a:p>
            <a:r>
              <a:rPr lang="en-US" baseline="0" dirty="0"/>
              <a:t>  - the most recent version of the files in the main branch appear in the directory on your machine.</a:t>
            </a:r>
          </a:p>
          <a:p>
            <a:endParaRPr lang="en-US" baseline="0" dirty="0"/>
          </a:p>
          <a:p>
            <a:r>
              <a:rPr lang="en-US" baseline="0" dirty="0"/>
              <a:t>Local repo keeps track of the Origin </a:t>
            </a:r>
          </a:p>
          <a:p>
            <a:r>
              <a:rPr lang="en-US" baseline="0" dirty="0"/>
              <a:t>  - Small black arrow</a:t>
            </a:r>
          </a:p>
          <a:p>
            <a:r>
              <a:rPr lang="en-US" baseline="0" dirty="0"/>
              <a:t>  - Allows you to “push” changes than you make to the code back to GitHub</a:t>
            </a:r>
          </a:p>
          <a:p>
            <a:r>
              <a:rPr lang="en-US" baseline="0" dirty="0"/>
              <a:t>  - And then ultimately contribute them back to the upstream.</a:t>
            </a:r>
          </a:p>
          <a:p>
            <a:endParaRPr lang="en-US" baseline="0" dirty="0"/>
          </a:p>
          <a:p>
            <a:r>
              <a:rPr lang="en-US" baseline="0" dirty="0"/>
              <a:t>So you will work locally on your clone.</a:t>
            </a:r>
          </a:p>
          <a:p>
            <a:r>
              <a:rPr lang="en-US" baseline="0" dirty="0"/>
              <a:t>When you have changes ready you can push them to the origin.</a:t>
            </a:r>
          </a:p>
          <a:p>
            <a:r>
              <a:rPr lang="en-US" baseline="0" dirty="0"/>
              <a:t>And then contribute them to the upstream.</a:t>
            </a:r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945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There are potentially many developers contributing to the upstream.</a:t>
            </a:r>
          </a:p>
          <a:p>
            <a:r>
              <a:rPr lang="en-US" baseline="0" dirty="0"/>
              <a:t>  - So the main branch may change based on contributions from others.</a:t>
            </a:r>
          </a:p>
          <a:p>
            <a:r>
              <a:rPr lang="en-US" baseline="0" dirty="0"/>
              <a:t>  - You will want to be able to get those changes into your repositories (Local and Origin)</a:t>
            </a:r>
          </a:p>
          <a:p>
            <a:endParaRPr lang="en-US" baseline="0" dirty="0"/>
          </a:p>
          <a:p>
            <a:r>
              <a:rPr lang="en-US" baseline="0" dirty="0"/>
              <a:t>However:</a:t>
            </a:r>
          </a:p>
          <a:p>
            <a:r>
              <a:rPr lang="en-US" baseline="0" dirty="0"/>
              <a:t>  - The local repository does not know about the upstream</a:t>
            </a:r>
          </a:p>
          <a:p>
            <a:r>
              <a:rPr lang="en-US" baseline="0" dirty="0"/>
              <a:t>  - It is not possible to get change from upstream into your Origin</a:t>
            </a:r>
          </a:p>
          <a:p>
            <a:r>
              <a:rPr lang="en-US" baseline="0" dirty="0"/>
              <a:t>    - Even though it seems like it should… it does not.</a:t>
            </a:r>
          </a:p>
          <a:p>
            <a:endParaRPr lang="en-US" baseline="0" dirty="0"/>
          </a:p>
          <a:p>
            <a:r>
              <a:rPr lang="en-US" baseline="0" dirty="0"/>
              <a:t>So the way it will work is:</a:t>
            </a:r>
          </a:p>
          <a:p>
            <a:r>
              <a:rPr lang="en-US" baseline="0" dirty="0"/>
              <a:t>  - We’ll tell the local repo about the upstream by setting the upstream remote.</a:t>
            </a:r>
          </a:p>
          <a:p>
            <a:r>
              <a:rPr lang="en-US" baseline="0" dirty="0"/>
              <a:t>  - Then well bring changes from the upstream to your local repository</a:t>
            </a:r>
          </a:p>
          <a:p>
            <a:r>
              <a:rPr lang="en-US" baseline="0" dirty="0"/>
              <a:t>  - And then push thee changes to your origin.</a:t>
            </a:r>
          </a:p>
          <a:p>
            <a:endParaRPr lang="en-US" baseline="0" dirty="0"/>
          </a:p>
          <a:p>
            <a:r>
              <a:rPr lang="en-US" baseline="0" dirty="0"/>
              <a:t>This will allow you to keep your local and origin main branches ”in synch” with the upstream.</a:t>
            </a:r>
          </a:p>
          <a:p>
            <a:r>
              <a:rPr lang="en-US" baseline="0" dirty="0"/>
              <a:t>  - The main branch should be the same everywhere.</a:t>
            </a:r>
          </a:p>
          <a:p>
            <a:r>
              <a:rPr lang="en-US" baseline="0" dirty="0"/>
              <a:t>  - You will not edit the main branch.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238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Complicated</a:t>
            </a:r>
          </a:p>
          <a:p>
            <a:r>
              <a:rPr lang="en-US" baseline="0" dirty="0"/>
              <a:t> - No one overview or activity is going to be sufficient.</a:t>
            </a:r>
          </a:p>
          <a:p>
            <a:r>
              <a:rPr lang="en-US" baseline="0" dirty="0"/>
              <a:t> - Goal here is to walk through the fundamentals once.</a:t>
            </a:r>
          </a:p>
          <a:p>
            <a:r>
              <a:rPr lang="en-US" baseline="0" dirty="0"/>
              <a:t> - Today</a:t>
            </a:r>
          </a:p>
          <a:p>
            <a:r>
              <a:rPr lang="en-US" baseline="0" dirty="0"/>
              <a:t>   - We’ll go through the process of fixing a bug and contributing the fix back to the upstream.</a:t>
            </a:r>
          </a:p>
          <a:p>
            <a:r>
              <a:rPr lang="en-US" baseline="0" dirty="0"/>
              <a:t>   - Friday, we’ll see what happens when your changes conflict with changes made by someone else.</a:t>
            </a:r>
          </a:p>
          <a:p>
            <a:endParaRPr lang="en-US" baseline="0" dirty="0"/>
          </a:p>
          <a:p>
            <a:r>
              <a:rPr lang="en-US" baseline="0" dirty="0"/>
              <a:t>Process:</a:t>
            </a:r>
          </a:p>
          <a:p>
            <a:r>
              <a:rPr lang="en-US" baseline="0" dirty="0"/>
              <a:t> - Web-page with checkpoints</a:t>
            </a:r>
          </a:p>
          <a:p>
            <a:r>
              <a:rPr lang="en-US" baseline="0" dirty="0"/>
              <a:t> - Work entirely in your VM</a:t>
            </a:r>
          </a:p>
          <a:p>
            <a:r>
              <a:rPr lang="en-US" baseline="0" dirty="0"/>
              <a:t>- Be disciplined</a:t>
            </a:r>
          </a:p>
          <a:p>
            <a:r>
              <a:rPr lang="en-US" baseline="0" dirty="0"/>
              <a:t>  - stop at checkpoints</a:t>
            </a:r>
          </a:p>
          <a:p>
            <a:r>
              <a:rPr lang="en-US" baseline="0" dirty="0"/>
              <a:t>  - Don’t work ahead, just wait patiently</a:t>
            </a:r>
          </a:p>
          <a:p>
            <a:r>
              <a:rPr lang="en-US" baseline="0" dirty="0"/>
              <a:t>  - let me know you have finished</a:t>
            </a:r>
          </a:p>
          <a:p>
            <a: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  - I’ll come around and verify or ask you to verify state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827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Once you identify an issue or feature to work on in a project </a:t>
            </a:r>
          </a:p>
          <a:p>
            <a:r>
              <a:rPr lang="en-US" dirty="0"/>
              <a:t>  - You’ll use a “branching workflow” to do your work and contribute it back to the upstream.</a:t>
            </a:r>
          </a:p>
          <a:p>
            <a:endParaRPr lang="en-US" dirty="0"/>
          </a:p>
          <a:p>
            <a:r>
              <a:rPr lang="en-US" dirty="0"/>
              <a:t>Branch: A copy of the current</a:t>
            </a:r>
            <a:r>
              <a:rPr lang="en-US" baseline="0" dirty="0"/>
              <a:t> state of your repo</a:t>
            </a:r>
            <a:endParaRPr lang="en-US" dirty="0"/>
          </a:p>
          <a:p>
            <a:r>
              <a:rPr lang="en-US" dirty="0"/>
              <a:t> - Not</a:t>
            </a:r>
            <a:r>
              <a:rPr lang="en-US" baseline="0" dirty="0"/>
              <a:t> really a full copy but it behaves like it is.</a:t>
            </a:r>
          </a:p>
          <a:p>
            <a:r>
              <a:rPr lang="en-US" baseline="0" dirty="0"/>
              <a:t> - So don’t worry about the space being used.</a:t>
            </a:r>
          </a:p>
          <a:p>
            <a:endParaRPr lang="en-US" dirty="0"/>
          </a:p>
          <a:p>
            <a:r>
              <a:rPr lang="en-US" dirty="0"/>
              <a:t>git branch</a:t>
            </a:r>
            <a:r>
              <a:rPr lang="en-US" baseline="0" dirty="0"/>
              <a:t>:</a:t>
            </a:r>
          </a:p>
          <a:p>
            <a:r>
              <a:rPr lang="en-US" baseline="0" dirty="0"/>
              <a:t> - lists all of the branches in your repo</a:t>
            </a:r>
          </a:p>
          <a:p>
            <a:r>
              <a:rPr lang="en-US" dirty="0"/>
              <a:t> - or creates a new branch</a:t>
            </a:r>
          </a:p>
          <a:p>
            <a:endParaRPr lang="en-US" dirty="0"/>
          </a:p>
          <a:p>
            <a:r>
              <a:rPr lang="en-US" dirty="0"/>
              <a:t>git branch &lt;name&gt;:</a:t>
            </a:r>
          </a:p>
          <a:p>
            <a:r>
              <a:rPr lang="en-US" dirty="0"/>
              <a:t> - Make</a:t>
            </a:r>
            <a:r>
              <a:rPr lang="en-US" baseline="0" dirty="0"/>
              <a:t> one of these each time you want to make changes</a:t>
            </a:r>
          </a:p>
          <a:p>
            <a:r>
              <a:rPr lang="en-US" baseline="0" dirty="0"/>
              <a:t> - Do not make edits in the master branch.</a:t>
            </a:r>
          </a:p>
          <a:p>
            <a:r>
              <a:rPr lang="en-US" baseline="0" dirty="0"/>
              <a:t>  - This way you retain a clean copy </a:t>
            </a:r>
          </a:p>
          <a:p>
            <a:r>
              <a:rPr lang="en-US" baseline="0" dirty="0"/>
              <a:t>    - can go back to it if you screw up or change your mind</a:t>
            </a:r>
          </a:p>
          <a:p>
            <a:r>
              <a:rPr lang="en-US" baseline="0" dirty="0"/>
              <a:t>    - makes it easier to merge in changes to the upstream (we’ll see this later)</a:t>
            </a:r>
          </a:p>
          <a:p>
            <a:endParaRPr lang="en-US" baseline="0" dirty="0"/>
          </a:p>
          <a:p>
            <a:r>
              <a:rPr lang="en-US" baseline="0" dirty="0"/>
              <a:t>git switch &lt;name&gt;</a:t>
            </a:r>
          </a:p>
          <a:p>
            <a:r>
              <a:rPr lang="en-US" baseline="0" dirty="0"/>
              <a:t> - Switch (used to be called checkout, which still works)</a:t>
            </a:r>
          </a:p>
          <a:p>
            <a:r>
              <a:rPr lang="en-US" baseline="0" dirty="0"/>
              <a:t> - Switches your files to those in a specified branch.</a:t>
            </a:r>
          </a:p>
          <a:p>
            <a:r>
              <a:rPr lang="en-US" baseline="0" dirty="0"/>
              <a:t> - switch feature</a:t>
            </a:r>
          </a:p>
          <a:p>
            <a:r>
              <a:rPr lang="en-US" baseline="0" dirty="0"/>
              <a:t> - switch main</a:t>
            </a:r>
          </a:p>
          <a:p>
            <a:endParaRPr lang="en-US" baseline="0" dirty="0"/>
          </a:p>
          <a:p>
            <a:r>
              <a:rPr lang="en-US" baseline="0" dirty="0"/>
              <a:t>Save your work as you go just like any other time.</a:t>
            </a:r>
          </a:p>
          <a:p>
            <a:r>
              <a:rPr lang="en-US" baseline="0" dirty="0"/>
              <a:t> - Those changes are saved in your files.</a:t>
            </a:r>
          </a:p>
          <a:p>
            <a:r>
              <a:rPr lang="en-US" baseline="0" dirty="0"/>
              <a:t> - We’ll see how to get the changes into the repos shortly.</a:t>
            </a:r>
          </a:p>
          <a:p>
            <a:r>
              <a:rPr lang="en-US" baseline="0" dirty="0"/>
              <a:t> - </a:t>
            </a:r>
            <a:r>
              <a:rPr lang="en-US" u="sng" baseline="0" dirty="0"/>
              <a:t>BE SURE TO ONLY MAKE THE CHANGES IN YOUR ISSUE – DO NOT CHANGE ANYTHING ELSE.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After:</a:t>
            </a:r>
          </a:p>
          <a:p>
            <a:r>
              <a:rPr lang="en-US" baseline="0" dirty="0"/>
              <a:t>  - Mention: Notice working on the files is just like any other time.</a:t>
            </a:r>
          </a:p>
          <a:p>
            <a:r>
              <a:rPr lang="en-US" baseline="0" dirty="0"/>
              <a:t>  - Ask: How can you tell which branch you are on?</a:t>
            </a:r>
          </a:p>
          <a:p>
            <a:r>
              <a:rPr lang="en-US" baseline="0" dirty="0"/>
              <a:t>    - The output of git branch tells you </a:t>
            </a:r>
          </a:p>
          <a:p>
            <a:r>
              <a:rPr lang="en-US" baseline="0" dirty="0"/>
              <a:t>    - the * in the output of git branch</a:t>
            </a:r>
          </a:p>
          <a:p>
            <a:r>
              <a:rPr lang="en-US" baseline="0" dirty="0"/>
              <a:t>  - Ask: Why use a feature branch instead of working on the main branch?</a:t>
            </a:r>
          </a:p>
          <a:p>
            <a:r>
              <a:rPr lang="en-US" baseline="0" dirty="0"/>
              <a:t>    - </a:t>
            </a:r>
            <a:r>
              <a:rPr lang="en-US" baseline="0" dirty="0" err="1"/>
              <a:t>Resettability</a:t>
            </a:r>
            <a:endParaRPr lang="en-US" baseline="0" dirty="0"/>
          </a:p>
          <a:p>
            <a:r>
              <a:rPr lang="en-US" baseline="0" dirty="0"/>
              <a:t>    - Philosophically </a:t>
            </a:r>
          </a:p>
          <a:p>
            <a:r>
              <a:rPr lang="en-US" baseline="0" dirty="0"/>
              <a:t>      - only project managers modify main</a:t>
            </a:r>
          </a:p>
          <a:p>
            <a:r>
              <a:rPr lang="en-US" baseline="0" dirty="0"/>
              <a:t>      - Keeps a definitive version in face of many contributors making changes.</a:t>
            </a:r>
          </a:p>
          <a:p>
            <a:r>
              <a:rPr lang="en-US" baseline="0" dirty="0"/>
              <a:t>      - If its your own project then you are the manager so fine.</a:t>
            </a:r>
          </a:p>
          <a:p>
            <a:endParaRPr lang="en-US" baseline="0" dirty="0"/>
          </a:p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8E97CCA-D498-2344-B0BC-2CAC181CED9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219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328166" y="1295400"/>
            <a:ext cx="6487668" cy="3152887"/>
          </a:xfrm>
          <a:prstGeom prst="rect">
            <a:avLst/>
          </a:prstGeo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/>
          <a:p>
            <a: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</a:pPr>
            <a:endParaRPr sz="3200" kern="120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22921" y="1523999"/>
            <a:ext cx="6498158" cy="1724867"/>
          </a:xfrm>
        </p:spPr>
        <p:txBody>
          <a:bodyPr vert="horz" lIns="91440" tIns="45720" rIns="91440" bIns="45720" rtlCol="0" anchor="b" anchorCtr="0">
            <a:noAutofit/>
          </a:bodyPr>
          <a:lstStyle>
            <a:lvl1pPr marL="0" indent="0" algn="ctr" defTabSz="914400" rtl="0" eaLnBrk="1" latinLnBrk="0" hangingPunct="1">
              <a:spcBef>
                <a:spcPct val="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4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2921" y="3299012"/>
            <a:ext cx="6498159" cy="916641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ts val="3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8" y="611872"/>
            <a:ext cx="4079545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8" y="1787856"/>
            <a:ext cx="4079545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2"/>
          <p:cNvSpPr>
            <a:spLocks noGrp="1"/>
          </p:cNvSpPr>
          <p:nvPr>
            <p:ph type="pic" idx="1"/>
          </p:nvPr>
        </p:nvSpPr>
        <p:spPr>
          <a:xfrm>
            <a:off x="5090617" y="359392"/>
            <a:ext cx="3657600" cy="5318077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ts val="2000"/>
              </a:spcBef>
              <a:buClr>
                <a:schemeClr val="accent1">
                  <a:lumMod val="60000"/>
                  <a:lumOff val="40000"/>
                </a:schemeClr>
              </a:buClr>
              <a:buSzPct val="110000"/>
              <a:buFont typeface="Wingdings 2" pitchFamily="18" charset="2"/>
              <a:buNone/>
              <a:defRPr sz="3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69792" y="368301"/>
            <a:ext cx="1524000" cy="5575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49274" y="368301"/>
            <a:ext cx="6689726" cy="55753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3538" y="3352801"/>
            <a:ext cx="8416925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3538" y="4771029"/>
            <a:ext cx="8416925" cy="972671"/>
          </a:xfrm>
        </p:spPr>
        <p:txBody>
          <a:bodyPr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sp>
        <p:nvSpPr>
          <p:cNvPr id="9" name="Picture Placeholder 2"/>
          <p:cNvSpPr>
            <a:spLocks noGrp="1"/>
          </p:cNvSpPr>
          <p:nvPr>
            <p:ph type="pic" idx="13"/>
          </p:nvPr>
        </p:nvSpPr>
        <p:spPr>
          <a:xfrm>
            <a:off x="370980" y="363538"/>
            <a:ext cx="8402040" cy="2836862"/>
          </a:xfrm>
          <a:ln w="3175">
            <a:solidFill>
              <a:schemeClr val="bg1"/>
            </a:solidFill>
          </a:ln>
          <a:effectLst>
            <a:outerShdw blurRad="63500" sx="100500" sy="100500" algn="ctr" rotWithShape="0">
              <a:prstClr val="black">
                <a:alpha val="50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2403144"/>
            <a:ext cx="8056563" cy="1362075"/>
          </a:xfrm>
        </p:spPr>
        <p:txBody>
          <a:bodyPr anchor="b" anchorCtr="0"/>
          <a:lstStyle>
            <a:lvl1pPr algn="ctr">
              <a:defRPr sz="4600" b="0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3736005"/>
            <a:ext cx="8056563" cy="1500187"/>
          </a:xfrm>
        </p:spPr>
        <p:txBody>
          <a:bodyPr anchor="t" anchorCtr="0">
            <a:normAutofit/>
          </a:bodyPr>
          <a:lstStyle>
            <a:lvl1pPr marL="0" indent="0" algn="ctr">
              <a:spcBef>
                <a:spcPts val="300"/>
              </a:spcBef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9275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51071" y="1600201"/>
            <a:ext cx="3840480" cy="4343400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9274" y="107576"/>
            <a:ext cx="8042276" cy="133695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4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9274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1070" y="1453224"/>
            <a:ext cx="3840480" cy="750887"/>
          </a:xfrm>
        </p:spPr>
        <p:txBody>
          <a:bodyPr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1070" y="2347415"/>
            <a:ext cx="3840480" cy="3596185"/>
          </a:xfrm>
        </p:spPr>
        <p:txBody>
          <a:bodyPr>
            <a:normAutofit/>
          </a:bodyPr>
          <a:lstStyle>
            <a:lvl1pPr>
              <a:spcBef>
                <a:spcPts val="1600"/>
              </a:spcBef>
              <a:defRPr sz="20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399" y="611872"/>
            <a:ext cx="3840480" cy="1162050"/>
          </a:xfrm>
        </p:spPr>
        <p:txBody>
          <a:bodyPr anchor="b"/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2824" y="368300"/>
            <a:ext cx="3840480" cy="5575300"/>
          </a:xfrm>
        </p:spPr>
        <p:txBody>
          <a:bodyPr>
            <a:normAutofit/>
          </a:bodyPr>
          <a:lstStyle>
            <a:lvl1pPr>
              <a:spcBef>
                <a:spcPts val="2000"/>
              </a:spcBef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3399" y="1787856"/>
            <a:ext cx="3840480" cy="372015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49275" y="107576"/>
            <a:ext cx="8042276" cy="1336956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9275" y="1600201"/>
            <a:ext cx="8042276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29835" y="627566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EB21635A-1188-C340-857D-5B18C0B4CE1A}" type="datetimeFigureOut">
              <a:rPr lang="en-US" smtClean="0"/>
              <a:t>9/20/21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458" y="6275668"/>
            <a:ext cx="48409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97906" y="6275668"/>
            <a:ext cx="990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fld id="{1E57DF64-93E0-1146-AEBF-0FDD3F0BA2AD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8026400" y="6443943"/>
            <a:ext cx="1117600" cy="3937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9250" indent="-349250" algn="l" defTabSz="914400" rtl="0" eaLnBrk="1" latinLnBrk="0" hangingPunct="1">
        <a:spcBef>
          <a:spcPts val="2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336550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2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96837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263650" indent="-295275" algn="l" defTabSz="914400" rtl="0" eaLnBrk="1" latinLnBrk="0" hangingPunct="1">
        <a:spcBef>
          <a:spcPts val="600"/>
        </a:spcBef>
        <a:buClr>
          <a:schemeClr val="accent1">
            <a:lumMod val="75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546225" indent="-282575" algn="l" defTabSz="914400" rtl="0" eaLnBrk="1" latinLnBrk="0" hangingPunct="1">
        <a:spcBef>
          <a:spcPts val="6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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828800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1177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398713" indent="-282575" algn="l" defTabSz="914400" rtl="0" eaLnBrk="1" latinLnBrk="0" hangingPunct="1">
        <a:spcBef>
          <a:spcPct val="20000"/>
        </a:spcBef>
        <a:buClr>
          <a:schemeClr val="accent2"/>
        </a:buClr>
        <a:buSzPct val="110000"/>
        <a:buFont typeface="Wingdings 2" pitchFamily="18" charset="2"/>
        <a:buChar char=""/>
        <a:defRPr lang="en-US" sz="1800" kern="1200" dirty="0" smtClean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689225" indent="-282575" algn="l" defTabSz="914400" rtl="0" eaLnBrk="1" latinLnBrk="0" hangingPunct="1">
        <a:spcBef>
          <a:spcPct val="20000"/>
        </a:spcBef>
        <a:buClr>
          <a:schemeClr val="accent1">
            <a:lumMod val="60000"/>
            <a:lumOff val="40000"/>
          </a:schemeClr>
        </a:buClr>
        <a:buSzPct val="110000"/>
        <a:buFont typeface="Wingdings 2" pitchFamily="18" charset="2"/>
        <a:buChar char=""/>
        <a:defRPr lang="en-US" sz="1800" kern="1200" dirty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foss2serve.org/index.php/Git:_GitHub_Issues_and_Pull_Request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foss2serve.org/index.php/Git:_Working_Locally_from_the_Command_Line" TargetMode="External"/><Relationship Id="rId5" Type="http://schemas.openxmlformats.org/officeDocument/2006/relationships/hyperlink" Target="https://github.com/StoneyJackson/github-workflow-activity/blob/master/presentation.pptx" TargetMode="External"/><Relationship Id="rId4" Type="http://schemas.openxmlformats.org/officeDocument/2006/relationships/hyperlink" Target="http://foss2serve.org/index.php/Git:_GitHub_Workflow_Activity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Git</a:t>
            </a:r>
            <a:r>
              <a:rPr lang="en-US" dirty="0"/>
              <a:t>/</a:t>
            </a:r>
            <a:r>
              <a:rPr lang="en-US" dirty="0" err="1"/>
              <a:t>GitHub</a:t>
            </a:r>
            <a:r>
              <a:rPr lang="en-US" dirty="0"/>
              <a:t>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447040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Can 45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712598"/>
            <a:ext cx="6469141" cy="895056"/>
          </a:xfrm>
        </p:spPr>
        <p:txBody>
          <a:bodyPr/>
          <a:lstStyle/>
          <a:p>
            <a:pPr algn="l"/>
            <a:r>
              <a:rPr lang="en-US" dirty="0"/>
              <a:t>Branching Workflow: 	Branch and Fix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181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i="1" dirty="0"/>
              <a:t>Make changes to files</a:t>
            </a:r>
          </a:p>
          <a:p>
            <a:endParaRPr lang="en-US" sz="16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0" name="Parallelogram 3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switch</a:t>
            </a:r>
          </a:p>
        </p:txBody>
      </p:sp>
      <p:sp>
        <p:nvSpPr>
          <p:cNvPr id="48" name="Rounded Rectangle 47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49" name="Straight Arrow Connector 48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2" name="Rounded Rectangle 5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7" name="Oval 56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Straight Connector 57"/>
          <p:cNvCxnSpPr>
            <a:stCxn id="57" idx="6"/>
            <a:endCxn id="59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9" name="Oval 58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ounded Rectangle 59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1" name="Oval 60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Connector 61"/>
          <p:cNvCxnSpPr>
            <a:stCxn id="61" idx="6"/>
            <a:endCxn id="63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Oval 62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9" name="Rounded Rectangle 68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0" name="Rounded Rectangle 69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72" name="Straight Connector 71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6" name="Oval 75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TextBox 76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78" name="Rounded Rectangle 77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DFC52FF-4D31-A145-A136-AAEFE3FBD628}"/>
              </a:ext>
            </a:extLst>
          </p:cNvPr>
          <p:cNvCxnSpPr>
            <a:cxnSpLocks/>
            <a:stCxn id="46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1" name="Oval 40">
            <a:extLst>
              <a:ext uri="{FF2B5EF4-FFF2-40B4-BE49-F238E27FC236}">
                <a16:creationId xmlns:a16="http://schemas.microsoft.com/office/drawing/2014/main" id="{B49BFB7E-053A-A44E-96C7-12521303C876}"/>
              </a:ext>
            </a:extLst>
          </p:cNvPr>
          <p:cNvSpPr/>
          <p:nvPr/>
        </p:nvSpPr>
        <p:spPr>
          <a:xfrm>
            <a:off x="8011957" y="3148104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C1F275B-54F3-7248-A840-BF0FA88199E4}"/>
              </a:ext>
            </a:extLst>
          </p:cNvPr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5183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707" y="598716"/>
            <a:ext cx="8835353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Status, Stage and Commit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26420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status</a:t>
            </a:r>
          </a:p>
          <a:p>
            <a:r>
              <a:rPr lang="en-US" sz="1600" dirty="0"/>
              <a:t>git add &lt;</a:t>
            </a:r>
            <a:r>
              <a:rPr lang="en-US" sz="1600" i="1" dirty="0"/>
              <a:t>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status</a:t>
            </a:r>
          </a:p>
          <a:p>
            <a:r>
              <a:rPr lang="en-US" sz="1600" dirty="0"/>
              <a:t>git log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ight Arrow 23"/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46" name="TextBox 45"/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/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5" name="Curved Right Arrow 24"/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1476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55448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Push Branch to Origin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121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42" name="Right Arrow 41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Rounded Rectangle 5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5" name="Oval 5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/>
          <p:cNvCxnSpPr>
            <a:stCxn id="55" idx="6"/>
            <a:endCxn id="5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Oval 5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Oval 5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0" name="Straight Connector 59"/>
          <p:cNvCxnSpPr>
            <a:stCxn id="59" idx="6"/>
            <a:endCxn id="6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1" name="Oval 6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ounded Rectangle 61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3" name="Oval 62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Straight Connector 63"/>
          <p:cNvCxnSpPr>
            <a:stCxn id="63" idx="6"/>
            <a:endCxn id="65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5" name="Oval 64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ounded Rectangle 65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7" name="Straight Connector 66"/>
          <p:cNvCxnSpPr>
            <a:endCxn id="65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8" name="Oval 67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cxnSp>
        <p:nvCxnSpPr>
          <p:cNvPr id="77" name="Straight Connector 76"/>
          <p:cNvCxnSpPr>
            <a:stCxn id="68" idx="6"/>
            <a:endCxn id="73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Oval 81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8" name="Up Arrow 47">
            <a:extLst>
              <a:ext uri="{FF2B5EF4-FFF2-40B4-BE49-F238E27FC236}">
                <a16:creationId xmlns:a16="http://schemas.microsoft.com/office/drawing/2014/main" id="{61210577-5337-2648-B448-A700924CA523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787E4BC2-E98B-254E-80E6-8AC35B35C29C}"/>
              </a:ext>
            </a:extLst>
          </p:cNvPr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AECB8604-9543-304F-B406-52B4E237D5D1}"/>
              </a:ext>
            </a:extLst>
          </p:cNvPr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7C5FF880-2E67-1947-BF60-15BFD92CD75E}"/>
              </a:ext>
            </a:extLst>
          </p:cNvPr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48E729FD-1DFB-B846-8552-DFE8B93D00F3}"/>
              </a:ext>
            </a:extLst>
          </p:cNvPr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9FD6AB3A-7DBA-1C40-87EB-87099F4D40EB}"/>
              </a:ext>
            </a:extLst>
          </p:cNvPr>
          <p:cNvCxnSpPr>
            <a:stCxn id="69" idx="6"/>
            <a:endCxn id="70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38826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84010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Making a Pull Request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90249" y="1574657"/>
            <a:ext cx="34676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New Pull Request</a:t>
            </a:r>
          </a:p>
          <a:p>
            <a:r>
              <a:rPr lang="en-US" sz="1600" dirty="0"/>
              <a:t>Check ”base fork” is main</a:t>
            </a:r>
          </a:p>
          <a:p>
            <a:r>
              <a:rPr lang="en-US" sz="1600" dirty="0"/>
              <a:t>Check “head fork” is branch</a:t>
            </a:r>
          </a:p>
          <a:p>
            <a:r>
              <a:rPr lang="en-US" sz="1600" dirty="0"/>
              <a:t>Check comparison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Edit comment</a:t>
            </a:r>
          </a:p>
          <a:p>
            <a:r>
              <a:rPr lang="en-US" sz="1600" dirty="0"/>
              <a:t>	include “Fixes #</a:t>
            </a:r>
            <a:r>
              <a:rPr lang="en-US" sz="1600" i="1" dirty="0"/>
              <a:t>&lt;</a:t>
            </a:r>
            <a:r>
              <a:rPr lang="en-US" sz="1600" i="1" dirty="0" err="1"/>
              <a:t>bugid</a:t>
            </a:r>
            <a:r>
              <a:rPr lang="en-US" sz="1600" i="1" dirty="0"/>
              <a:t>&gt;</a:t>
            </a:r>
            <a:r>
              <a:rPr lang="en-US" sz="1600" dirty="0"/>
              <a:t>”</a:t>
            </a:r>
          </a:p>
          <a:p>
            <a:r>
              <a:rPr lang="en-US" sz="1600" dirty="0"/>
              <a:t>Create Pull Request</a:t>
            </a:r>
          </a:p>
          <a:p>
            <a:r>
              <a:rPr lang="en-US" sz="1600" dirty="0"/>
              <a:t>Changes merged into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1" name="Right Arrow 50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pull request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59" name="Right Arrow 58"/>
          <p:cNvSpPr/>
          <p:nvPr/>
        </p:nvSpPr>
        <p:spPr>
          <a:xfrm rot="647089">
            <a:off x="2644696" y="5793999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3" name="Oval 62"/>
          <p:cNvSpPr/>
          <p:nvPr/>
        </p:nvSpPr>
        <p:spPr>
          <a:xfrm>
            <a:off x="4026876" y="600553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70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Can 54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82703"/>
            <a:ext cx="8949653" cy="895056"/>
          </a:xfrm>
        </p:spPr>
        <p:txBody>
          <a:bodyPr/>
          <a:lstStyle/>
          <a:p>
            <a:pPr algn="l"/>
            <a:r>
              <a:rPr lang="en-US" dirty="0"/>
              <a:t>Branching Workflow:</a:t>
            </a:r>
            <a:br>
              <a:rPr lang="en-US" dirty="0"/>
            </a:br>
            <a:r>
              <a:rPr lang="en-US" dirty="0"/>
              <a:t>	Synchronize with Upstream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7" name="Group 26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28" name="Cloud 27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29" name="Can 28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30" name="Can 29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32" name="Straight Arrow Connector 31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6" name="Rounded Rectangle 55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57" name="Rounded Rectangle 56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58" name="Rounded Rectangle 57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0" name="Parallelogram 59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62" name="Rounded Rectangle 61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4" name="Rounded Rectangle 63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65" name="Oval 64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/>
          <p:cNvCxnSpPr>
            <a:stCxn id="65" idx="6"/>
            <a:endCxn id="67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7" name="Oval 66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69" name="Straight Connector 68"/>
          <p:cNvCxnSpPr>
            <a:endCxn id="67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0" name="Oval 69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>
            <a:stCxn id="70" idx="6"/>
            <a:endCxn id="71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4" name="Rounded Rectangle 73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5" name="Oval 74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6" name="Straight Connector 75"/>
          <p:cNvCxnSpPr>
            <a:stCxn id="75" idx="6"/>
            <a:endCxn id="7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ounded Rectangle 77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9" name="Oval 78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/>
          <p:cNvCxnSpPr>
            <a:stCxn id="79" idx="6"/>
            <a:endCxn id="81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1" name="Oval 80"/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ounded Rectangle 81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83" name="Straight Connector 82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6" name="Straight Connector 85"/>
          <p:cNvCxnSpPr>
            <a:stCxn id="84" idx="6"/>
            <a:endCxn id="85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7" name="Oval 86"/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8" name="Straight Connector 87"/>
          <p:cNvCxnSpPr>
            <a:cxnSpLocks/>
            <a:endCxn id="87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FBEAC19-ADAF-E84B-A24B-A6E7066DB892}"/>
              </a:ext>
            </a:extLst>
          </p:cNvPr>
          <p:cNvCxnSpPr>
            <a:cxnSpLocks/>
            <a:stCxn id="55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5AC1214B-E8CA-1045-93B4-7252C97E65F0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C8E06EFE-5A8A-3E48-93B7-DF17EDC18537}"/>
              </a:ext>
            </a:extLst>
          </p:cNvPr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4" name="Left Arrow 53">
            <a:extLst>
              <a:ext uri="{FF2B5EF4-FFF2-40B4-BE49-F238E27FC236}">
                <a16:creationId xmlns:a16="http://schemas.microsoft.com/office/drawing/2014/main" id="{D9F75181-7F7C-2746-B917-10252046CEC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728FCE0A-E912-F14E-9E9D-869FF5EFD2BC}"/>
              </a:ext>
            </a:extLst>
          </p:cNvPr>
          <p:cNvSpPr txBox="1"/>
          <p:nvPr/>
        </p:nvSpPr>
        <p:spPr>
          <a:xfrm>
            <a:off x="5876882" y="2081094"/>
            <a:ext cx="237186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  <a:p>
            <a:endParaRPr lang="en-US" sz="16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9632F5DD-4D5A-F44E-B795-6D014B7A34E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4BFFB513-E552-B041-8667-5973D65CBE33}"/>
              </a:ext>
            </a:extLst>
          </p:cNvPr>
          <p:cNvCxnSpPr>
            <a:cxnSpLocks/>
            <a:endCxn id="91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C611509B-3FE9-064D-A59C-92272069E1DB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4" name="Oval 93">
            <a:extLst>
              <a:ext uri="{FF2B5EF4-FFF2-40B4-BE49-F238E27FC236}">
                <a16:creationId xmlns:a16="http://schemas.microsoft.com/office/drawing/2014/main" id="{C250FD92-2C26-9A41-AE4D-39360A6973D2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Up Arrow 94">
            <a:extLst>
              <a:ext uri="{FF2B5EF4-FFF2-40B4-BE49-F238E27FC236}">
                <a16:creationId xmlns:a16="http://schemas.microsoft.com/office/drawing/2014/main" id="{60109267-2F7E-5144-BD19-02CCA592312D}"/>
              </a:ext>
            </a:extLst>
          </p:cNvPr>
          <p:cNvSpPr/>
          <p:nvPr/>
        </p:nvSpPr>
        <p:spPr>
          <a:xfrm>
            <a:off x="1340114" y="3551253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A19EF7D8-1A8A-954D-9550-021F82E6000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C38425A-C176-8E47-B747-166D229EC947}"/>
              </a:ext>
            </a:extLst>
          </p:cNvPr>
          <p:cNvCxnSpPr>
            <a:cxnSpLocks/>
            <a:endCxn id="96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A8B39C58-49BF-0B4D-B7FC-E87BC1F2ECA3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BFDC3543-F53C-2E40-BBB3-650D6849DCFE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335648B5-34EE-1A42-8A00-234A0BAFF490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955423CA-630F-574A-A42E-2C166ADDD873}"/>
              </a:ext>
            </a:extLst>
          </p:cNvPr>
          <p:cNvSpPr/>
          <p:nvPr/>
        </p:nvSpPr>
        <p:spPr>
          <a:xfrm>
            <a:off x="4034507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415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Can 49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2" y="2081094"/>
            <a:ext cx="3348865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-d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–d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  <a:p>
            <a:endParaRPr lang="en-US" sz="1600" i="1" dirty="0"/>
          </a:p>
          <a:p>
            <a:endParaRPr lang="en-US" sz="1600" i="1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Cloud 27"/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29" name="Can 28"/>
          <p:cNvSpPr/>
          <p:nvPr/>
        </p:nvSpPr>
        <p:spPr>
          <a:xfrm>
            <a:off x="3996037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upstream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0" name="Can 29"/>
          <p:cNvSpPr/>
          <p:nvPr/>
        </p:nvSpPr>
        <p:spPr>
          <a:xfrm>
            <a:off x="1310195" y="2081094"/>
            <a:ext cx="1426477" cy="146398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</a:t>
            </a:r>
          </a:p>
          <a:p>
            <a:pPr algn="ctr"/>
            <a:endParaRPr lang="en-US" sz="2000" i="1" dirty="0"/>
          </a:p>
          <a:p>
            <a:pPr algn="ctr"/>
            <a:endParaRPr lang="en-US" sz="2000" i="1" dirty="0"/>
          </a:p>
        </p:txBody>
      </p:sp>
      <p:sp>
        <p:nvSpPr>
          <p:cNvPr id="35" name="TextBox 34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38" name="TextBox 37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52" name="Rounded Rectangle 51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cxnSp>
        <p:nvCxnSpPr>
          <p:cNvPr id="53" name="Straight Arrow Connector 52"/>
          <p:cNvCxnSpPr>
            <a:cxnSpLocks/>
            <a:stCxn id="30" idx="4"/>
            <a:endCxn id="29" idx="2"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5" name="Rounded Rectangle 74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76" name="Rounded Rectangle 75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78" name="Parallelogram 77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80" name="Rounded Rectangle 79"/>
          <p:cNvSpPr/>
          <p:nvPr/>
        </p:nvSpPr>
        <p:spPr>
          <a:xfrm>
            <a:off x="3837375" y="5957113"/>
            <a:ext cx="526199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75A8D244-0531-BB45-B1C7-1E90996ABE00}"/>
              </a:ext>
            </a:extLst>
          </p:cNvPr>
          <p:cNvCxnSpPr>
            <a:cxnSpLocks/>
            <a:stCxn id="50" idx="1"/>
            <a:endCxn id="29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H="1" flipV="1">
            <a:off x="2021894" y="3545074"/>
            <a:ext cx="1540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72" name="Right Arrow 71">
            <a:extLst>
              <a:ext uri="{FF2B5EF4-FFF2-40B4-BE49-F238E27FC236}">
                <a16:creationId xmlns:a16="http://schemas.microsoft.com/office/drawing/2014/main" id="{7097936F-F3EE-1D49-B13D-2873119269FE}"/>
              </a:ext>
            </a:extLst>
          </p:cNvPr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ECD402C1-19CA-904D-AE98-632A77819E63}"/>
              </a:ext>
            </a:extLst>
          </p:cNvPr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5ACA1F5-84AD-1A4B-9471-42F084A55060}"/>
              </a:ext>
            </a:extLst>
          </p:cNvPr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E95849A-174E-4C40-BA3F-16019FEB6F78}"/>
              </a:ext>
            </a:extLst>
          </p:cNvPr>
          <p:cNvCxnSpPr>
            <a:stCxn id="81" idx="6"/>
            <a:endCxn id="84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>
            <a:extLst>
              <a:ext uri="{FF2B5EF4-FFF2-40B4-BE49-F238E27FC236}">
                <a16:creationId xmlns:a16="http://schemas.microsoft.com/office/drawing/2014/main" id="{DFF5ED0C-3D7A-9B4F-90D4-9C23871F845F}"/>
              </a:ext>
            </a:extLst>
          </p:cNvPr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4CAA5C58-82D5-0244-8BDE-C04531E6BED0}"/>
              </a:ext>
            </a:extLst>
          </p:cNvPr>
          <p:cNvSpPr/>
          <p:nvPr/>
        </p:nvSpPr>
        <p:spPr>
          <a:xfrm>
            <a:off x="1986698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C6B952B-DAFB-684F-988F-8F715AA69B8F}"/>
              </a:ext>
            </a:extLst>
          </p:cNvPr>
          <p:cNvCxnSpPr>
            <a:cxnSpLocks/>
            <a:endCxn id="90" idx="2"/>
          </p:cNvCxnSpPr>
          <p:nvPr/>
        </p:nvCxnSpPr>
        <p:spPr>
          <a:xfrm flipV="1">
            <a:off x="1833857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374D88C-2E36-3E4C-9C56-96F0A6AB4971}"/>
              </a:ext>
            </a:extLst>
          </p:cNvPr>
          <p:cNvCxnSpPr>
            <a:cxnSpLocks/>
          </p:cNvCxnSpPr>
          <p:nvPr/>
        </p:nvCxnSpPr>
        <p:spPr>
          <a:xfrm flipV="1">
            <a:off x="2139618" y="558159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>
            <a:extLst>
              <a:ext uri="{FF2B5EF4-FFF2-40B4-BE49-F238E27FC236}">
                <a16:creationId xmlns:a16="http://schemas.microsoft.com/office/drawing/2014/main" id="{D14C5592-5B3D-4B41-B531-CFFC1F169208}"/>
              </a:ext>
            </a:extLst>
          </p:cNvPr>
          <p:cNvSpPr/>
          <p:nvPr/>
        </p:nvSpPr>
        <p:spPr>
          <a:xfrm>
            <a:off x="2292459" y="551155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ounded Rectangle 93">
            <a:extLst>
              <a:ext uri="{FF2B5EF4-FFF2-40B4-BE49-F238E27FC236}">
                <a16:creationId xmlns:a16="http://schemas.microsoft.com/office/drawing/2014/main" id="{A7A696FE-3DBF-8840-AE38-8331461C1969}"/>
              </a:ext>
            </a:extLst>
          </p:cNvPr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232815D9-25D9-984A-B829-2CD968B07538}"/>
              </a:ext>
            </a:extLst>
          </p:cNvPr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BEBF6146-59D6-1D49-89CB-BFCA92808EBA}"/>
              </a:ext>
            </a:extLst>
          </p:cNvPr>
          <p:cNvCxnSpPr>
            <a:stCxn id="95" idx="6"/>
            <a:endCxn id="97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4E9C1747-15AF-3947-A0E5-B493D0E78EB8}"/>
              </a:ext>
            </a:extLst>
          </p:cNvPr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BB7B89AA-CBF5-4149-A8CA-68F5B6DCC0BF}"/>
              </a:ext>
            </a:extLst>
          </p:cNvPr>
          <p:cNvSpPr/>
          <p:nvPr/>
        </p:nvSpPr>
        <p:spPr>
          <a:xfrm>
            <a:off x="2000766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39CFBF1D-B230-0E4D-B6A2-21D0437AE4A0}"/>
              </a:ext>
            </a:extLst>
          </p:cNvPr>
          <p:cNvCxnSpPr>
            <a:cxnSpLocks/>
            <a:endCxn id="103" idx="2"/>
          </p:cNvCxnSpPr>
          <p:nvPr/>
        </p:nvCxnSpPr>
        <p:spPr>
          <a:xfrm flipV="1">
            <a:off x="1847925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08B5B687-7B04-6E40-94B9-A7A16159B727}"/>
              </a:ext>
            </a:extLst>
          </p:cNvPr>
          <p:cNvCxnSpPr>
            <a:cxnSpLocks/>
          </p:cNvCxnSpPr>
          <p:nvPr/>
        </p:nvCxnSpPr>
        <p:spPr>
          <a:xfrm flipV="1">
            <a:off x="2153686" y="288059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06" name="Oval 105">
            <a:extLst>
              <a:ext uri="{FF2B5EF4-FFF2-40B4-BE49-F238E27FC236}">
                <a16:creationId xmlns:a16="http://schemas.microsoft.com/office/drawing/2014/main" id="{2B510FAE-C5B5-ED48-9168-B32D6CAD05CF}"/>
              </a:ext>
            </a:extLst>
          </p:cNvPr>
          <p:cNvSpPr/>
          <p:nvPr/>
        </p:nvSpPr>
        <p:spPr>
          <a:xfrm>
            <a:off x="2306527" y="281054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ounded Rectangle 106">
            <a:extLst>
              <a:ext uri="{FF2B5EF4-FFF2-40B4-BE49-F238E27FC236}">
                <a16:creationId xmlns:a16="http://schemas.microsoft.com/office/drawing/2014/main" id="{DD59FF14-2900-9D42-994F-7EEB8C859175}"/>
              </a:ext>
            </a:extLst>
          </p:cNvPr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BBF3AB3-AC6E-2E4F-90BC-25D106A6F3C8}"/>
              </a:ext>
            </a:extLst>
          </p:cNvPr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544AA0F5-41DB-594E-88D7-209952F3D2C2}"/>
              </a:ext>
            </a:extLst>
          </p:cNvPr>
          <p:cNvCxnSpPr>
            <a:stCxn id="108" idx="6"/>
            <a:endCxn id="110" idx="2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0" name="Oval 109">
            <a:extLst>
              <a:ext uri="{FF2B5EF4-FFF2-40B4-BE49-F238E27FC236}">
                <a16:creationId xmlns:a16="http://schemas.microsoft.com/office/drawing/2014/main" id="{2EC4DDBD-FD13-8848-B7D4-7A4ECA1F4A41}"/>
              </a:ext>
            </a:extLst>
          </p:cNvPr>
          <p:cNvSpPr/>
          <p:nvPr/>
        </p:nvSpPr>
        <p:spPr>
          <a:xfrm>
            <a:off x="4363574" y="2818801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F8344EA0-F3D8-DC46-AEBA-D7D168A93439}"/>
              </a:ext>
            </a:extLst>
          </p:cNvPr>
          <p:cNvSpPr/>
          <p:nvPr/>
        </p:nvSpPr>
        <p:spPr>
          <a:xfrm>
            <a:off x="4647841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0AF527F-B532-B642-8641-60B8064F3E24}"/>
              </a:ext>
            </a:extLst>
          </p:cNvPr>
          <p:cNvCxnSpPr>
            <a:cxnSpLocks/>
            <a:endCxn id="111" idx="2"/>
          </p:cNvCxnSpPr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71C94DD-2466-DD49-B975-B2BAEA84E9BA}"/>
              </a:ext>
            </a:extLst>
          </p:cNvPr>
          <p:cNvCxnSpPr>
            <a:cxnSpLocks/>
          </p:cNvCxnSpPr>
          <p:nvPr/>
        </p:nvCxnSpPr>
        <p:spPr>
          <a:xfrm flipV="1">
            <a:off x="4800761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14" name="Oval 113">
            <a:extLst>
              <a:ext uri="{FF2B5EF4-FFF2-40B4-BE49-F238E27FC236}">
                <a16:creationId xmlns:a16="http://schemas.microsoft.com/office/drawing/2014/main" id="{1EDD28B9-0AFF-AE48-A8CB-A211BF6D3F0D}"/>
              </a:ext>
            </a:extLst>
          </p:cNvPr>
          <p:cNvSpPr/>
          <p:nvPr/>
        </p:nvSpPr>
        <p:spPr>
          <a:xfrm>
            <a:off x="4953602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C668231B-A14B-7446-9DDB-1A00AE8BF574}"/>
              </a:ext>
            </a:extLst>
          </p:cNvPr>
          <p:cNvSpPr/>
          <p:nvPr/>
        </p:nvSpPr>
        <p:spPr>
          <a:xfrm>
            <a:off x="4034505" y="600158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13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0075" y="1523999"/>
            <a:ext cx="8058150" cy="1724867"/>
          </a:xfrm>
        </p:spPr>
        <p:txBody>
          <a:bodyPr/>
          <a:lstStyle/>
          <a:p>
            <a:r>
              <a:rPr lang="en-US" dirty="0"/>
              <a:t>Part 3</a:t>
            </a:r>
            <a:br>
              <a:rPr lang="en-US" dirty="0"/>
            </a:br>
            <a:r>
              <a:rPr lang="en-US" dirty="0"/>
              <a:t>Before the Second Class:</a:t>
            </a:r>
            <a:br>
              <a:rPr lang="en-US" dirty="0"/>
            </a:br>
            <a:r>
              <a:rPr lang="en-US" dirty="0"/>
              <a:t>Make Another 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/>
              <a:t>Dickinson </a:t>
            </a:r>
            <a:r>
              <a:rPr lang="en-US" dirty="0"/>
              <a:t>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8674858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1)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249905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branch</a:t>
            </a:r>
          </a:p>
          <a:p>
            <a:r>
              <a:rPr lang="en-US" sz="1600" dirty="0"/>
              <a:t>git branch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Fix the issue</a:t>
            </a:r>
          </a:p>
          <a:p>
            <a:r>
              <a:rPr lang="en-US" sz="1600" dirty="0"/>
              <a:t>Conflicting changes </a:t>
            </a:r>
          </a:p>
          <a:p>
            <a:r>
              <a:rPr lang="en-US" sz="1600" dirty="0"/>
              <a:t>   made to upstream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/>
          <p:cNvSpPr/>
          <p:nvPr/>
        </p:nvSpPr>
        <p:spPr>
          <a:xfrm>
            <a:off x="7961950" y="38178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/>
          <p:cNvSpPr/>
          <p:nvPr/>
        </p:nvSpPr>
        <p:spPr>
          <a:xfrm>
            <a:off x="7223966" y="3323210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C98B7F9-A899-BD4B-8111-280E664C9007}"/>
              </a:ext>
            </a:extLst>
          </p:cNvPr>
          <p:cNvCxnSpPr>
            <a:cxnSpLocks/>
          </p:cNvCxnSpPr>
          <p:nvPr/>
        </p:nvCxnSpPr>
        <p:spPr>
          <a:xfrm>
            <a:off x="2736672" y="2813084"/>
            <a:ext cx="1259365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8DC26ADE-97D3-634A-AF96-A64BD226B2D3}"/>
              </a:ext>
            </a:extLst>
          </p:cNvPr>
          <p:cNvSpPr txBox="1"/>
          <p:nvPr/>
        </p:nvSpPr>
        <p:spPr>
          <a:xfrm>
            <a:off x="5422514" y="5880494"/>
            <a:ext cx="372148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Note: Illustration of the main branch was shortened from prior slides just to make it fit.</a:t>
            </a:r>
          </a:p>
        </p:txBody>
      </p:sp>
    </p:spTree>
    <p:extLst>
      <p:ext uri="{BB962C8B-B14F-4D97-AF65-F5344CB8AC3E}">
        <p14:creationId xmlns:p14="http://schemas.microsoft.com/office/powerpoint/2010/main" val="4751834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624232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Fix a Round 2 Issue: Concurrent Changes (part 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460921"/>
            <a:ext cx="346765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 </a:t>
            </a:r>
          </a:p>
          <a:p>
            <a:r>
              <a:rPr lang="en-US" sz="1600" dirty="0"/>
              <a:t>git add </a:t>
            </a:r>
            <a:r>
              <a:rPr lang="en-US" sz="1600" i="1" dirty="0"/>
              <a:t>&lt;filenames&gt;</a:t>
            </a:r>
          </a:p>
          <a:p>
            <a:r>
              <a:rPr lang="en-US" sz="1600" dirty="0"/>
              <a:t>git commit –m </a:t>
            </a:r>
            <a:r>
              <a:rPr lang="en-US" sz="1600" i="1" dirty="0"/>
              <a:t>“message”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Make pull request</a:t>
            </a:r>
          </a:p>
          <a:p>
            <a:r>
              <a:rPr lang="en-US" sz="1600" dirty="0"/>
              <a:t>  - Cannot be merged </a:t>
            </a:r>
            <a:br>
              <a:rPr lang="en-US" sz="1600" dirty="0"/>
            </a:br>
            <a:r>
              <a:rPr lang="en-US" sz="1600" dirty="0"/>
              <a:t>     automatically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20" name="Right Arrow 19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/>
          <p:cNvSpPr/>
          <p:nvPr/>
        </p:nvSpPr>
        <p:spPr>
          <a:xfrm>
            <a:off x="4072918" y="5948205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5FDC470D-CE97-D044-8DB4-A672342B8988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69" name="Right Arrow 68">
            <a:extLst>
              <a:ext uri="{FF2B5EF4-FFF2-40B4-BE49-F238E27FC236}">
                <a16:creationId xmlns:a16="http://schemas.microsoft.com/office/drawing/2014/main" id="{E1421FFC-0A64-E348-B683-A4EEDA164070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4D9D702-CDA9-C140-83B1-5119B42E29BA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51A0CE53-530B-BA43-8211-8D6CE1972118}"/>
              </a:ext>
            </a:extLst>
          </p:cNvPr>
          <p:cNvSpPr/>
          <p:nvPr/>
        </p:nvSpPr>
        <p:spPr>
          <a:xfrm>
            <a:off x="2462846" y="645080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Curved Right Arrow 77">
            <a:extLst>
              <a:ext uri="{FF2B5EF4-FFF2-40B4-BE49-F238E27FC236}">
                <a16:creationId xmlns:a16="http://schemas.microsoft.com/office/drawing/2014/main" id="{9094E006-0418-FA4F-ADFE-050D65FEF3C8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58752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450" y="1523999"/>
            <a:ext cx="8729663" cy="1724867"/>
          </a:xfrm>
        </p:spPr>
        <p:txBody>
          <a:bodyPr/>
          <a:lstStyle/>
          <a:p>
            <a:r>
              <a:rPr lang="en-US" dirty="0"/>
              <a:t>Part 4</a:t>
            </a:r>
            <a:br>
              <a:rPr lang="en-US" dirty="0"/>
            </a:br>
            <a:r>
              <a:rPr lang="en-US" dirty="0"/>
              <a:t>Hands-on in the Second Class:</a:t>
            </a:r>
            <a:br>
              <a:rPr lang="en-US" dirty="0"/>
            </a:br>
            <a:r>
              <a:rPr lang="en-US" dirty="0"/>
              <a:t>Resolving Conflicts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Grant Braught</a:t>
            </a:r>
          </a:p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502005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FBD49-DB61-AF40-945C-9153D2363A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5788" y="175516"/>
            <a:ext cx="6633097" cy="943430"/>
          </a:xfrm>
        </p:spPr>
        <p:txBody>
          <a:bodyPr/>
          <a:lstStyle/>
          <a:p>
            <a:r>
              <a:rPr lang="en-US" dirty="0"/>
              <a:t>Basic Terminology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2360EAA-9DA1-3747-B3B8-493E1FBD1255}"/>
              </a:ext>
            </a:extLst>
          </p:cNvPr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loud 7">
            <a:extLst>
              <a:ext uri="{FF2B5EF4-FFF2-40B4-BE49-F238E27FC236}">
                <a16:creationId xmlns:a16="http://schemas.microsoft.com/office/drawing/2014/main" id="{CBCC1AC4-150C-8047-B8D7-49F9B90056FE}"/>
              </a:ext>
            </a:extLst>
          </p:cNvPr>
          <p:cNvSpPr/>
          <p:nvPr/>
        </p:nvSpPr>
        <p:spPr>
          <a:xfrm>
            <a:off x="775367" y="1655748"/>
            <a:ext cx="4973053" cy="2672510"/>
          </a:xfrm>
          <a:prstGeom prst="cloud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2E401F-4745-C34A-92D3-89F5907A0652}"/>
              </a:ext>
            </a:extLst>
          </p:cNvPr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017C42-D693-974E-9601-18845C5B4956}"/>
              </a:ext>
            </a:extLst>
          </p:cNvPr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8F2260-AD66-0943-AB98-DD7DDBD3605C}"/>
              </a:ext>
            </a:extLst>
          </p:cNvPr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5A4375-184F-5F47-992E-BA1783A49090}"/>
              </a:ext>
            </a:extLst>
          </p:cNvPr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38A3100-4F47-C245-BA09-CE9782C48FD0}"/>
              </a:ext>
            </a:extLst>
          </p:cNvPr>
          <p:cNvGrpSpPr/>
          <p:nvPr/>
        </p:nvGrpSpPr>
        <p:grpSpPr>
          <a:xfrm>
            <a:off x="4796780" y="3573567"/>
            <a:ext cx="4034786" cy="1499083"/>
            <a:chOff x="4796780" y="3573567"/>
            <a:chExt cx="4034786" cy="1499083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ED51A2CD-E0C4-DC48-A4CB-D379B9D31CC3}"/>
                </a:ext>
              </a:extLst>
            </p:cNvPr>
            <p:cNvCxnSpPr>
              <a:cxnSpLocks/>
              <a:endCxn id="42" idx="1"/>
            </p:cNvCxnSpPr>
            <p:nvPr/>
          </p:nvCxnSpPr>
          <p:spPr>
            <a:xfrm>
              <a:off x="4796780" y="3573567"/>
              <a:ext cx="1826158" cy="898919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16D0CA3-90F7-3F4B-A8C8-CD69513DE956}"/>
                </a:ext>
              </a:extLst>
            </p:cNvPr>
            <p:cNvSpPr txBox="1"/>
            <p:nvPr/>
          </p:nvSpPr>
          <p:spPr>
            <a:xfrm>
              <a:off x="6622938" y="3872321"/>
              <a:ext cx="2208628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Upstream </a:t>
              </a:r>
              <a:r>
                <a:rPr lang="en-US" dirty="0"/>
                <a:t>belongs to the project. You will have read-only access.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1F033BE-EA7E-2042-A476-D802D509ACE3}"/>
              </a:ext>
            </a:extLst>
          </p:cNvPr>
          <p:cNvGrpSpPr/>
          <p:nvPr/>
        </p:nvGrpSpPr>
        <p:grpSpPr>
          <a:xfrm>
            <a:off x="171540" y="260662"/>
            <a:ext cx="2924249" cy="3284412"/>
            <a:chOff x="171540" y="260662"/>
            <a:chExt cx="2924249" cy="3284412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840E05-1A07-6342-9137-8B937ADE2337}"/>
                </a:ext>
              </a:extLst>
            </p:cNvPr>
            <p:cNvGrpSpPr/>
            <p:nvPr/>
          </p:nvGrpSpPr>
          <p:grpSpPr>
            <a:xfrm>
              <a:off x="171540" y="260662"/>
              <a:ext cx="2924249" cy="3284412"/>
              <a:chOff x="171540" y="260662"/>
              <a:chExt cx="2924249" cy="3284412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E0D7794-480C-9140-9AA7-CAA865C2C62D}"/>
                  </a:ext>
                </a:extLst>
              </p:cNvPr>
              <p:cNvGrpSpPr/>
              <p:nvPr/>
            </p:nvGrpSpPr>
            <p:grpSpPr>
              <a:xfrm>
                <a:off x="1310195" y="2081094"/>
                <a:ext cx="1426477" cy="1463980"/>
                <a:chOff x="1310195" y="2081094"/>
                <a:chExt cx="1426477" cy="1463980"/>
              </a:xfrm>
            </p:grpSpPr>
            <p:sp>
              <p:nvSpPr>
                <p:cNvPr id="10" name="Can 9">
                  <a:extLst>
                    <a:ext uri="{FF2B5EF4-FFF2-40B4-BE49-F238E27FC236}">
                      <a16:creationId xmlns:a16="http://schemas.microsoft.com/office/drawing/2014/main" id="{0FE3161C-D717-9A4C-BC16-48A74E3A2423}"/>
                    </a:ext>
                  </a:extLst>
                </p:cNvPr>
                <p:cNvSpPr/>
                <p:nvPr/>
              </p:nvSpPr>
              <p:spPr>
                <a:xfrm>
                  <a:off x="1310195" y="2081094"/>
                  <a:ext cx="1426477" cy="1463980"/>
                </a:xfrm>
                <a:prstGeom prst="can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000" dirty="0"/>
                    <a:t>origin</a:t>
                  </a:r>
                </a:p>
                <a:p>
                  <a:pPr algn="ctr"/>
                  <a:endParaRPr lang="en-US" sz="2000" i="1" dirty="0"/>
                </a:p>
                <a:p>
                  <a:pPr algn="ctr"/>
                  <a:endParaRPr lang="en-US" sz="2000" i="1" dirty="0"/>
                </a:p>
              </p:txBody>
            </p:sp>
            <p:sp>
              <p:nvSpPr>
                <p:cNvPr id="23" name="Rounded Rectangle 22">
                  <a:extLst>
                    <a:ext uri="{FF2B5EF4-FFF2-40B4-BE49-F238E27FC236}">
                      <a16:creationId xmlns:a16="http://schemas.microsoft.com/office/drawing/2014/main" id="{815291F4-7B88-A241-8D4B-87F985375979}"/>
                    </a:ext>
                  </a:extLst>
                </p:cNvPr>
                <p:cNvSpPr/>
                <p:nvPr/>
              </p:nvSpPr>
              <p:spPr>
                <a:xfrm>
                  <a:off x="1396437" y="2765184"/>
                  <a:ext cx="1253994" cy="239921"/>
                </a:xfrm>
                <a:prstGeom prst="roundRect">
                  <a:avLst/>
                </a:prstGeom>
              </p:spPr>
              <p:style>
                <a:lnRef idx="3">
                  <a:schemeClr val="lt1"/>
                </a:lnRef>
                <a:fillRef idx="1">
                  <a:schemeClr val="accent3"/>
                </a:fillRef>
                <a:effectRef idx="1">
                  <a:schemeClr val="accent3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400" dirty="0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53BD7EE3-8C96-BD45-A0C5-413A5C279C60}"/>
                    </a:ext>
                  </a:extLst>
                </p:cNvPr>
                <p:cNvSpPr/>
                <p:nvPr/>
              </p:nvSpPr>
              <p:spPr>
                <a:xfrm>
                  <a:off x="1440634" y="2816185"/>
                  <a:ext cx="140086" cy="140086"/>
                </a:xfrm>
                <a:prstGeom prst="ellipse">
                  <a:avLst/>
                </a:prstGeom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9" name="Straight Connector 28">
                  <a:extLst>
                    <a:ext uri="{FF2B5EF4-FFF2-40B4-BE49-F238E27FC236}">
                      <a16:creationId xmlns:a16="http://schemas.microsoft.com/office/drawing/2014/main" id="{1FE38C92-45E9-004D-85E0-9A0F23721D6A}"/>
                    </a:ext>
                  </a:extLst>
                </p:cNvPr>
                <p:cNvCxnSpPr>
                  <a:cxnSpLocks/>
                  <a:stCxn id="28" idx="6"/>
                  <a:endCxn id="30" idx="2"/>
                </p:cNvCxnSpPr>
                <p:nvPr/>
              </p:nvCxnSpPr>
              <p:spPr>
                <a:xfrm flipV="1">
                  <a:off x="1580720" y="2882940"/>
                  <a:ext cx="105890" cy="3288"/>
                </a:xfrm>
                <a:prstGeom prst="line">
                  <a:avLst/>
                </a:prstGeom>
              </p:spPr>
              <p:style>
                <a:lnRef idx="3">
                  <a:schemeClr val="accent5"/>
                </a:lnRef>
                <a:fillRef idx="0">
                  <a:schemeClr val="accent5"/>
                </a:fillRef>
                <a:effectRef idx="2">
                  <a:schemeClr val="accent5"/>
                </a:effectRef>
                <a:fontRef idx="minor">
                  <a:schemeClr val="tx1"/>
                </a:fontRef>
              </p:style>
            </p:cxn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9503C583-BE7B-8841-842F-FD5DCDD19E5D}"/>
                    </a:ext>
                  </a:extLst>
                </p:cNvPr>
                <p:cNvSpPr/>
                <p:nvPr/>
              </p:nvSpPr>
              <p:spPr>
                <a:xfrm>
                  <a:off x="1686610" y="2812897"/>
                  <a:ext cx="140086" cy="140086"/>
                </a:xfrm>
                <a:prstGeom prst="ellipse">
                  <a:avLst/>
                </a:prstGeom>
                <a:solidFill>
                  <a:srgbClr val="008000"/>
                </a:solidFill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5284000-BF22-8048-AFB1-6D80B9429741}"/>
                  </a:ext>
                </a:extLst>
              </p:cNvPr>
              <p:cNvSpPr txBox="1"/>
              <p:nvPr/>
            </p:nvSpPr>
            <p:spPr>
              <a:xfrm>
                <a:off x="171540" y="260662"/>
                <a:ext cx="2924249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Origin </a:t>
                </a:r>
                <a:r>
                  <a:rPr lang="en-US" dirty="0"/>
                  <a:t>Is a copy (</a:t>
                </a:r>
                <a:r>
                  <a:rPr lang="en-US" b="1" i="1" dirty="0"/>
                  <a:t>fork</a:t>
                </a:r>
                <a:r>
                  <a:rPr lang="en-US" dirty="0"/>
                  <a:t>) of the upstream repository in your GitHub. You will have read/write access.</a:t>
                </a:r>
              </a:p>
            </p:txBody>
          </p:sp>
        </p:grp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82004B57-CA32-244F-904C-3BB990A35929}"/>
                </a:ext>
              </a:extLst>
            </p:cNvPr>
            <p:cNvCxnSpPr>
              <a:cxnSpLocks/>
              <a:stCxn id="10" idx="1"/>
              <a:endCxn id="44" idx="2"/>
            </p:cNvCxnSpPr>
            <p:nvPr/>
          </p:nvCxnSpPr>
          <p:spPr>
            <a:xfrm flipH="1" flipV="1">
              <a:off x="1633665" y="1460991"/>
              <a:ext cx="389769" cy="62010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3EE8B1-713F-5840-B203-D702DCE3C722}"/>
              </a:ext>
            </a:extLst>
          </p:cNvPr>
          <p:cNvGrpSpPr/>
          <p:nvPr/>
        </p:nvGrpSpPr>
        <p:grpSpPr>
          <a:xfrm>
            <a:off x="1310195" y="3638855"/>
            <a:ext cx="2996932" cy="3112198"/>
            <a:chOff x="1310195" y="3638855"/>
            <a:chExt cx="2996932" cy="3112198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2A2F91-BDFC-A54D-ABD5-BD515815AAB5}"/>
                </a:ext>
              </a:extLst>
            </p:cNvPr>
            <p:cNvGrpSpPr/>
            <p:nvPr/>
          </p:nvGrpSpPr>
          <p:grpSpPr>
            <a:xfrm>
              <a:off x="1310195" y="5071883"/>
              <a:ext cx="1426477" cy="1679170"/>
              <a:chOff x="1310195" y="5071883"/>
              <a:chExt cx="1426477" cy="1679170"/>
            </a:xfrm>
          </p:grpSpPr>
          <p:sp>
            <p:nvSpPr>
              <p:cNvPr id="4" name="Can 3">
                <a:extLst>
                  <a:ext uri="{FF2B5EF4-FFF2-40B4-BE49-F238E27FC236}">
                    <a16:creationId xmlns:a16="http://schemas.microsoft.com/office/drawing/2014/main" id="{7A1D62D6-512D-2E4F-9624-C6B5C357ED5C}"/>
                  </a:ext>
                </a:extLst>
              </p:cNvPr>
              <p:cNvSpPr/>
              <p:nvPr/>
            </p:nvSpPr>
            <p:spPr>
              <a:xfrm>
                <a:off x="1310195" y="5071883"/>
                <a:ext cx="1426477" cy="167917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br>
                  <a:rPr lang="en-US" sz="2000" dirty="0"/>
                </a:br>
                <a:endParaRPr lang="en-US" sz="2000" dirty="0"/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FCD03D7E-4E57-0D45-90F3-E6AED95E2C37}"/>
                  </a:ext>
                </a:extLst>
              </p:cNvPr>
              <p:cNvSpPr/>
              <p:nvPr/>
            </p:nvSpPr>
            <p:spPr>
              <a:xfrm>
                <a:off x="1756653" y="6404182"/>
                <a:ext cx="871375" cy="210376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Stage</a:t>
                </a:r>
              </a:p>
            </p:txBody>
          </p: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E88074CB-1B73-DA42-8CC4-F616CBB0FFDF}"/>
                  </a:ext>
                </a:extLst>
              </p:cNvPr>
              <p:cNvSpPr/>
              <p:nvPr/>
            </p:nvSpPr>
            <p:spPr>
              <a:xfrm>
                <a:off x="1386741" y="5478389"/>
                <a:ext cx="1253994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6D9193EF-B5A5-2449-933D-101C5716F895}"/>
                  </a:ext>
                </a:extLst>
              </p:cNvPr>
              <p:cNvSpPr/>
              <p:nvPr/>
            </p:nvSpPr>
            <p:spPr>
              <a:xfrm>
                <a:off x="1440634" y="5522057"/>
                <a:ext cx="140086" cy="14008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83D6D94-508A-104D-9F0B-316012BE52E8}"/>
                  </a:ext>
                </a:extLst>
              </p:cNvPr>
              <p:cNvCxnSpPr>
                <a:cxnSpLocks/>
                <a:stCxn id="31" idx="6"/>
                <a:endCxn id="33" idx="2"/>
              </p:cNvCxnSpPr>
              <p:nvPr/>
            </p:nvCxnSpPr>
            <p:spPr>
              <a:xfrm flipV="1">
                <a:off x="1580720" y="5588812"/>
                <a:ext cx="105890" cy="32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D394EF30-00E7-BC43-A64C-5A89A4675CBD}"/>
                  </a:ext>
                </a:extLst>
              </p:cNvPr>
              <p:cNvSpPr/>
              <p:nvPr/>
            </p:nvSpPr>
            <p:spPr>
              <a:xfrm>
                <a:off x="1686610" y="5518769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CA6BFF2F-4454-2147-9E3A-042FC9AFA7A9}"/>
                </a:ext>
              </a:extLst>
            </p:cNvPr>
            <p:cNvSpPr txBox="1"/>
            <p:nvPr/>
          </p:nvSpPr>
          <p:spPr>
            <a:xfrm>
              <a:off x="1403095" y="3638855"/>
              <a:ext cx="2904032" cy="92333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Local </a:t>
              </a:r>
              <a:r>
                <a:rPr lang="en-US" dirty="0"/>
                <a:t>is a copy (</a:t>
              </a:r>
              <a:r>
                <a:rPr lang="en-US" b="1" i="1" dirty="0"/>
                <a:t>clone</a:t>
              </a:r>
              <a:r>
                <a:rPr lang="en-US" dirty="0"/>
                <a:t>) of your origin repository on your local machine.</a:t>
              </a:r>
            </a:p>
          </p:txBody>
        </p: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5757B0C8-3B4D-7F4E-BE4E-FFF378D9701F}"/>
                </a:ext>
              </a:extLst>
            </p:cNvPr>
            <p:cNvCxnSpPr>
              <a:cxnSpLocks/>
              <a:stCxn id="4" idx="1"/>
              <a:endCxn id="49" idx="2"/>
            </p:cNvCxnSpPr>
            <p:nvPr/>
          </p:nvCxnSpPr>
          <p:spPr>
            <a:xfrm flipV="1">
              <a:off x="2023434" y="4562185"/>
              <a:ext cx="831677" cy="50969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F46357A6-15C7-3441-A785-B57EAA0D3E78}"/>
              </a:ext>
            </a:extLst>
          </p:cNvPr>
          <p:cNvGrpSpPr/>
          <p:nvPr/>
        </p:nvGrpSpPr>
        <p:grpSpPr>
          <a:xfrm>
            <a:off x="3578642" y="5295286"/>
            <a:ext cx="4406472" cy="1200329"/>
            <a:chOff x="3578642" y="5295286"/>
            <a:chExt cx="4406472" cy="120032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28A2D8F9-D9C1-474A-86D3-140A748AE10D}"/>
                </a:ext>
              </a:extLst>
            </p:cNvPr>
            <p:cNvGrpSpPr/>
            <p:nvPr/>
          </p:nvGrpSpPr>
          <p:grpSpPr>
            <a:xfrm>
              <a:off x="3578642" y="5529147"/>
              <a:ext cx="1104476" cy="847945"/>
              <a:chOff x="3578642" y="5529147"/>
              <a:chExt cx="1104476" cy="847945"/>
            </a:xfrm>
          </p:grpSpPr>
          <p:sp>
            <p:nvSpPr>
              <p:cNvPr id="18" name="Parallelogram 17">
                <a:extLst>
                  <a:ext uri="{FF2B5EF4-FFF2-40B4-BE49-F238E27FC236}">
                    <a16:creationId xmlns:a16="http://schemas.microsoft.com/office/drawing/2014/main" id="{199E74C9-C9F3-CA43-BE3D-23F3D121B91E}"/>
                  </a:ext>
                </a:extLst>
              </p:cNvPr>
              <p:cNvSpPr/>
              <p:nvPr/>
            </p:nvSpPr>
            <p:spPr>
              <a:xfrm>
                <a:off x="3578642" y="5789236"/>
                <a:ext cx="1104476" cy="587856"/>
              </a:xfrm>
              <a:prstGeom prst="parallelogram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35" name="Rounded Rectangle 34">
                <a:extLst>
                  <a:ext uri="{FF2B5EF4-FFF2-40B4-BE49-F238E27FC236}">
                    <a16:creationId xmlns:a16="http://schemas.microsoft.com/office/drawing/2014/main" id="{EC4CAA24-C830-794A-87A3-73BF0F4E0A39}"/>
                  </a:ext>
                </a:extLst>
              </p:cNvPr>
              <p:cNvSpPr/>
              <p:nvPr/>
            </p:nvSpPr>
            <p:spPr>
              <a:xfrm>
                <a:off x="3865834" y="5895451"/>
                <a:ext cx="521107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536760C-4CB1-FF4D-A7C2-2C34D785211A}"/>
                  </a:ext>
                </a:extLst>
              </p:cNvPr>
              <p:cNvSpPr/>
              <p:nvPr/>
            </p:nvSpPr>
            <p:spPr>
              <a:xfrm>
                <a:off x="4059191" y="5946660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D4F53F0-16D3-F946-9A37-83A09819FF3B}"/>
                  </a:ext>
                </a:extLst>
              </p:cNvPr>
              <p:cNvSpPr txBox="1"/>
              <p:nvPr/>
            </p:nvSpPr>
            <p:spPr>
              <a:xfrm>
                <a:off x="3887146" y="5529147"/>
                <a:ext cx="577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Files</a:t>
                </a:r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C3BA23C-95C4-FA46-AE8A-D8B084A1F203}"/>
                </a:ext>
              </a:extLst>
            </p:cNvPr>
            <p:cNvSpPr txBox="1"/>
            <p:nvPr/>
          </p:nvSpPr>
          <p:spPr>
            <a:xfrm>
              <a:off x="5346840" y="5295286"/>
              <a:ext cx="2638274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Files</a:t>
              </a:r>
              <a:r>
                <a:rPr lang="en-US" dirty="0"/>
                <a:t> are the version of the files that you are currently working with on your local machine.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6F350D08-3D10-A540-B110-1D18ADE17989}"/>
                </a:ext>
              </a:extLst>
            </p:cNvPr>
            <p:cNvCxnSpPr>
              <a:cxnSpLocks/>
              <a:stCxn id="18" idx="2"/>
              <a:endCxn id="58" idx="1"/>
            </p:cNvCxnSpPr>
            <p:nvPr/>
          </p:nvCxnSpPr>
          <p:spPr>
            <a:xfrm flipV="1">
              <a:off x="4609636" y="5895451"/>
              <a:ext cx="737204" cy="187713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1D831EF-12B5-C64C-9727-B2518235DB1C}"/>
              </a:ext>
            </a:extLst>
          </p:cNvPr>
          <p:cNvGrpSpPr/>
          <p:nvPr/>
        </p:nvGrpSpPr>
        <p:grpSpPr>
          <a:xfrm>
            <a:off x="5371469" y="2522615"/>
            <a:ext cx="3659989" cy="1200329"/>
            <a:chOff x="5371469" y="2522615"/>
            <a:chExt cx="3659989" cy="120032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6F82FC72-BBB8-8443-9BD4-B65E531CAB2D}"/>
                </a:ext>
              </a:extLst>
            </p:cNvPr>
            <p:cNvSpPr txBox="1"/>
            <p:nvPr/>
          </p:nvSpPr>
          <p:spPr>
            <a:xfrm>
              <a:off x="6332158" y="2522615"/>
              <a:ext cx="2699300" cy="1200329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i="1" dirty="0"/>
                <a:t>Branch</a:t>
              </a:r>
              <a:r>
                <a:rPr lang="en-US" i="1" dirty="0"/>
                <a:t> a sequence of snapshots </a:t>
              </a:r>
              <a:r>
                <a:rPr lang="en-US" b="1" i="1" dirty="0"/>
                <a:t>(commits)</a:t>
              </a:r>
              <a:r>
                <a:rPr lang="en-US" i="1" dirty="0"/>
                <a:t> that make up the development history</a:t>
              </a:r>
              <a:endParaRPr lang="en-US" dirty="0"/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4FC4D7A8-F168-B541-A65F-573136EFE345}"/>
                </a:ext>
              </a:extLst>
            </p:cNvPr>
            <p:cNvCxnSpPr>
              <a:cxnSpLocks/>
              <a:stCxn id="20" idx="3"/>
              <a:endCxn id="69" idx="1"/>
            </p:cNvCxnSpPr>
            <p:nvPr/>
          </p:nvCxnSpPr>
          <p:spPr>
            <a:xfrm>
              <a:off x="5371469" y="2885145"/>
              <a:ext cx="960689" cy="23763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DDC27D5-E730-0443-B8EE-F6D59269B597}"/>
              </a:ext>
            </a:extLst>
          </p:cNvPr>
          <p:cNvGrpSpPr/>
          <p:nvPr/>
        </p:nvGrpSpPr>
        <p:grpSpPr>
          <a:xfrm>
            <a:off x="3996037" y="1170877"/>
            <a:ext cx="4835529" cy="2374197"/>
            <a:chOff x="3996037" y="1170877"/>
            <a:chExt cx="4835529" cy="2374197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E313741C-22F3-9C47-96A7-CF8A1D90C2A0}"/>
                </a:ext>
              </a:extLst>
            </p:cNvPr>
            <p:cNvGrpSpPr/>
            <p:nvPr/>
          </p:nvGrpSpPr>
          <p:grpSpPr>
            <a:xfrm>
              <a:off x="3996037" y="2081094"/>
              <a:ext cx="1426477" cy="1463980"/>
              <a:chOff x="3996037" y="2081094"/>
              <a:chExt cx="1426477" cy="1463980"/>
            </a:xfrm>
          </p:grpSpPr>
          <p:sp>
            <p:nvSpPr>
              <p:cNvPr id="9" name="Can 8">
                <a:extLst>
                  <a:ext uri="{FF2B5EF4-FFF2-40B4-BE49-F238E27FC236}">
                    <a16:creationId xmlns:a16="http://schemas.microsoft.com/office/drawing/2014/main" id="{B443E543-92A2-304C-BB58-B0E561873C8F}"/>
                  </a:ext>
                </a:extLst>
              </p:cNvPr>
              <p:cNvSpPr/>
              <p:nvPr/>
            </p:nvSpPr>
            <p:spPr>
              <a:xfrm>
                <a:off x="3996037" y="2081094"/>
                <a:ext cx="1426477" cy="1463980"/>
              </a:xfrm>
              <a:prstGeom prst="can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dirty="0"/>
                  <a:t>upstream</a:t>
                </a:r>
              </a:p>
              <a:p>
                <a:pPr algn="ctr"/>
                <a:endParaRPr lang="en-US" sz="2000" i="1" dirty="0"/>
              </a:p>
              <a:p>
                <a:pPr algn="ctr"/>
                <a:endParaRPr lang="en-US" sz="2000" i="1" dirty="0"/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531C3116-3A4E-564F-ADA8-148226952082}"/>
                  </a:ext>
                </a:extLst>
              </p:cNvPr>
              <p:cNvSpPr/>
              <p:nvPr/>
            </p:nvSpPr>
            <p:spPr>
              <a:xfrm>
                <a:off x="4117475" y="2765184"/>
                <a:ext cx="1253994" cy="239921"/>
              </a:xfrm>
              <a:prstGeom prst="roundRect">
                <a:avLst/>
              </a:prstGeom>
            </p:spPr>
            <p:style>
              <a:lnRef idx="3">
                <a:schemeClr val="lt1"/>
              </a:lnRef>
              <a:fillRef idx="1">
                <a:schemeClr val="accent3"/>
              </a:fillRef>
              <a:effectRef idx="1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 dirty="0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32DC7840-215B-2E46-AD6D-7D07102535C3}"/>
                  </a:ext>
                </a:extLst>
              </p:cNvPr>
              <p:cNvSpPr/>
              <p:nvPr/>
            </p:nvSpPr>
            <p:spPr>
              <a:xfrm>
                <a:off x="4167041" y="2820187"/>
                <a:ext cx="140086" cy="140086"/>
              </a:xfrm>
              <a:prstGeom prst="ellipse">
                <a:avLst/>
              </a:prstGeom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6EF8A328-597E-EF49-A2E6-8DEF535C149C}"/>
                  </a:ext>
                </a:extLst>
              </p:cNvPr>
              <p:cNvCxnSpPr>
                <a:stCxn id="25" idx="6"/>
                <a:endCxn id="27" idx="2"/>
              </p:cNvCxnSpPr>
              <p:nvPr/>
            </p:nvCxnSpPr>
            <p:spPr>
              <a:xfrm flipV="1">
                <a:off x="4307127" y="2886942"/>
                <a:ext cx="105890" cy="3288"/>
              </a:xfrm>
              <a:prstGeom prst="line">
                <a:avLst/>
              </a:prstGeom>
            </p:spPr>
            <p:style>
              <a:lnRef idx="3">
                <a:schemeClr val="accent5"/>
              </a:lnRef>
              <a:fillRef idx="0">
                <a:schemeClr val="accent5"/>
              </a:fillRef>
              <a:effectRef idx="2">
                <a:schemeClr val="accent5"/>
              </a:effectRef>
              <a:fontRef idx="minor">
                <a:schemeClr val="tx1"/>
              </a:fontRef>
            </p:style>
          </p:cxn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7F5817B-2CEA-5D41-AB73-71A1506535A0}"/>
                  </a:ext>
                </a:extLst>
              </p:cNvPr>
              <p:cNvSpPr/>
              <p:nvPr/>
            </p:nvSpPr>
            <p:spPr>
              <a:xfrm>
                <a:off x="4413017" y="2816899"/>
                <a:ext cx="140086" cy="140086"/>
              </a:xfrm>
              <a:prstGeom prst="ellipse">
                <a:avLst/>
              </a:prstGeom>
              <a:solidFill>
                <a:srgbClr val="008000"/>
              </a:solidFill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96120AA6-CE83-FB41-8BD2-F1C05E6CCF7D}"/>
                </a:ext>
              </a:extLst>
            </p:cNvPr>
            <p:cNvGrpSpPr/>
            <p:nvPr/>
          </p:nvGrpSpPr>
          <p:grpSpPr>
            <a:xfrm>
              <a:off x="5346840" y="1170877"/>
              <a:ext cx="3484726" cy="1200329"/>
              <a:chOff x="5346840" y="1170877"/>
              <a:chExt cx="3484726" cy="1200329"/>
            </a:xfrm>
          </p:grpSpPr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B0E62DAA-D856-C846-A039-41AA15A13BF5}"/>
                  </a:ext>
                </a:extLst>
              </p:cNvPr>
              <p:cNvSpPr txBox="1"/>
              <p:nvPr/>
            </p:nvSpPr>
            <p:spPr>
              <a:xfrm>
                <a:off x="6622938" y="1170877"/>
                <a:ext cx="2208628" cy="120032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i="1" dirty="0"/>
                  <a:t>Repository</a:t>
                </a:r>
                <a:r>
                  <a:rPr lang="en-US" i="1" dirty="0"/>
                  <a:t> holds all of the code and the history of the project.</a:t>
                </a:r>
                <a:endParaRPr lang="en-US" dirty="0"/>
              </a:p>
            </p:txBody>
          </p:sp>
          <p:cxnSp>
            <p:nvCxnSpPr>
              <p:cNvPr id="84" name="Straight Arrow Connector 83">
                <a:extLst>
                  <a:ext uri="{FF2B5EF4-FFF2-40B4-BE49-F238E27FC236}">
                    <a16:creationId xmlns:a16="http://schemas.microsoft.com/office/drawing/2014/main" id="{2E35E673-5330-3C44-843D-187115AA2665}"/>
                  </a:ext>
                </a:extLst>
              </p:cNvPr>
              <p:cNvCxnSpPr>
                <a:cxnSpLocks/>
                <a:endCxn id="79" idx="1"/>
              </p:cNvCxnSpPr>
              <p:nvPr/>
            </p:nvCxnSpPr>
            <p:spPr>
              <a:xfrm flipV="1">
                <a:off x="5346840" y="1771042"/>
                <a:ext cx="1276098" cy="47978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lg" len="med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52EFF5C-D075-4747-A398-566ED74A950E}"/>
              </a:ext>
            </a:extLst>
          </p:cNvPr>
          <p:cNvCxnSpPr>
            <a:cxnSpLocks/>
          </p:cNvCxnSpPr>
          <p:nvPr/>
        </p:nvCxnSpPr>
        <p:spPr>
          <a:xfrm flipV="1">
            <a:off x="2736672" y="1771042"/>
            <a:ext cx="3870046" cy="479789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F4C0B93-121A-8942-9692-CC168F53D858}"/>
              </a:ext>
            </a:extLst>
          </p:cNvPr>
          <p:cNvCxnSpPr>
            <a:cxnSpLocks/>
            <a:endCxn id="79" idx="1"/>
          </p:cNvCxnSpPr>
          <p:nvPr/>
        </p:nvCxnSpPr>
        <p:spPr>
          <a:xfrm flipV="1">
            <a:off x="2717281" y="1771042"/>
            <a:ext cx="3905657" cy="4325971"/>
          </a:xfrm>
          <a:prstGeom prst="straightConnector1">
            <a:avLst/>
          </a:prstGeom>
          <a:ln>
            <a:solidFill>
              <a:schemeClr val="tx1"/>
            </a:solidFill>
            <a:headEnd type="triangle" w="lg" len="med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D25F03A-5A3E-5446-865A-95496F5040B3}"/>
              </a:ext>
            </a:extLst>
          </p:cNvPr>
          <p:cNvGrpSpPr/>
          <p:nvPr/>
        </p:nvGrpSpPr>
        <p:grpSpPr>
          <a:xfrm>
            <a:off x="2666575" y="2941439"/>
            <a:ext cx="3665583" cy="2587709"/>
            <a:chOff x="2666575" y="2941439"/>
            <a:chExt cx="3665583" cy="2587709"/>
          </a:xfrm>
        </p:grpSpPr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21AB236B-3753-9247-8088-6E22D5D9D8A4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 flipV="1">
              <a:off x="2666575" y="3122780"/>
              <a:ext cx="3665583" cy="2406368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830FF35-4E6E-4241-BFFB-E4081335F0E5}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2676245" y="2941439"/>
              <a:ext cx="3655913" cy="181341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 w="lg" len="med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6901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Upstream Changes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18" name="Right Arrow 17"/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/>
          <p:cNvSpPr/>
          <p:nvPr/>
        </p:nvSpPr>
        <p:spPr>
          <a:xfrm>
            <a:off x="2073142" y="5834289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stCxn id="29" idx="6"/>
            <a:endCxn id="30" idx="2"/>
          </p:cNvCxnSpPr>
          <p:nvPr/>
        </p:nvCxnSpPr>
        <p:spPr>
          <a:xfrm flipV="1">
            <a:off x="1920301" y="5904332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4047320" y="593695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sp>
        <p:nvSpPr>
          <p:cNvPr id="63" name="Left Arrow 62">
            <a:extLst>
              <a:ext uri="{FF2B5EF4-FFF2-40B4-BE49-F238E27FC236}">
                <a16:creationId xmlns:a16="http://schemas.microsoft.com/office/drawing/2014/main" id="{F4908212-4186-A74B-AAE5-E6C0E663775E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19" name="Up Arrow 18"/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</p:spTree>
    <p:extLst>
      <p:ext uri="{BB962C8B-B14F-4D97-AF65-F5344CB8AC3E}">
        <p14:creationId xmlns:p14="http://schemas.microsoft.com/office/powerpoint/2010/main" val="10204236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master Branch Changes into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merge main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  <a:endCxn id="61" idx="0"/>
          </p:cNvCxnSpPr>
          <p:nvPr/>
        </p:nvCxnSpPr>
        <p:spPr>
          <a:xfrm flipV="1">
            <a:off x="1920301" y="5892715"/>
            <a:ext cx="265950" cy="148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1396437" y="309528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42" name="Oval 41"/>
          <p:cNvSpPr/>
          <p:nvPr/>
        </p:nvSpPr>
        <p:spPr>
          <a:xfrm>
            <a:off x="1780214" y="314354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073141" y="3140333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Connector 43"/>
          <p:cNvCxnSpPr>
            <a:stCxn id="42" idx="6"/>
            <a:endCxn id="43" idx="2"/>
          </p:cNvCxnSpPr>
          <p:nvPr/>
        </p:nvCxnSpPr>
        <p:spPr>
          <a:xfrm flipV="1">
            <a:off x="1920300" y="3210376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766185"/>
            <a:ext cx="140086" cy="14008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FD606A99-FF0A-0E4D-906E-162D05CF2399}"/>
              </a:ext>
            </a:extLst>
          </p:cNvPr>
          <p:cNvSpPr/>
          <p:nvPr/>
        </p:nvSpPr>
        <p:spPr>
          <a:xfrm>
            <a:off x="2116208" y="5892715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B53924F1-F466-3D4D-BA60-4284DCE931B0}"/>
              </a:ext>
            </a:extLst>
          </p:cNvPr>
          <p:cNvSpPr/>
          <p:nvPr/>
        </p:nvSpPr>
        <p:spPr>
          <a:xfrm>
            <a:off x="4062771" y="5875721"/>
            <a:ext cx="140086" cy="140086"/>
          </a:xfrm>
          <a:prstGeom prst="ellipse">
            <a:avLst/>
          </a:prstGeom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5425E0C4-D6BB-2F48-A32D-5267F0BAAC14}"/>
              </a:ext>
            </a:extLst>
          </p:cNvPr>
          <p:cNvSpPr/>
          <p:nvPr/>
        </p:nvSpPr>
        <p:spPr>
          <a:xfrm>
            <a:off x="4068838" y="6002251"/>
            <a:ext cx="140086" cy="140086"/>
          </a:xfrm>
          <a:prstGeom prst="ellipse">
            <a:avLst/>
          </a:prstGeom>
          <a:solidFill>
            <a:srgbClr val="FF0000"/>
          </a:solidFill>
          <a:ln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495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EA3FE48-0F07-8644-9A95-D43487FE7A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5975" y="1383769"/>
            <a:ext cx="7965095" cy="499962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Merge Tool (meld)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940588" y="785498"/>
            <a:ext cx="220341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/>
              <a:t>git</a:t>
            </a:r>
            <a:r>
              <a:rPr lang="en-US" sz="1600" dirty="0"/>
              <a:t> </a:t>
            </a:r>
            <a:r>
              <a:rPr lang="en-US" sz="1600" dirty="0" err="1"/>
              <a:t>mergetool</a:t>
            </a:r>
            <a:endParaRPr lang="en-US" sz="1600" dirty="0"/>
          </a:p>
        </p:txBody>
      </p:sp>
      <p:sp>
        <p:nvSpPr>
          <p:cNvPr id="94" name="Rounded Rectangle 93"/>
          <p:cNvSpPr/>
          <p:nvPr/>
        </p:nvSpPr>
        <p:spPr>
          <a:xfrm>
            <a:off x="6215753" y="5821294"/>
            <a:ext cx="2162433" cy="56954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Main Branch</a:t>
            </a:r>
          </a:p>
        </p:txBody>
      </p:sp>
      <p:sp>
        <p:nvSpPr>
          <p:cNvPr id="95" name="Rounded Rectangle 94"/>
          <p:cNvSpPr/>
          <p:nvPr/>
        </p:nvSpPr>
        <p:spPr>
          <a:xfrm>
            <a:off x="772174" y="5813589"/>
            <a:ext cx="2162433" cy="569539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Feature Branch</a:t>
            </a:r>
          </a:p>
        </p:txBody>
      </p:sp>
      <p:sp>
        <p:nvSpPr>
          <p:cNvPr id="96" name="Rounded Rectangle 95"/>
          <p:cNvSpPr/>
          <p:nvPr/>
        </p:nvSpPr>
        <p:spPr>
          <a:xfrm>
            <a:off x="3459325" y="5639139"/>
            <a:ext cx="2162433" cy="75169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Original File / Merged Result</a:t>
            </a:r>
          </a:p>
        </p:txBody>
      </p:sp>
    </p:spTree>
    <p:extLst>
      <p:ext uri="{BB962C8B-B14F-4D97-AF65-F5344CB8AC3E}">
        <p14:creationId xmlns:p14="http://schemas.microsoft.com/office/powerpoint/2010/main" val="27296317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Commit and Push (Update Pull Request)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status</a:t>
            </a:r>
            <a:endParaRPr lang="en-US" sz="1600" i="1" dirty="0"/>
          </a:p>
          <a:p>
            <a:r>
              <a:rPr lang="en-US" sz="1600" dirty="0"/>
              <a:t>git commit –m </a:t>
            </a:r>
            <a:r>
              <a:rPr lang="en-US" sz="1600" i="1" dirty="0"/>
              <a:t>“merged …”</a:t>
            </a:r>
          </a:p>
          <a:p>
            <a:r>
              <a:rPr lang="en-US" sz="1600" dirty="0"/>
              <a:t>git push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24" name="Oval 23"/>
          <p:cNvSpPr/>
          <p:nvPr/>
        </p:nvSpPr>
        <p:spPr>
          <a:xfrm>
            <a:off x="1440634" y="5512016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Connector 24"/>
          <p:cNvCxnSpPr>
            <a:stCxn id="24" idx="6"/>
            <a:endCxn id="26" idx="2"/>
          </p:cNvCxnSpPr>
          <p:nvPr/>
        </p:nvCxnSpPr>
        <p:spPr>
          <a:xfrm flipV="1">
            <a:off x="1580720" y="5578771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6" name="Oval 25"/>
          <p:cNvSpPr/>
          <p:nvPr/>
        </p:nvSpPr>
        <p:spPr>
          <a:xfrm>
            <a:off x="1686610" y="550872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1396438" y="5789236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28" name="Straight Connector 27"/>
          <p:cNvCxnSpPr>
            <a:endCxn id="26" idx="4"/>
          </p:cNvCxnSpPr>
          <p:nvPr/>
        </p:nvCxnSpPr>
        <p:spPr>
          <a:xfrm flipH="1" flipV="1">
            <a:off x="1756653" y="5648814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9" name="Oval 28"/>
          <p:cNvSpPr/>
          <p:nvPr/>
        </p:nvSpPr>
        <p:spPr>
          <a:xfrm>
            <a:off x="1780215" y="5837498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Connector 30"/>
          <p:cNvCxnSpPr>
            <a:cxnSpLocks/>
            <a:stCxn id="29" idx="6"/>
            <a:endCxn id="56" idx="6"/>
          </p:cNvCxnSpPr>
          <p:nvPr/>
        </p:nvCxnSpPr>
        <p:spPr>
          <a:xfrm>
            <a:off x="1920301" y="5907541"/>
            <a:ext cx="329926" cy="1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2" name="Rounded Rectangle 3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3" name="Oval 32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Straight Connector 33"/>
          <p:cNvCxnSpPr>
            <a:stCxn id="33" idx="6"/>
            <a:endCxn id="35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Oval 34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60" name="Rounded Rectangle 59"/>
          <p:cNvSpPr/>
          <p:nvPr/>
        </p:nvSpPr>
        <p:spPr>
          <a:xfrm>
            <a:off x="6946286" y="535131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Feature Branch</a:t>
            </a:r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2" name="Straight Connector 71"/>
          <p:cNvCxnSpPr/>
          <p:nvPr/>
        </p:nvCxnSpPr>
        <p:spPr>
          <a:xfrm flipV="1">
            <a:off x="1836301" y="556092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3" name="Oval 72"/>
          <p:cNvSpPr/>
          <p:nvPr/>
        </p:nvSpPr>
        <p:spPr>
          <a:xfrm>
            <a:off x="1957741" y="550234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8" name="Straight Connector 77"/>
          <p:cNvCxnSpPr/>
          <p:nvPr/>
        </p:nvCxnSpPr>
        <p:spPr>
          <a:xfrm flipV="1">
            <a:off x="1825020" y="2881404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9" name="Oval 78"/>
          <p:cNvSpPr/>
          <p:nvPr/>
        </p:nvSpPr>
        <p:spPr>
          <a:xfrm>
            <a:off x="1933624" y="2811361"/>
            <a:ext cx="140086" cy="140086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Right Arrow 75"/>
          <p:cNvSpPr/>
          <p:nvPr/>
        </p:nvSpPr>
        <p:spPr>
          <a:xfrm>
            <a:off x="2763408" y="2149324"/>
            <a:ext cx="1394208" cy="1407882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Pull Request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5" name="Right Arrow 54">
            <a:extLst>
              <a:ext uri="{FF2B5EF4-FFF2-40B4-BE49-F238E27FC236}">
                <a16:creationId xmlns:a16="http://schemas.microsoft.com/office/drawing/2014/main" id="{8E922074-B1F3-4348-972F-5A6606A9BEB0}"/>
              </a:ext>
            </a:extLst>
          </p:cNvPr>
          <p:cNvSpPr/>
          <p:nvPr/>
        </p:nvSpPr>
        <p:spPr>
          <a:xfrm rot="152922">
            <a:off x="2636243" y="5763798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5970580D-33FD-5147-9FE1-3DA4EC4AD8EE}"/>
              </a:ext>
            </a:extLst>
          </p:cNvPr>
          <p:cNvSpPr/>
          <p:nvPr/>
        </p:nvSpPr>
        <p:spPr>
          <a:xfrm>
            <a:off x="2110141" y="5837624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AD621CCE-559F-9244-B73A-59A8E6ED1DAC}"/>
              </a:ext>
            </a:extLst>
          </p:cNvPr>
          <p:cNvSpPr/>
          <p:nvPr/>
        </p:nvSpPr>
        <p:spPr>
          <a:xfrm>
            <a:off x="1422226" y="3114030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631690C-3748-EA42-8249-7FC1C2C4A991}"/>
              </a:ext>
            </a:extLst>
          </p:cNvPr>
          <p:cNvSpPr/>
          <p:nvPr/>
        </p:nvSpPr>
        <p:spPr>
          <a:xfrm>
            <a:off x="1806003" y="3162292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0263F30A-65CD-464E-BA8F-B5811D2A87BD}"/>
              </a:ext>
            </a:extLst>
          </p:cNvPr>
          <p:cNvCxnSpPr>
            <a:cxnSpLocks/>
            <a:stCxn id="70" idx="6"/>
            <a:endCxn id="75" idx="6"/>
          </p:cNvCxnSpPr>
          <p:nvPr/>
        </p:nvCxnSpPr>
        <p:spPr>
          <a:xfrm>
            <a:off x="1946089" y="3232335"/>
            <a:ext cx="329926" cy="12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5" name="Oval 74">
            <a:extLst>
              <a:ext uri="{FF2B5EF4-FFF2-40B4-BE49-F238E27FC236}">
                <a16:creationId xmlns:a16="http://schemas.microsoft.com/office/drawing/2014/main" id="{D7D815C2-29A1-8D4C-92D3-5A26B48DF8AC}"/>
              </a:ext>
            </a:extLst>
          </p:cNvPr>
          <p:cNvSpPr/>
          <p:nvPr/>
        </p:nvSpPr>
        <p:spPr>
          <a:xfrm>
            <a:off x="2135929" y="3162418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 flipH="1" flipV="1">
            <a:off x="1756652" y="2954858"/>
            <a:ext cx="91920" cy="19126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3" name="Right Arrow 62">
            <a:extLst>
              <a:ext uri="{FF2B5EF4-FFF2-40B4-BE49-F238E27FC236}">
                <a16:creationId xmlns:a16="http://schemas.microsoft.com/office/drawing/2014/main" id="{DAF83C4C-76A5-424F-935D-77673B68AC4A}"/>
              </a:ext>
            </a:extLst>
          </p:cNvPr>
          <p:cNvSpPr/>
          <p:nvPr/>
        </p:nvSpPr>
        <p:spPr>
          <a:xfrm rot="20628835" flipH="1">
            <a:off x="2607898" y="6196154"/>
            <a:ext cx="1042409" cy="386997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add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9ADC1C7-8375-2846-8373-B765C38234F2}"/>
              </a:ext>
            </a:extLst>
          </p:cNvPr>
          <p:cNvSpPr txBox="1"/>
          <p:nvPr/>
        </p:nvSpPr>
        <p:spPr>
          <a:xfrm rot="16200000">
            <a:off x="622176" y="6068593"/>
            <a:ext cx="9669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Commit</a:t>
            </a:r>
          </a:p>
        </p:txBody>
      </p:sp>
      <p:sp>
        <p:nvSpPr>
          <p:cNvPr id="66" name="Curved Right Arrow 65">
            <a:extLst>
              <a:ext uri="{FF2B5EF4-FFF2-40B4-BE49-F238E27FC236}">
                <a16:creationId xmlns:a16="http://schemas.microsoft.com/office/drawing/2014/main" id="{8ABB97D9-EB07-E145-B429-4AD2742F7205}"/>
              </a:ext>
            </a:extLst>
          </p:cNvPr>
          <p:cNvSpPr/>
          <p:nvPr/>
        </p:nvSpPr>
        <p:spPr>
          <a:xfrm flipV="1">
            <a:off x="1231487" y="5754405"/>
            <a:ext cx="418293" cy="873935"/>
          </a:xfrm>
          <a:prstGeom prst="curvedRightArrow">
            <a:avLst>
              <a:gd name="adj1" fmla="val 57919"/>
              <a:gd name="adj2" fmla="val 99365"/>
              <a:gd name="adj3" fmla="val 2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33923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647" y="596099"/>
            <a:ext cx="8059985" cy="895056"/>
          </a:xfrm>
        </p:spPr>
        <p:txBody>
          <a:bodyPr/>
          <a:lstStyle/>
          <a:p>
            <a:pPr algn="l"/>
            <a:r>
              <a:rPr lang="en-US" dirty="0"/>
              <a:t>Synch with Upstream and Delete Feature Branch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876881" y="2081094"/>
            <a:ext cx="346765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switch main</a:t>
            </a:r>
          </a:p>
          <a:p>
            <a:r>
              <a:rPr lang="en-US" sz="1600" dirty="0"/>
              <a:t>git branch</a:t>
            </a:r>
            <a:br>
              <a:rPr lang="en-US" sz="1600" i="1" dirty="0"/>
            </a:br>
            <a:r>
              <a:rPr lang="en-US" sz="1600" dirty="0"/>
              <a:t>git pull upstream main</a:t>
            </a:r>
          </a:p>
          <a:p>
            <a:r>
              <a:rPr lang="en-US" sz="1600" dirty="0"/>
              <a:t>git push origin main</a:t>
            </a:r>
          </a:p>
          <a:p>
            <a:endParaRPr lang="en-US" sz="1600" dirty="0"/>
          </a:p>
          <a:p>
            <a:r>
              <a:rPr lang="en-US" sz="1600" dirty="0"/>
              <a:t>git branch –d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</a:p>
          <a:p>
            <a:r>
              <a:rPr lang="en-US" sz="1600" dirty="0"/>
              <a:t>git branch</a:t>
            </a:r>
          </a:p>
          <a:p>
            <a:r>
              <a:rPr lang="en-US" sz="1600" dirty="0"/>
              <a:t>git push –d origin </a:t>
            </a:r>
            <a:r>
              <a:rPr lang="en-US" sz="1600" i="1" dirty="0"/>
              <a:t>&lt;</a:t>
            </a:r>
            <a:r>
              <a:rPr lang="en-US" sz="1600" i="1" dirty="0" err="1"/>
              <a:t>branchname</a:t>
            </a:r>
            <a:r>
              <a:rPr lang="en-US" sz="1600" i="1" dirty="0"/>
              <a:t>&gt;</a:t>
            </a:r>
            <a:endParaRPr lang="en-US" sz="1600" dirty="0"/>
          </a:p>
        </p:txBody>
      </p:sp>
      <p:sp>
        <p:nvSpPr>
          <p:cNvPr id="4" name="Parallelogram 3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oup 5"/>
          <p:cNvGrpSpPr/>
          <p:nvPr/>
        </p:nvGrpSpPr>
        <p:grpSpPr>
          <a:xfrm>
            <a:off x="775367" y="1655748"/>
            <a:ext cx="4973053" cy="5095305"/>
            <a:chOff x="1355581" y="1021204"/>
            <a:chExt cx="6524194" cy="5583709"/>
          </a:xfrm>
        </p:grpSpPr>
        <p:sp>
          <p:nvSpPr>
            <p:cNvPr id="7" name="Cloud 6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8" name="Can 7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9" name="Can 8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11" name="Can 10"/>
            <p:cNvSpPr/>
            <p:nvPr/>
          </p:nvSpPr>
          <p:spPr>
            <a:xfrm>
              <a:off x="2057227" y="4764788"/>
              <a:ext cx="1871408" cy="1840125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br>
                <a:rPr lang="en-US" sz="2000" dirty="0"/>
              </a:br>
              <a:endParaRPr lang="en-US" sz="2000" dirty="0"/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 flipV="1">
              <a:off x="2990911" y="3091630"/>
              <a:ext cx="2020" cy="167315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sp>
        <p:nvSpPr>
          <p:cNvPr id="23" name="Rounded Rectangle 22"/>
          <p:cNvSpPr/>
          <p:nvPr/>
        </p:nvSpPr>
        <p:spPr>
          <a:xfrm>
            <a:off x="1396437" y="5461015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6" name="Rounded Rectangle 35"/>
          <p:cNvSpPr/>
          <p:nvPr/>
        </p:nvSpPr>
        <p:spPr>
          <a:xfrm>
            <a:off x="4073401" y="2771088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37" name="Oval 36"/>
          <p:cNvSpPr/>
          <p:nvPr/>
        </p:nvSpPr>
        <p:spPr>
          <a:xfrm>
            <a:off x="4117598" y="2822089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/>
          <p:cNvCxnSpPr>
            <a:stCxn id="37" idx="6"/>
          </p:cNvCxnSpPr>
          <p:nvPr/>
        </p:nvCxnSpPr>
        <p:spPr>
          <a:xfrm flipV="1">
            <a:off x="4257684" y="2888844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46" name="Straight Connector 45"/>
          <p:cNvCxnSpPr/>
          <p:nvPr/>
        </p:nvCxnSpPr>
        <p:spPr>
          <a:xfrm flipV="1">
            <a:off x="4495000" y="2882940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57" name="Rounded Rectangle 56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59" name="Rounded Rectangle 58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9EE1B7C-7D45-7148-A42A-FA0CA620A065}"/>
              </a:ext>
            </a:extLst>
          </p:cNvPr>
          <p:cNvCxnSpPr>
            <a:cxnSpLocks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8" name="Oval 57">
            <a:extLst>
              <a:ext uri="{FF2B5EF4-FFF2-40B4-BE49-F238E27FC236}">
                <a16:creationId xmlns:a16="http://schemas.microsoft.com/office/drawing/2014/main" id="{58BD0C14-91A8-7F4E-832E-AA84B127AB77}"/>
              </a:ext>
            </a:extLst>
          </p:cNvPr>
          <p:cNvSpPr/>
          <p:nvPr/>
        </p:nvSpPr>
        <p:spPr>
          <a:xfrm>
            <a:off x="4068413" y="5944485"/>
            <a:ext cx="140086" cy="140086"/>
          </a:xfrm>
          <a:prstGeom prst="ellipse">
            <a:avLst/>
          </a:prstGeom>
          <a:solidFill>
            <a:srgbClr val="0070C0"/>
          </a:solidFill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Left Arrow 64">
            <a:extLst>
              <a:ext uri="{FF2B5EF4-FFF2-40B4-BE49-F238E27FC236}">
                <a16:creationId xmlns:a16="http://schemas.microsoft.com/office/drawing/2014/main" id="{38F5693D-47ED-9E4A-B16D-F077FED43DF6}"/>
              </a:ext>
            </a:extLst>
          </p:cNvPr>
          <p:cNvSpPr/>
          <p:nvPr/>
        </p:nvSpPr>
        <p:spPr>
          <a:xfrm rot="19647564">
            <a:off x="1780649" y="3614787"/>
            <a:ext cx="3240504" cy="1364163"/>
          </a:xfrm>
          <a:prstGeom prst="left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Pull</a:t>
            </a:r>
          </a:p>
        </p:txBody>
      </p:sp>
      <p:sp>
        <p:nvSpPr>
          <p:cNvPr id="61" name="Up Arrow 60">
            <a:extLst>
              <a:ext uri="{FF2B5EF4-FFF2-40B4-BE49-F238E27FC236}">
                <a16:creationId xmlns:a16="http://schemas.microsoft.com/office/drawing/2014/main" id="{1602A3B7-B798-9046-BB37-45D2A57F67DF}"/>
              </a:ext>
            </a:extLst>
          </p:cNvPr>
          <p:cNvSpPr/>
          <p:nvPr/>
        </p:nvSpPr>
        <p:spPr>
          <a:xfrm>
            <a:off x="1359744" y="3557206"/>
            <a:ext cx="1363560" cy="1554007"/>
          </a:xfrm>
          <a:prstGeom prst="upArrow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000" dirty="0"/>
              <a:t>Push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6D98485-796D-9A47-B058-A2A9563FE966}"/>
              </a:ext>
            </a:extLst>
          </p:cNvPr>
          <p:cNvCxnSpPr>
            <a:cxnSpLocks/>
          </p:cNvCxnSpPr>
          <p:nvPr/>
        </p:nvCxnSpPr>
        <p:spPr>
          <a:xfrm flipV="1">
            <a:off x="4419657" y="2875021"/>
            <a:ext cx="324033" cy="3275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64" name="Oval 63"/>
          <p:cNvSpPr/>
          <p:nvPr/>
        </p:nvSpPr>
        <p:spPr>
          <a:xfrm>
            <a:off x="4603604" y="2812897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/>
          <p:cNvSpPr/>
          <p:nvPr/>
        </p:nvSpPr>
        <p:spPr>
          <a:xfrm>
            <a:off x="4359801" y="2820553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3967D647-B5B6-064F-95E9-DE2F1B1FE0A8}"/>
              </a:ext>
            </a:extLst>
          </p:cNvPr>
          <p:cNvSpPr/>
          <p:nvPr/>
        </p:nvSpPr>
        <p:spPr>
          <a:xfrm>
            <a:off x="1381938" y="2771023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81576AF4-8BE6-2944-A497-5D3873D6575B}"/>
              </a:ext>
            </a:extLst>
          </p:cNvPr>
          <p:cNvSpPr/>
          <p:nvPr/>
        </p:nvSpPr>
        <p:spPr>
          <a:xfrm>
            <a:off x="1426135" y="2822024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5F1EA831-4DAB-A144-9FAF-AEBD2435EF4F}"/>
              </a:ext>
            </a:extLst>
          </p:cNvPr>
          <p:cNvCxnSpPr>
            <a:stCxn id="77" idx="6"/>
          </p:cNvCxnSpPr>
          <p:nvPr/>
        </p:nvCxnSpPr>
        <p:spPr>
          <a:xfrm flipV="1">
            <a:off x="1566221" y="2888779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54B8CA8E-7754-A54C-8EB8-D11C4902DBCC}"/>
              </a:ext>
            </a:extLst>
          </p:cNvPr>
          <p:cNvCxnSpPr/>
          <p:nvPr/>
        </p:nvCxnSpPr>
        <p:spPr>
          <a:xfrm flipV="1">
            <a:off x="1803537" y="2882875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CB5CA803-7934-5E49-8B11-6AAD8CF6FCE9}"/>
              </a:ext>
            </a:extLst>
          </p:cNvPr>
          <p:cNvCxnSpPr>
            <a:cxnSpLocks/>
          </p:cNvCxnSpPr>
          <p:nvPr/>
        </p:nvCxnSpPr>
        <p:spPr>
          <a:xfrm>
            <a:off x="1728194" y="2878231"/>
            <a:ext cx="324033" cy="13836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78977996-F992-5049-BB5C-8EE4DCE335DF}"/>
              </a:ext>
            </a:extLst>
          </p:cNvPr>
          <p:cNvSpPr/>
          <p:nvPr/>
        </p:nvSpPr>
        <p:spPr>
          <a:xfrm>
            <a:off x="1912141" y="2812832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4957EFCF-83BE-BE48-A9A1-D9004FF147B9}"/>
              </a:ext>
            </a:extLst>
          </p:cNvPr>
          <p:cNvSpPr/>
          <p:nvPr/>
        </p:nvSpPr>
        <p:spPr>
          <a:xfrm>
            <a:off x="1668338" y="282048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3F8EE11B-2552-8D45-A322-8F3A0792E33A}"/>
              </a:ext>
            </a:extLst>
          </p:cNvPr>
          <p:cNvSpPr/>
          <p:nvPr/>
        </p:nvSpPr>
        <p:spPr>
          <a:xfrm>
            <a:off x="1494127" y="5520678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D1E360E7-2E2C-954F-8E85-9705C6B249B9}"/>
              </a:ext>
            </a:extLst>
          </p:cNvPr>
          <p:cNvCxnSpPr>
            <a:stCxn id="93" idx="6"/>
          </p:cNvCxnSpPr>
          <p:nvPr/>
        </p:nvCxnSpPr>
        <p:spPr>
          <a:xfrm flipV="1">
            <a:off x="1634213" y="5587433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EB57A0-75C6-A443-8D75-6E8A275755EE}"/>
              </a:ext>
            </a:extLst>
          </p:cNvPr>
          <p:cNvCxnSpPr/>
          <p:nvPr/>
        </p:nvCxnSpPr>
        <p:spPr>
          <a:xfrm flipV="1">
            <a:off x="1871529" y="5581529"/>
            <a:ext cx="152841" cy="3209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FF198089-3250-5A4A-9B03-9890176D8EA8}"/>
              </a:ext>
            </a:extLst>
          </p:cNvPr>
          <p:cNvCxnSpPr>
            <a:cxnSpLocks/>
            <a:endCxn id="97" idx="6"/>
          </p:cNvCxnSpPr>
          <p:nvPr/>
        </p:nvCxnSpPr>
        <p:spPr>
          <a:xfrm>
            <a:off x="1796186" y="5576885"/>
            <a:ext cx="324033" cy="464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7" name="Oval 96">
            <a:extLst>
              <a:ext uri="{FF2B5EF4-FFF2-40B4-BE49-F238E27FC236}">
                <a16:creationId xmlns:a16="http://schemas.microsoft.com/office/drawing/2014/main" id="{E80795F7-4504-404E-B695-D691413CFA37}"/>
              </a:ext>
            </a:extLst>
          </p:cNvPr>
          <p:cNvSpPr/>
          <p:nvPr/>
        </p:nvSpPr>
        <p:spPr>
          <a:xfrm>
            <a:off x="1980133" y="5511486"/>
            <a:ext cx="140086" cy="140086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B6FE162A-B21A-0B43-AF13-8D3102A276E0}"/>
              </a:ext>
            </a:extLst>
          </p:cNvPr>
          <p:cNvSpPr/>
          <p:nvPr/>
        </p:nvSpPr>
        <p:spPr>
          <a:xfrm>
            <a:off x="1736330" y="5519142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D90F6C2F-454D-3241-9D3A-EB2482C260C7}"/>
              </a:ext>
            </a:extLst>
          </p:cNvPr>
          <p:cNvSpPr/>
          <p:nvPr/>
        </p:nvSpPr>
        <p:spPr>
          <a:xfrm rot="1671201">
            <a:off x="2636243" y="5598626"/>
            <a:ext cx="1072396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41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latin typeface="Calibri"/>
                <a:cs typeface="Calibri"/>
                <a:hlinkClick r:id="rId3"/>
              </a:rPr>
              <a:t>http://foss2serve.org/index.php/Git:_GitHub_Issues_and_Pull_Request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Chris Murphy. </a:t>
            </a:r>
          </a:p>
          <a:p>
            <a:r>
              <a:rPr lang="en-US" sz="1600" dirty="0">
                <a:latin typeface="Calibri"/>
                <a:cs typeface="Calibri"/>
                <a:hlinkClick r:id="rId4"/>
              </a:rPr>
              <a:t>http://foss2serve.org/index.php/Git:_GitHub_Workflow_Activity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 similar activity produced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Jackson.</a:t>
            </a:r>
          </a:p>
          <a:p>
            <a:r>
              <a:rPr lang="en-US" sz="1600" dirty="0">
                <a:latin typeface="Calibri"/>
                <a:cs typeface="Calibri"/>
                <a:hlinkClick r:id="rId5"/>
              </a:rPr>
              <a:t>https://github.com/StoneyJackson/github-workflow-activity/blob/master/presentation.pptx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Slides used by </a:t>
            </a:r>
            <a:r>
              <a:rPr lang="en-US" sz="1400" dirty="0" err="1">
                <a:latin typeface="Calibri"/>
                <a:cs typeface="Calibri"/>
              </a:rPr>
              <a:t>Darci</a:t>
            </a:r>
            <a:r>
              <a:rPr lang="en-US" sz="1400" dirty="0">
                <a:latin typeface="Calibri"/>
                <a:cs typeface="Calibri"/>
              </a:rPr>
              <a:t> </a:t>
            </a:r>
            <a:r>
              <a:rPr lang="en-US" sz="1400" dirty="0" err="1">
                <a:latin typeface="Calibri"/>
                <a:cs typeface="Calibri"/>
              </a:rPr>
              <a:t>Burdge</a:t>
            </a:r>
            <a:r>
              <a:rPr lang="en-US" sz="1400" dirty="0">
                <a:latin typeface="Calibri"/>
                <a:cs typeface="Calibri"/>
              </a:rPr>
              <a:t> and Stony Jackson with the above activity.</a:t>
            </a:r>
          </a:p>
          <a:p>
            <a:pPr lvl="1"/>
            <a:r>
              <a:rPr lang="en-US" sz="1400" dirty="0">
                <a:latin typeface="Calibri"/>
                <a:cs typeface="Calibri"/>
              </a:rPr>
              <a:t>Basic </a:t>
            </a:r>
            <a:r>
              <a:rPr lang="en-US" sz="1400" dirty="0" err="1">
                <a:latin typeface="Calibri"/>
                <a:cs typeface="Calibri"/>
              </a:rPr>
              <a:t>GitHub</a:t>
            </a:r>
            <a:r>
              <a:rPr lang="en-US" sz="1400" dirty="0">
                <a:latin typeface="Calibri"/>
                <a:cs typeface="Calibri"/>
              </a:rPr>
              <a:t> elements (cloud/arrows/</a:t>
            </a:r>
            <a:r>
              <a:rPr lang="en-US" sz="1400" dirty="0" err="1">
                <a:latin typeface="Calibri"/>
                <a:cs typeface="Calibri"/>
              </a:rPr>
              <a:t>filesystems</a:t>
            </a:r>
            <a:r>
              <a:rPr lang="en-US" sz="1400" dirty="0">
                <a:latin typeface="Calibri"/>
                <a:cs typeface="Calibri"/>
              </a:rPr>
              <a:t>) were copied from this slide set.</a:t>
            </a:r>
          </a:p>
          <a:p>
            <a:r>
              <a:rPr lang="en-US" sz="1600" dirty="0">
                <a:latin typeface="Calibri"/>
                <a:cs typeface="Calibri"/>
                <a:hlinkClick r:id="rId6"/>
              </a:rPr>
              <a:t>http://foss2serve.org/index.php/Git:_Working_Locally_from_the_Command_Line</a:t>
            </a:r>
            <a:endParaRPr lang="en-US" sz="1600" dirty="0">
              <a:latin typeface="Calibri"/>
              <a:cs typeface="Calibri"/>
            </a:endParaRPr>
          </a:p>
          <a:p>
            <a:pPr lvl="1"/>
            <a:r>
              <a:rPr lang="en-US" sz="1400" dirty="0">
                <a:latin typeface="Calibri"/>
                <a:cs typeface="Calibri"/>
              </a:rPr>
              <a:t>Activity introducing some of the basic </a:t>
            </a:r>
            <a:r>
              <a:rPr lang="en-US" sz="1400" dirty="0" err="1">
                <a:latin typeface="Calibri"/>
                <a:cs typeface="Calibri"/>
              </a:rPr>
              <a:t>git</a:t>
            </a:r>
            <a:r>
              <a:rPr lang="en-US" sz="1400" dirty="0">
                <a:latin typeface="Calibri"/>
                <a:cs typeface="Calibri"/>
              </a:rPr>
              <a:t> commands produced by </a:t>
            </a:r>
            <a:r>
              <a:rPr lang="en-US" sz="1400" dirty="0" err="1">
                <a:latin typeface="Calibri"/>
                <a:cs typeface="Calibri"/>
              </a:rPr>
              <a:t>Stoney</a:t>
            </a:r>
            <a:r>
              <a:rPr lang="en-US" sz="1400" dirty="0">
                <a:latin typeface="Calibri"/>
                <a:cs typeface="Calibri"/>
              </a:rPr>
              <a:t> Jackson, Nick </a:t>
            </a:r>
            <a:r>
              <a:rPr lang="en-US" sz="1400" dirty="0" err="1">
                <a:latin typeface="Calibri"/>
                <a:cs typeface="Calibri"/>
              </a:rPr>
              <a:t>Yeates</a:t>
            </a:r>
            <a:r>
              <a:rPr lang="en-US" sz="1400" dirty="0">
                <a:latin typeface="Calibri"/>
                <a:cs typeface="Calibri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85807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71488" y="1523999"/>
            <a:ext cx="8329611" cy="1724867"/>
          </a:xfrm>
        </p:spPr>
        <p:txBody>
          <a:bodyPr/>
          <a:lstStyle/>
          <a:p>
            <a:r>
              <a:rPr lang="en-US" dirty="0"/>
              <a:t>Part 1</a:t>
            </a:r>
            <a:br>
              <a:rPr lang="en-US" dirty="0"/>
            </a:br>
            <a:r>
              <a:rPr lang="en-US" dirty="0"/>
              <a:t>Before the First Class:</a:t>
            </a:r>
            <a:br>
              <a:rPr lang="en-US" dirty="0"/>
            </a:br>
            <a:r>
              <a:rPr lang="en-US" dirty="0"/>
              <a:t>Getting Set Up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1372298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8" y="455419"/>
            <a:ext cx="8582134" cy="895056"/>
          </a:xfrm>
        </p:spPr>
        <p:txBody>
          <a:bodyPr/>
          <a:lstStyle/>
          <a:p>
            <a:pPr algn="l"/>
            <a:r>
              <a:rPr lang="en-US" dirty="0"/>
              <a:t>Forking the Upstream (before)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</p:spTree>
    <p:extLst>
      <p:ext uri="{BB962C8B-B14F-4D97-AF65-F5344CB8AC3E}">
        <p14:creationId xmlns:p14="http://schemas.microsoft.com/office/powerpoint/2010/main" val="628638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624337" cy="895056"/>
          </a:xfrm>
        </p:spPr>
        <p:txBody>
          <a:bodyPr/>
          <a:lstStyle/>
          <a:p>
            <a:pPr algn="l"/>
            <a:r>
              <a:rPr lang="en-US" dirty="0"/>
              <a:t>Forking the Upstream (after)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2" y="2081094"/>
            <a:ext cx="20505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Fork repo on GitHub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2672510"/>
            <a:chOff x="1355581" y="1021204"/>
            <a:chExt cx="6524194" cy="2928680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7" name="Left Arrow 66"/>
            <p:cNvSpPr/>
            <p:nvPr/>
          </p:nvSpPr>
          <p:spPr>
            <a:xfrm>
              <a:off x="3761545" y="1654430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fork</a:t>
              </a:r>
            </a:p>
          </p:txBody>
        </p: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7449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7949087" cy="895056"/>
          </a:xfrm>
        </p:spPr>
        <p:txBody>
          <a:bodyPr/>
          <a:lstStyle/>
          <a:p>
            <a:pPr algn="l"/>
            <a:r>
              <a:rPr lang="en-US" dirty="0"/>
              <a:t>Cloning your Origin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276068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cd Documents</a:t>
            </a:r>
          </a:p>
          <a:p>
            <a:r>
              <a:rPr lang="en-US" sz="1600" dirty="0"/>
              <a:t>git clone </a:t>
            </a:r>
            <a:r>
              <a:rPr lang="en-US" sz="1600" i="1" dirty="0"/>
              <a:t>&lt;URL&gt;</a:t>
            </a:r>
            <a:endParaRPr lang="en-US" sz="1600" dirty="0"/>
          </a:p>
          <a:p>
            <a:r>
              <a:rPr lang="en-US" sz="1600" dirty="0"/>
              <a:t>cd github-issues-sect1</a:t>
            </a:r>
          </a:p>
          <a:p>
            <a:r>
              <a:rPr lang="en-US" sz="1600" dirty="0" err="1"/>
              <a:t>ls</a:t>
            </a:r>
            <a:endParaRPr lang="en-US" sz="1600" dirty="0"/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575206"/>
            <a:chOff x="1355581" y="1021204"/>
            <a:chExt cx="6524194" cy="3917903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6" name="Left Arrow 65"/>
            <p:cNvSpPr/>
            <p:nvPr/>
          </p:nvSpPr>
          <p:spPr>
            <a:xfrm rot="16200000">
              <a:off x="2083196" y="3361012"/>
              <a:ext cx="1819262" cy="1336927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    clone</a:t>
              </a:r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736672" y="2887579"/>
            <a:ext cx="124357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30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an 78"/>
          <p:cNvSpPr/>
          <p:nvPr/>
        </p:nvSpPr>
        <p:spPr>
          <a:xfrm>
            <a:off x="1310195" y="5071883"/>
            <a:ext cx="1426477" cy="1679170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br>
              <a:rPr lang="en-US" sz="2000" dirty="0"/>
            </a:br>
            <a:endParaRPr lang="en-US" sz="2000" dirty="0"/>
          </a:p>
        </p:txBody>
      </p:sp>
      <p:sp>
        <p:nvSpPr>
          <p:cNvPr id="57" name="Title 1"/>
          <p:cNvSpPr>
            <a:spLocks noGrp="1"/>
          </p:cNvSpPr>
          <p:nvPr>
            <p:ph type="title"/>
          </p:nvPr>
        </p:nvSpPr>
        <p:spPr>
          <a:xfrm>
            <a:off x="308647" y="455419"/>
            <a:ext cx="8455525" cy="895056"/>
          </a:xfrm>
        </p:spPr>
        <p:txBody>
          <a:bodyPr/>
          <a:lstStyle/>
          <a:p>
            <a:pPr algn="l"/>
            <a:r>
              <a:rPr lang="en-US" dirty="0"/>
              <a:t>Setting the Upstream Remote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5876881" y="2081094"/>
            <a:ext cx="354847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git remote –v</a:t>
            </a:r>
          </a:p>
          <a:p>
            <a:r>
              <a:rPr lang="en-US" sz="1600" dirty="0"/>
              <a:t>git remote add upstream </a:t>
            </a:r>
            <a:r>
              <a:rPr lang="en-US" sz="1600" i="1" dirty="0"/>
              <a:t>&lt;URL&gt;</a:t>
            </a:r>
          </a:p>
          <a:p>
            <a:r>
              <a:rPr lang="en-US" sz="1600" dirty="0"/>
              <a:t>git remote -v</a:t>
            </a:r>
          </a:p>
        </p:txBody>
      </p:sp>
      <p:cxnSp>
        <p:nvCxnSpPr>
          <p:cNvPr id="59" name="Straight Connector 58"/>
          <p:cNvCxnSpPr/>
          <p:nvPr/>
        </p:nvCxnSpPr>
        <p:spPr>
          <a:xfrm>
            <a:off x="106966" y="4652210"/>
            <a:ext cx="5903596" cy="0"/>
          </a:xfrm>
          <a:prstGeom prst="line">
            <a:avLst/>
          </a:prstGeom>
          <a:ln w="76200" cmpd="sng">
            <a:solidFill>
              <a:srgbClr val="76C5EF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0" name="Group 59"/>
          <p:cNvGrpSpPr/>
          <p:nvPr/>
        </p:nvGrpSpPr>
        <p:grpSpPr>
          <a:xfrm>
            <a:off x="775367" y="1655748"/>
            <a:ext cx="4973053" cy="3416135"/>
            <a:chOff x="1355581" y="1021204"/>
            <a:chExt cx="6524194" cy="3743584"/>
          </a:xfrm>
        </p:grpSpPr>
        <p:sp>
          <p:nvSpPr>
            <p:cNvPr id="61" name="Cloud 60"/>
            <p:cNvSpPr/>
            <p:nvPr/>
          </p:nvSpPr>
          <p:spPr>
            <a:xfrm>
              <a:off x="1355581" y="1021204"/>
              <a:ext cx="6524194" cy="2928680"/>
            </a:xfrm>
            <a:prstGeom prst="cloud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4800" dirty="0"/>
            </a:p>
          </p:txBody>
        </p:sp>
        <p:sp>
          <p:nvSpPr>
            <p:cNvPr id="62" name="Can 61"/>
            <p:cNvSpPr/>
            <p:nvPr/>
          </p:nvSpPr>
          <p:spPr>
            <a:xfrm>
              <a:off x="558080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upstream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sp>
          <p:nvSpPr>
            <p:cNvPr id="63" name="Can 62"/>
            <p:cNvSpPr/>
            <p:nvPr/>
          </p:nvSpPr>
          <p:spPr>
            <a:xfrm>
              <a:off x="2057227" y="1487321"/>
              <a:ext cx="1871408" cy="1604308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origin</a:t>
              </a:r>
            </a:p>
            <a:p>
              <a:pPr algn="ctr"/>
              <a:endParaRPr lang="en-US" sz="2000" i="1" dirty="0"/>
            </a:p>
            <a:p>
              <a:pPr algn="ctr"/>
              <a:endParaRPr lang="en-US" sz="2000" i="1" dirty="0"/>
            </a:p>
          </p:txBody>
        </p:sp>
        <p:cxnSp>
          <p:nvCxnSpPr>
            <p:cNvPr id="65" name="Straight Arrow Connector 64"/>
            <p:cNvCxnSpPr/>
            <p:nvPr/>
          </p:nvCxnSpPr>
          <p:spPr>
            <a:xfrm flipH="1" flipV="1">
              <a:off x="2990911" y="3091629"/>
              <a:ext cx="2020" cy="167315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68" name="TextBox 67"/>
          <p:cNvSpPr txBox="1"/>
          <p:nvPr/>
        </p:nvSpPr>
        <p:spPr>
          <a:xfrm>
            <a:off x="255189" y="4183079"/>
            <a:ext cx="1131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Remotes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255189" y="4724805"/>
            <a:ext cx="766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Local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4683118" y="4189681"/>
            <a:ext cx="1327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</a:t>
            </a:r>
            <a:r>
              <a:rPr lang="en-US" dirty="0" err="1"/>
              <a:t>GitHub</a:t>
            </a:r>
            <a:endParaRPr lang="en-US" dirty="0"/>
          </a:p>
        </p:txBody>
      </p:sp>
      <p:sp>
        <p:nvSpPr>
          <p:cNvPr id="71" name="TextBox 70"/>
          <p:cNvSpPr txBox="1"/>
          <p:nvPr/>
        </p:nvSpPr>
        <p:spPr>
          <a:xfrm>
            <a:off x="3980251" y="4724805"/>
            <a:ext cx="2030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 Your Machine</a:t>
            </a:r>
          </a:p>
        </p:txBody>
      </p:sp>
      <p:sp>
        <p:nvSpPr>
          <p:cNvPr id="73" name="Parallelogram 72"/>
          <p:cNvSpPr/>
          <p:nvPr/>
        </p:nvSpPr>
        <p:spPr>
          <a:xfrm>
            <a:off x="3578642" y="5789236"/>
            <a:ext cx="1104476" cy="587856"/>
          </a:xfrm>
          <a:prstGeom prst="parallelogram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75" name="Right Arrow 74"/>
          <p:cNvSpPr/>
          <p:nvPr/>
        </p:nvSpPr>
        <p:spPr>
          <a:xfrm rot="1308964">
            <a:off x="2612938" y="5654199"/>
            <a:ext cx="1105334" cy="38122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ounded Rectangle 76"/>
          <p:cNvSpPr/>
          <p:nvPr/>
        </p:nvSpPr>
        <p:spPr>
          <a:xfrm>
            <a:off x="4117475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0" name="Rounded Rectangle 79"/>
          <p:cNvSpPr/>
          <p:nvPr/>
        </p:nvSpPr>
        <p:spPr>
          <a:xfrm>
            <a:off x="1756653" y="6404182"/>
            <a:ext cx="871375" cy="210376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Stage</a:t>
            </a:r>
          </a:p>
        </p:txBody>
      </p:sp>
      <p:sp>
        <p:nvSpPr>
          <p:cNvPr id="81" name="Rounded Rectangle 80"/>
          <p:cNvSpPr/>
          <p:nvPr/>
        </p:nvSpPr>
        <p:spPr>
          <a:xfrm>
            <a:off x="6946286" y="5071883"/>
            <a:ext cx="1471845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Main Branch</a:t>
            </a:r>
          </a:p>
        </p:txBody>
      </p:sp>
      <p:sp>
        <p:nvSpPr>
          <p:cNvPr id="82" name="Rounded Rectangle 81"/>
          <p:cNvSpPr/>
          <p:nvPr/>
        </p:nvSpPr>
        <p:spPr>
          <a:xfrm>
            <a:off x="1396437" y="2765184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83" name="Rounded Rectangle 82"/>
          <p:cNvSpPr/>
          <p:nvPr/>
        </p:nvSpPr>
        <p:spPr>
          <a:xfrm>
            <a:off x="1386741" y="5478389"/>
            <a:ext cx="1253994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14" name="Oval 13"/>
          <p:cNvSpPr/>
          <p:nvPr/>
        </p:nvSpPr>
        <p:spPr>
          <a:xfrm>
            <a:off x="4167041" y="282018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5" name="Straight Connector 84"/>
          <p:cNvCxnSpPr>
            <a:stCxn id="14" idx="6"/>
            <a:endCxn id="84" idx="2"/>
          </p:cNvCxnSpPr>
          <p:nvPr/>
        </p:nvCxnSpPr>
        <p:spPr>
          <a:xfrm flipV="1">
            <a:off x="4307127" y="288694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84" name="Oval 83"/>
          <p:cNvSpPr/>
          <p:nvPr/>
        </p:nvSpPr>
        <p:spPr>
          <a:xfrm>
            <a:off x="4413017" y="281689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/>
          <p:cNvSpPr/>
          <p:nvPr/>
        </p:nvSpPr>
        <p:spPr>
          <a:xfrm>
            <a:off x="1440634" y="2816185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/>
          <p:cNvCxnSpPr>
            <a:stCxn id="91" idx="6"/>
            <a:endCxn id="93" idx="2"/>
          </p:cNvCxnSpPr>
          <p:nvPr/>
        </p:nvCxnSpPr>
        <p:spPr>
          <a:xfrm flipV="1">
            <a:off x="1580720" y="2882940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>
          <a:xfrm>
            <a:off x="1686610" y="2812897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Oval 93"/>
          <p:cNvSpPr/>
          <p:nvPr/>
        </p:nvSpPr>
        <p:spPr>
          <a:xfrm>
            <a:off x="1440634" y="552205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/>
          <p:cNvCxnSpPr>
            <a:stCxn id="94" idx="6"/>
            <a:endCxn id="96" idx="2"/>
          </p:cNvCxnSpPr>
          <p:nvPr/>
        </p:nvCxnSpPr>
        <p:spPr>
          <a:xfrm flipV="1">
            <a:off x="1580720" y="5588812"/>
            <a:ext cx="105890" cy="3288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96" name="Oval 95"/>
          <p:cNvSpPr/>
          <p:nvPr/>
        </p:nvSpPr>
        <p:spPr>
          <a:xfrm>
            <a:off x="1686610" y="5518769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/>
          <p:cNvSpPr/>
          <p:nvPr/>
        </p:nvSpPr>
        <p:spPr>
          <a:xfrm>
            <a:off x="6998670" y="5124167"/>
            <a:ext cx="140086" cy="140086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Rounded Rectangle 97"/>
          <p:cNvSpPr/>
          <p:nvPr/>
        </p:nvSpPr>
        <p:spPr>
          <a:xfrm>
            <a:off x="3865834" y="5895451"/>
            <a:ext cx="521107" cy="23992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/>
          </a:p>
        </p:txBody>
      </p:sp>
      <p:sp>
        <p:nvSpPr>
          <p:cNvPr id="99" name="Oval 98"/>
          <p:cNvSpPr/>
          <p:nvPr/>
        </p:nvSpPr>
        <p:spPr>
          <a:xfrm>
            <a:off x="4059191" y="5946660"/>
            <a:ext cx="140086" cy="140086"/>
          </a:xfrm>
          <a:prstGeom prst="ellipse">
            <a:avLst/>
          </a:prstGeom>
          <a:solidFill>
            <a:srgbClr val="008000"/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TextBox 100"/>
          <p:cNvSpPr txBox="1"/>
          <p:nvPr/>
        </p:nvSpPr>
        <p:spPr>
          <a:xfrm>
            <a:off x="3887146" y="5529147"/>
            <a:ext cx="5772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Files</a:t>
            </a:r>
          </a:p>
        </p:txBody>
      </p:sp>
      <p:cxnSp>
        <p:nvCxnSpPr>
          <p:cNvPr id="37" name="Straight Arrow Connector 36"/>
          <p:cNvCxnSpPr>
            <a:cxnSpLocks/>
            <a:endCxn id="62" idx="2"/>
          </p:cNvCxnSpPr>
          <p:nvPr/>
        </p:nvCxnSpPr>
        <p:spPr>
          <a:xfrm>
            <a:off x="2736672" y="2812897"/>
            <a:ext cx="1259365" cy="1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69758E4D-09AD-D54B-8EA0-E0D7A1FEBF35}"/>
              </a:ext>
            </a:extLst>
          </p:cNvPr>
          <p:cNvCxnSpPr>
            <a:cxnSpLocks/>
            <a:stCxn id="79" idx="1"/>
            <a:endCxn id="62" idx="3"/>
          </p:cNvCxnSpPr>
          <p:nvPr/>
        </p:nvCxnSpPr>
        <p:spPr>
          <a:xfrm flipV="1">
            <a:off x="2023434" y="3545074"/>
            <a:ext cx="2685842" cy="152680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7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1463" y="1523999"/>
            <a:ext cx="8558211" cy="1724867"/>
          </a:xfrm>
        </p:spPr>
        <p:txBody>
          <a:bodyPr/>
          <a:lstStyle/>
          <a:p>
            <a:r>
              <a:rPr lang="en-US" dirty="0"/>
              <a:t>Part 2</a:t>
            </a:r>
            <a:br>
              <a:rPr lang="en-US" dirty="0"/>
            </a:br>
            <a:r>
              <a:rPr lang="en-US" dirty="0"/>
              <a:t>Hands-on in the First Class:</a:t>
            </a:r>
            <a:br>
              <a:rPr lang="en-US" dirty="0"/>
            </a:br>
            <a:r>
              <a:rPr lang="en-US" dirty="0"/>
              <a:t>The Branching Workflow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Dickinson College</a:t>
            </a:r>
          </a:p>
          <a:p>
            <a:r>
              <a:rPr lang="en-US" dirty="0"/>
              <a:t>COMP491</a:t>
            </a:r>
          </a:p>
          <a:p>
            <a:r>
              <a:rPr lang="en-US" dirty="0"/>
              <a:t>Fall 2021</a:t>
            </a:r>
          </a:p>
        </p:txBody>
      </p:sp>
      <p:sp>
        <p:nvSpPr>
          <p:cNvPr id="4" name="Rectangle 3"/>
          <p:cNvSpPr/>
          <p:nvPr/>
        </p:nvSpPr>
        <p:spPr>
          <a:xfrm>
            <a:off x="4156655" y="6460511"/>
            <a:ext cx="383592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/>
              <a:t>Licensed under a Creative Commons Attribution-</a:t>
            </a:r>
            <a:r>
              <a:rPr lang="en-US" sz="1050" dirty="0" err="1"/>
              <a:t>NonCommercial</a:t>
            </a:r>
            <a:r>
              <a:rPr lang="en-US" sz="1050" dirty="0"/>
              <a:t>-</a:t>
            </a:r>
            <a:r>
              <a:rPr lang="en-US" sz="1050" dirty="0" err="1"/>
              <a:t>ShareAlike</a:t>
            </a:r>
            <a:r>
              <a:rPr lang="en-US" sz="1050" dirty="0"/>
              <a:t> 4.0 International License.</a:t>
            </a:r>
          </a:p>
        </p:txBody>
      </p:sp>
    </p:spTree>
    <p:extLst>
      <p:ext uri="{BB962C8B-B14F-4D97-AF65-F5344CB8AC3E}">
        <p14:creationId xmlns:p14="http://schemas.microsoft.com/office/powerpoint/2010/main" val="30753484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F8A79-66A0-FE45-8CA5-058DBDC3C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 an Issue to Fix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F23AC-0F3A-BE4B-B31D-FC0FA1B1D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Follow directions on the activity page:</a:t>
            </a:r>
          </a:p>
          <a:p>
            <a:pPr lvl="1"/>
            <a:r>
              <a:rPr lang="en-US" dirty="0"/>
              <a:t>Use the Issue Tracker</a:t>
            </a:r>
          </a:p>
          <a:p>
            <a:pPr lvl="1"/>
            <a:r>
              <a:rPr lang="en-US" dirty="0"/>
              <a:t>Comment on an issue with the tag “Round1”</a:t>
            </a:r>
          </a:p>
          <a:p>
            <a:pPr lvl="1"/>
            <a:r>
              <a:rPr lang="en-US" dirty="0"/>
              <a:t>Refresh to see if you are the first.</a:t>
            </a:r>
          </a:p>
          <a:p>
            <a:pPr lvl="2"/>
            <a:r>
              <a:rPr lang="en-US" dirty="0"/>
              <a:t>If so its yours.</a:t>
            </a:r>
          </a:p>
          <a:p>
            <a:pPr lvl="2"/>
            <a:r>
              <a:rPr lang="en-US" dirty="0"/>
              <a:t>If not… try again.</a:t>
            </a:r>
          </a:p>
          <a:p>
            <a:pPr lvl="1"/>
            <a:r>
              <a:rPr lang="en-US" dirty="0"/>
              <a:t>Wait until everyone has an issue.</a:t>
            </a:r>
          </a:p>
        </p:txBody>
      </p:sp>
    </p:spTree>
    <p:extLst>
      <p:ext uri="{BB962C8B-B14F-4D97-AF65-F5344CB8AC3E}">
        <p14:creationId xmlns:p14="http://schemas.microsoft.com/office/powerpoint/2010/main" val="202556554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Breeze">
  <a:themeElements>
    <a:clrScheme name="Breeze">
      <a:dk1>
        <a:sysClr val="windowText" lastClr="000000"/>
      </a:dk1>
      <a:lt1>
        <a:sysClr val="window" lastClr="FFFFFF"/>
      </a:lt1>
      <a:dk2>
        <a:srgbClr val="09213B"/>
      </a:dk2>
      <a:lt2>
        <a:srgbClr val="D5EDF4"/>
      </a:lt2>
      <a:accent1>
        <a:srgbClr val="2C7C9F"/>
      </a:accent1>
      <a:accent2>
        <a:srgbClr val="244A58"/>
      </a:accent2>
      <a:accent3>
        <a:srgbClr val="E2751D"/>
      </a:accent3>
      <a:accent4>
        <a:srgbClr val="FFB400"/>
      </a:accent4>
      <a:accent5>
        <a:srgbClr val="7EB606"/>
      </a:accent5>
      <a:accent6>
        <a:srgbClr val="C00000"/>
      </a:accent6>
      <a:hlink>
        <a:srgbClr val="7030A0"/>
      </a:hlink>
      <a:folHlink>
        <a:srgbClr val="00B0F0"/>
      </a:folHlink>
    </a:clrScheme>
    <a:fontScheme name="Breeze">
      <a:maj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ajorFont>
      <a:minorFont>
        <a:latin typeface="News Gothic MT"/>
        <a:ea typeface=""/>
        <a:cs typeface=""/>
        <a:font script="Jpan" typeface="ＭＳ Ｐゴシック"/>
        <a:font script="Hans" typeface="宋体"/>
        <a:font script="Hant" typeface="新細明體"/>
      </a:minorFont>
    </a:fontScheme>
    <a:fmtScheme name="Breeze">
      <a:fillStyleLst>
        <a:solidFill>
          <a:schemeClr val="phClr"/>
        </a:solidFill>
        <a:gradFill rotWithShape="1">
          <a:gsLst>
            <a:gs pos="31000">
              <a:schemeClr val="phClr">
                <a:tint val="100000"/>
                <a:shade val="100000"/>
                <a:satMod val="120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shade val="100000"/>
                <a:satMod val="120000"/>
              </a:schemeClr>
            </a:gs>
            <a:gs pos="69000">
              <a:schemeClr val="phClr">
                <a:tint val="80000"/>
                <a:shade val="100000"/>
                <a:satMod val="150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dbl" algn="ctr">
          <a:solidFill>
            <a:schemeClr val="phClr"/>
          </a:solidFill>
          <a:prstDash val="solid"/>
        </a:ln>
        <a:ln w="31750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sx="101000" sy="101000" rotWithShape="0">
              <a:srgbClr val="000000">
                <a:alpha val="40000"/>
              </a:srgbClr>
            </a:outerShdw>
          </a:effectLst>
        </a:effectStyle>
        <a:effectStyle>
          <a:effectLst>
            <a:innerShdw blurRad="127000" dist="25400" dir="13500000">
              <a:srgbClr val="C0C0C0">
                <a:alpha val="75000"/>
              </a:srgbClr>
            </a:innerShdw>
            <a:outerShdw blurRad="88900" dist="25400" dir="5400000" sx="102000" sy="102000" algn="ctr" rotWithShape="0">
              <a:srgbClr val="C0C0C0">
                <a:alpha val="40000"/>
              </a:srgbClr>
            </a:outerShdw>
          </a:effectLst>
          <a:scene3d>
            <a:camera prst="perspectiveLeft" fov="300000"/>
            <a:lightRig rig="soft" dir="l">
              <a:rot lat="0" lon="0" rev="4200000"/>
            </a:lightRig>
          </a:scene3d>
          <a:sp3d extrusionH="38100" prstMaterial="powder">
            <a:bevelT w="50800" h="88900" prst="convex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0000"/>
                <a:satMod val="400000"/>
              </a:schemeClr>
              <a:schemeClr val="phClr">
                <a:tint val="10000"/>
                <a:satMod val="200000"/>
              </a:schemeClr>
            </a:duotone>
          </a:blip>
          <a:stretch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Breeze.thmx</Template>
  <TotalTime>32128</TotalTime>
  <Words>4049</Words>
  <Application>Microsoft Macintosh PowerPoint</Application>
  <PresentationFormat>On-screen Show (4:3)</PresentationFormat>
  <Paragraphs>693</Paragraphs>
  <Slides>25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Calibri</vt:lpstr>
      <vt:lpstr>News Gothic MT</vt:lpstr>
      <vt:lpstr>Wingdings 2</vt:lpstr>
      <vt:lpstr>Breeze</vt:lpstr>
      <vt:lpstr>A Git/GitHub Workflow</vt:lpstr>
      <vt:lpstr>Basic Terminology</vt:lpstr>
      <vt:lpstr>Part 1 Before the First Class: Getting Set Up</vt:lpstr>
      <vt:lpstr>Forking the Upstream (before)</vt:lpstr>
      <vt:lpstr>Forking the Upstream (after)</vt:lpstr>
      <vt:lpstr>Cloning your Origin</vt:lpstr>
      <vt:lpstr>Setting the Upstream Remote</vt:lpstr>
      <vt:lpstr>Part 2 Hands-on in the First Class: The Branching Workflow</vt:lpstr>
      <vt:lpstr>Find an Issue to Fix</vt:lpstr>
      <vt:lpstr>Branching Workflow:  Branch and Fix</vt:lpstr>
      <vt:lpstr>Branching Workflow:  Status, Stage and Commit</vt:lpstr>
      <vt:lpstr>Branching Workflow:  Push Branch to Origin</vt:lpstr>
      <vt:lpstr>Branching Workflow:  Making a Pull Request</vt:lpstr>
      <vt:lpstr>Branching Workflow:  Synchronize with Upstream</vt:lpstr>
      <vt:lpstr>Delete Feature Branch</vt:lpstr>
      <vt:lpstr>Part 3 Before the Second Class: Make Another PR</vt:lpstr>
      <vt:lpstr>Fix a Round 2 Issue: Concurrent Changes (part 1)</vt:lpstr>
      <vt:lpstr>Fix a Round 2 Issue: Concurrent Changes (part 2)</vt:lpstr>
      <vt:lpstr>Part 4 Hands-on in the Second Class: Resolving Conflicts</vt:lpstr>
      <vt:lpstr>Synch Upstream Changes</vt:lpstr>
      <vt:lpstr>Merge master Branch Changes into feature Branch</vt:lpstr>
      <vt:lpstr>Merge Tool (meld)</vt:lpstr>
      <vt:lpstr>Commit and Push (Update Pull Request)</vt:lpstr>
      <vt:lpstr>Synch with Upstream and Delete Feature Branch</vt:lpstr>
      <vt:lpstr>Credits</vt:lpstr>
    </vt:vector>
  </TitlesOfParts>
  <Company>Dickinson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Git/GitHub Workflow</dc:title>
  <dc:creator>Grant Braught</dc:creator>
  <cp:lastModifiedBy>Braught, Grant</cp:lastModifiedBy>
  <cp:revision>430</cp:revision>
  <cp:lastPrinted>2018-09-27T00:50:10Z</cp:lastPrinted>
  <dcterms:created xsi:type="dcterms:W3CDTF">2016-09-13T18:37:45Z</dcterms:created>
  <dcterms:modified xsi:type="dcterms:W3CDTF">2021-09-20T18:34:40Z</dcterms:modified>
</cp:coreProperties>
</file>