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06" r:id="rId3"/>
    <p:sldId id="316" r:id="rId4"/>
    <p:sldId id="317" r:id="rId5"/>
    <p:sldId id="318" r:id="rId6"/>
    <p:sldId id="313" r:id="rId7"/>
    <p:sldId id="309" r:id="rId8"/>
    <p:sldId id="307" r:id="rId9"/>
    <p:sldId id="315" r:id="rId10"/>
    <p:sldId id="314" r:id="rId11"/>
    <p:sldId id="320" r:id="rId12"/>
    <p:sldId id="319" r:id="rId13"/>
    <p:sldId id="321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FarmData2 is built as a set of ”modules” that plug into </a:t>
            </a:r>
            <a:r>
              <a:rPr lang="en-US" dirty="0" err="1"/>
              <a:t>farmOS</a:t>
            </a:r>
            <a:r>
              <a:rPr lang="en-US" dirty="0"/>
              <a:t> and </a:t>
            </a:r>
            <a:r>
              <a:rPr lang="en-US" dirty="0" err="1"/>
              <a:t>farmOS</a:t>
            </a:r>
            <a:r>
              <a:rPr lang="en-US" dirty="0"/>
              <a:t> is built using Drupal.</a:t>
            </a:r>
          </a:p>
          <a:p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</a:t>
            </a:r>
          </a:p>
          <a:p>
            <a:r>
              <a:rPr lang="en-US" dirty="0"/>
              <a:t>  - is a FOSS project</a:t>
            </a:r>
          </a:p>
          <a:p>
            <a:r>
              <a:rPr lang="en-US" dirty="0"/>
              <a:t>  - provides a set of tools for farm management, planning and record keeping.</a:t>
            </a:r>
          </a:p>
          <a:p>
            <a:r>
              <a:rPr lang="en-US" dirty="0"/>
              <a:t>  - Is general purpose and can be used in a wide range of applications.</a:t>
            </a:r>
          </a:p>
          <a:p>
            <a:r>
              <a:rPr lang="en-US" dirty="0"/>
              <a:t>    - all different kinds of farms</a:t>
            </a:r>
          </a:p>
          <a:p>
            <a:r>
              <a:rPr lang="en-US" dirty="0"/>
              <a:t>    - all different types of work processes</a:t>
            </a:r>
          </a:p>
          <a:p>
            <a:r>
              <a:rPr lang="en-US" dirty="0"/>
              <a:t>    - very flexible </a:t>
            </a:r>
          </a:p>
          <a:p>
            <a:r>
              <a:rPr lang="en-US" dirty="0"/>
              <a:t>    - Called “unopinionated” in tech talk.</a:t>
            </a:r>
          </a:p>
          <a:p>
            <a:r>
              <a:rPr lang="en-US" dirty="0"/>
              <a:t>      - does not impose a particular style or way of working.</a:t>
            </a:r>
          </a:p>
          <a:p>
            <a:r>
              <a:rPr lang="en-US" dirty="0"/>
              <a:t>      - great because it allows you to work your way.</a:t>
            </a:r>
          </a:p>
          <a:p>
            <a:r>
              <a:rPr lang="en-US" dirty="0"/>
              <a:t>      - but also makes it more complicated and harder to use</a:t>
            </a:r>
          </a:p>
          <a:p>
            <a:r>
              <a:rPr lang="en-US" dirty="0"/>
              <a:t>        - Because it is trying to be all things to all people.</a:t>
            </a:r>
          </a:p>
          <a:p>
            <a:endParaRPr lang="en-US" dirty="0"/>
          </a:p>
          <a:p>
            <a:r>
              <a:rPr lang="en-US" dirty="0"/>
              <a:t>Drupal </a:t>
            </a:r>
          </a:p>
          <a:p>
            <a:r>
              <a:rPr lang="en-US" dirty="0"/>
              <a:t>  - Is a FOSS web content management system.</a:t>
            </a:r>
          </a:p>
          <a:p>
            <a:r>
              <a:rPr lang="en-US" dirty="0"/>
              <a:t>  - It makes it easy to build systems with </a:t>
            </a:r>
          </a:p>
          <a:p>
            <a:r>
              <a:rPr lang="en-US" dirty="0"/>
              <a:t>    - User accounts and menus</a:t>
            </a:r>
          </a:p>
          <a:p>
            <a:r>
              <a:rPr lang="en-US" dirty="0"/>
              <a:t>    - Highly customizable</a:t>
            </a:r>
          </a:p>
          <a:p>
            <a:r>
              <a:rPr lang="en-US" dirty="0"/>
              <a:t>    - Taxonomies – terms that have meaning in an application.</a:t>
            </a:r>
          </a:p>
          <a:p>
            <a:r>
              <a:rPr lang="en-US" dirty="0"/>
              <a:t>      - E.g. Farming – field names, crop names, equipment names.</a:t>
            </a:r>
          </a:p>
          <a:p>
            <a:r>
              <a:rPr lang="en-US" dirty="0"/>
              <a:t>      - Ensures data consistency.</a:t>
            </a:r>
          </a:p>
          <a:p>
            <a:r>
              <a:rPr lang="en-US" dirty="0"/>
              <a:t>    - Provides a base on which </a:t>
            </a:r>
            <a:r>
              <a:rPr lang="en-US" dirty="0" err="1"/>
              <a:t>farmOS</a:t>
            </a:r>
            <a:r>
              <a:rPr lang="en-US" dirty="0"/>
              <a:t> can build so that it doesn’t have to create those things from scratch.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</a:t>
            </a:r>
          </a:p>
          <a:p>
            <a:r>
              <a:rPr lang="en-US" dirty="0"/>
              <a:t>  - </a:t>
            </a:r>
            <a:r>
              <a:rPr lang="en-US" dirty="0" err="1"/>
              <a:t>FarmData</a:t>
            </a:r>
            <a:r>
              <a:rPr lang="en-US" dirty="0"/>
              <a:t> builds on </a:t>
            </a:r>
            <a:r>
              <a:rPr lang="en-US" dirty="0" err="1"/>
              <a:t>farmOS</a:t>
            </a:r>
            <a:r>
              <a:rPr lang="en-US" dirty="0"/>
              <a:t> for similar reasons… </a:t>
            </a:r>
          </a:p>
          <a:p>
            <a:r>
              <a:rPr lang="en-US" dirty="0"/>
              <a:t>    - It does not have to define many of the things that are needed to manage data about farms.</a:t>
            </a:r>
          </a:p>
          <a:p>
            <a:r>
              <a:rPr lang="en-US" dirty="0"/>
              <a:t>    - It focus just on adding modules to </a:t>
            </a:r>
            <a:r>
              <a:rPr lang="en-US" dirty="0" err="1"/>
              <a:t>farmOS</a:t>
            </a:r>
            <a:r>
              <a:rPr lang="en-US" dirty="0"/>
              <a:t> for its purpose.</a:t>
            </a:r>
          </a:p>
          <a:p>
            <a:r>
              <a:rPr lang="en-US" dirty="0"/>
              <a:t>  - Its purpose is to support small organic vegetable farmers</a:t>
            </a:r>
          </a:p>
          <a:p>
            <a:r>
              <a:rPr lang="en-US" dirty="0"/>
              <a:t>    - intended to directly support the way they work and the information they need.</a:t>
            </a:r>
          </a:p>
          <a:p>
            <a:r>
              <a:rPr lang="en-US" dirty="0"/>
              <a:t>    - Called “opinionated” in tech talk</a:t>
            </a:r>
          </a:p>
          <a:p>
            <a:r>
              <a:rPr lang="en-US" dirty="0"/>
              <a:t>      - Imposes a style or way of working</a:t>
            </a:r>
          </a:p>
          <a:p>
            <a:r>
              <a:rPr lang="en-US" dirty="0"/>
              <a:t>      - But makes it easier and faster</a:t>
            </a:r>
          </a:p>
          <a:p>
            <a:r>
              <a:rPr lang="en-US" dirty="0"/>
              <a:t>      - Great if that style fits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PR at end of assignment </a:t>
            </a:r>
          </a:p>
          <a:p>
            <a:r>
              <a:rPr lang="en-US" dirty="0"/>
              <a:t> - to indicate that it is complete</a:t>
            </a:r>
          </a:p>
          <a:p>
            <a:r>
              <a:rPr lang="en-US" dirty="0"/>
              <a:t> - and ready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Some projects will use formal requests for reviews to assign particular maintainers to review particular PRs.</a:t>
            </a:r>
          </a:p>
          <a:p>
            <a:r>
              <a:rPr lang="en-US" dirty="0"/>
              <a:t>For this class you will formally turn in the work that you’ve done on your feature branch by requesting a review by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25450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seen the FarmData2 features appear within ”Tabs” in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r>
              <a:rPr lang="en-US" dirty="0"/>
              <a:t>  - The rest of the functionality that exists is provided by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  - FarmData2 just plugs in these new features.</a:t>
            </a:r>
          </a:p>
          <a:p>
            <a:endParaRPr lang="en-US" dirty="0"/>
          </a:p>
          <a:p>
            <a:r>
              <a:rPr lang="en-US" dirty="0"/>
              <a:t>The activities that you’ll be doing will be working within these FarmData2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FarmData2 tab has sub-tabs that provide individual functions.</a:t>
            </a:r>
          </a:p>
          <a:p>
            <a:r>
              <a:rPr lang="en-US" dirty="0"/>
              <a:t>Here the </a:t>
            </a:r>
            <a:r>
              <a:rPr lang="en-US" dirty="0" err="1"/>
              <a:t>BarnKit</a:t>
            </a:r>
            <a:r>
              <a:rPr lang="en-US" dirty="0"/>
              <a:t> tab contains sub-tabs for</a:t>
            </a:r>
          </a:p>
          <a:p>
            <a:r>
              <a:rPr lang="en-US" dirty="0"/>
              <a:t>  - The Seeding Report</a:t>
            </a:r>
          </a:p>
          <a:p>
            <a:r>
              <a:rPr lang="en-US" dirty="0"/>
              <a:t>  - The Transplanting Report</a:t>
            </a:r>
          </a:p>
          <a:p>
            <a:endParaRPr lang="en-US" dirty="0"/>
          </a:p>
          <a:p>
            <a:r>
              <a:rPr lang="en-US" dirty="0"/>
              <a:t>In each of the activities you do you will</a:t>
            </a:r>
          </a:p>
          <a:p>
            <a:r>
              <a:rPr lang="en-US" dirty="0"/>
              <a:t>  - Build a sub-tab in the FD2School Tab</a:t>
            </a:r>
          </a:p>
          <a:p>
            <a:r>
              <a:rPr lang="en-US" dirty="0"/>
              <a:t>  - Each one will introduce you to one of the technologies that you need to know to work on FarmData2</a:t>
            </a:r>
          </a:p>
        </p:txBody>
      </p:sp>
    </p:spTree>
    <p:extLst>
      <p:ext uri="{BB962C8B-B14F-4D97-AF65-F5344CB8AC3E}">
        <p14:creationId xmlns:p14="http://schemas.microsoft.com/office/powerpoint/2010/main" val="39604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page content</a:t>
            </a:r>
          </a:p>
          <a:p>
            <a:r>
              <a:rPr lang="en-US" dirty="0"/>
              <a:t>Vue Data Binding – how to make page rendering responsive to program data.</a:t>
            </a:r>
          </a:p>
          <a:p>
            <a:r>
              <a:rPr lang="en-US" dirty="0"/>
              <a:t>Vue Events and JS functions – how to use JS and event handlers to make page responsive to user action.</a:t>
            </a:r>
          </a:p>
          <a:p>
            <a:r>
              <a:rPr lang="en-US" dirty="0"/>
              <a:t>Web API – general topic on how to bring data from a database into a page</a:t>
            </a:r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 – how to work specifically with the Web API for FarmData2.</a:t>
            </a:r>
          </a:p>
          <a:p>
            <a:r>
              <a:rPr lang="en-US" dirty="0"/>
              <a:t>FarmData2 Patterns – how to go from the basic pages you have created in prior activities to ones that look like full FarmData2 features</a:t>
            </a:r>
          </a:p>
          <a:p>
            <a:r>
              <a:rPr lang="en-US" dirty="0"/>
              <a:t>Cypress Testing – how to create automated tests that check that pages are working correctly.</a:t>
            </a:r>
          </a:p>
          <a:p>
            <a:r>
              <a:rPr lang="en-US" dirty="0"/>
              <a:t>  - super important as many people are changing parts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When a team runs into a part of the project where they are unsure how to proceed they will often perform a spike.</a:t>
            </a:r>
          </a:p>
          <a:p>
            <a:r>
              <a:rPr lang="en-US" dirty="0"/>
              <a:t>  - A spike is a basic example that has the minimum essential properties of the project.</a:t>
            </a:r>
          </a:p>
          <a:p>
            <a:endParaRPr lang="en-US" dirty="0"/>
          </a:p>
          <a:p>
            <a:r>
              <a:rPr lang="en-US" dirty="0"/>
              <a:t>The spike will let them figure out how to do new things, evaluate different approaches, better understand a technology</a:t>
            </a:r>
          </a:p>
          <a:p>
            <a:r>
              <a:rPr lang="en-US" dirty="0"/>
              <a:t>It is kept separate from the project so that experimental stuff doesn’t leak into the project</a:t>
            </a:r>
          </a:p>
          <a:p>
            <a:r>
              <a:rPr lang="en-US" dirty="0"/>
              <a:t>  - You often do things wrong and make a change and tinker with it while you are learning.</a:t>
            </a:r>
          </a:p>
          <a:p>
            <a:r>
              <a:rPr lang="en-US" dirty="0"/>
              <a:t>  - Often that leaves a residue in the program</a:t>
            </a:r>
          </a:p>
          <a:p>
            <a:r>
              <a:rPr lang="en-US" dirty="0"/>
              <a:t>  - Probably not that big a deal in a course assignment.</a:t>
            </a:r>
          </a:p>
          <a:p>
            <a:r>
              <a:rPr lang="en-US" dirty="0"/>
              <a:t>  - But not something we really want in production code.</a:t>
            </a:r>
          </a:p>
          <a:p>
            <a:endParaRPr lang="en-US" dirty="0"/>
          </a:p>
          <a:p>
            <a:r>
              <a:rPr lang="en-US" dirty="0"/>
              <a:t>Keeping the spike separate from production code helps keep the project clean</a:t>
            </a:r>
          </a:p>
          <a:p>
            <a:r>
              <a:rPr lang="en-US" dirty="0"/>
              <a:t>  - Step aside, experiment, learn</a:t>
            </a:r>
          </a:p>
          <a:p>
            <a:r>
              <a:rPr lang="en-US" dirty="0"/>
              <a:t>  - Then once you have a handle on how to do it go back to the project.</a:t>
            </a:r>
          </a:p>
          <a:p>
            <a:r>
              <a:rPr lang="en-US" dirty="0"/>
              <a:t>  - Write it clean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this activity you’ll build a page that looks approximately like this.</a:t>
            </a:r>
          </a:p>
          <a:p>
            <a:r>
              <a:rPr lang="en-US" dirty="0"/>
              <a:t>  - This page will be static at this point.</a:t>
            </a:r>
          </a:p>
          <a:p>
            <a:r>
              <a:rPr lang="en-US" dirty="0"/>
              <a:t>    - It won’t do anything</a:t>
            </a:r>
          </a:p>
          <a:p>
            <a:r>
              <a:rPr lang="en-US" dirty="0"/>
              <a:t>  - But you’ll learn how to </a:t>
            </a:r>
          </a:p>
          <a:p>
            <a:r>
              <a:rPr lang="en-US" dirty="0"/>
              <a:t>    - create these elements</a:t>
            </a:r>
          </a:p>
          <a:p>
            <a:r>
              <a:rPr lang="en-US" dirty="0"/>
              <a:t>    - organize them on the page</a:t>
            </a:r>
          </a:p>
          <a:p>
            <a:endParaRPr lang="en-US" dirty="0"/>
          </a:p>
          <a:p>
            <a:r>
              <a:rPr lang="en-US" dirty="0"/>
              <a:t> Later activities will have you:</a:t>
            </a:r>
          </a:p>
          <a:p>
            <a:r>
              <a:rPr lang="en-US" dirty="0"/>
              <a:t>  - Make them active</a:t>
            </a:r>
          </a:p>
          <a:p>
            <a:r>
              <a:rPr lang="en-US" dirty="0"/>
              <a:t>  - Connect them to real data</a:t>
            </a:r>
          </a:p>
          <a:p>
            <a:r>
              <a:rPr lang="en-US" dirty="0"/>
              <a:t>  - Style them to match FarmData2</a:t>
            </a:r>
          </a:p>
          <a:p>
            <a:r>
              <a:rPr lang="en-US" dirty="0"/>
              <a:t>  - Create automated tests that ensure that the page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</a:t>
            </a:r>
          </a:p>
          <a:p>
            <a:r>
              <a:rPr lang="en-US" dirty="0"/>
              <a:t>  - text, headings, boldface,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  - input elements</a:t>
            </a:r>
          </a:p>
          <a:p>
            <a:r>
              <a:rPr lang="en-US" dirty="0"/>
              <a:t>  - text, dates, dropdowns, buttons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  - Rows, columns and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activities each remind you to make a feature branch and give you a name for that branch. </a:t>
            </a:r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Using 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Each activity will be done on a feature branch that begins from the end of the prior activity.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95978-60A7-40C9-3B40-E3313223CA20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V="1">
            <a:off x="1307337" y="2312973"/>
            <a:ext cx="1305823" cy="30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A6DA15-8761-D06B-E5F6-C2F964A2A213}"/>
              </a:ext>
            </a:extLst>
          </p:cNvPr>
          <p:cNvSpPr/>
          <p:nvPr/>
        </p:nvSpPr>
        <p:spPr>
          <a:xfrm>
            <a:off x="1307337" y="2180110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AA64C-3DB6-B42B-C0BE-7149CC6AEEBD}"/>
              </a:ext>
            </a:extLst>
          </p:cNvPr>
          <p:cNvSpPr/>
          <p:nvPr/>
        </p:nvSpPr>
        <p:spPr>
          <a:xfrm>
            <a:off x="1779526" y="2180110"/>
            <a:ext cx="271848" cy="2718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4A96-4090-971F-FDC4-31A7B7CF83EC}"/>
              </a:ext>
            </a:extLst>
          </p:cNvPr>
          <p:cNvSpPr/>
          <p:nvPr/>
        </p:nvSpPr>
        <p:spPr>
          <a:xfrm>
            <a:off x="2341312" y="2177049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84423-B93C-FEB6-D2B1-A0E807E2A850}"/>
              </a:ext>
            </a:extLst>
          </p:cNvPr>
          <p:cNvSpPr txBox="1"/>
          <p:nvPr/>
        </p:nvSpPr>
        <p:spPr>
          <a:xfrm>
            <a:off x="386256" y="20852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97FC8-B187-2F27-1EC2-23F26FBB7364}"/>
              </a:ext>
            </a:extLst>
          </p:cNvPr>
          <p:cNvGrpSpPr/>
          <p:nvPr/>
        </p:nvGrpSpPr>
        <p:grpSpPr>
          <a:xfrm>
            <a:off x="2477236" y="2448897"/>
            <a:ext cx="2653454" cy="606437"/>
            <a:chOff x="2089507" y="1739237"/>
            <a:chExt cx="2653454" cy="6064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0A93-916B-37D3-E57E-FE0EFA810040}"/>
                </a:ext>
              </a:extLst>
            </p:cNvPr>
            <p:cNvSpPr/>
            <p:nvPr/>
          </p:nvSpPr>
          <p:spPr>
            <a:xfrm>
              <a:off x="2439021" y="2017175"/>
              <a:ext cx="271848" cy="2718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B294D-A8B7-9B1D-4877-2E743278A29C}"/>
                </a:ext>
              </a:extLst>
            </p:cNvPr>
            <p:cNvSpPr/>
            <p:nvPr/>
          </p:nvSpPr>
          <p:spPr>
            <a:xfrm>
              <a:off x="3037466" y="2015120"/>
              <a:ext cx="271848" cy="2718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5F3C3B-D838-F699-730C-B0E8A660BE5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710869" y="2151044"/>
              <a:ext cx="326597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D8585AD3-7052-4DA6-4811-E119E783371A}"/>
                </a:ext>
              </a:extLst>
            </p:cNvPr>
            <p:cNvCxnSpPr>
              <a:cxnSpLocks/>
              <a:stCxn id="9" idx="4"/>
              <a:endCxn id="13" idx="2"/>
            </p:cNvCxnSpPr>
            <p:nvPr/>
          </p:nvCxnSpPr>
          <p:spPr>
            <a:xfrm rot="16200000" flipH="1">
              <a:off x="2057333" y="1771411"/>
              <a:ext cx="413862" cy="349514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F33DA-2557-4268-65B0-4131AFAD950A}"/>
                </a:ext>
              </a:extLst>
            </p:cNvPr>
            <p:cNvSpPr txBox="1"/>
            <p:nvPr/>
          </p:nvSpPr>
          <p:spPr>
            <a:xfrm>
              <a:off x="3274289" y="1884009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02-HTML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E84F1-0C35-548E-54E4-1A5E86F2014C}"/>
              </a:ext>
            </a:extLst>
          </p:cNvPr>
          <p:cNvGrpSpPr/>
          <p:nvPr/>
        </p:nvGrpSpPr>
        <p:grpSpPr>
          <a:xfrm>
            <a:off x="3557582" y="2998683"/>
            <a:ext cx="2542813" cy="691580"/>
            <a:chOff x="4370691" y="2289023"/>
            <a:chExt cx="2542813" cy="6915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E56C3F-1AD6-38B7-54C7-3D211AD247F0}"/>
                </a:ext>
              </a:extLst>
            </p:cNvPr>
            <p:cNvSpPr/>
            <p:nvPr/>
          </p:nvSpPr>
          <p:spPr>
            <a:xfrm>
              <a:off x="4783039" y="2642563"/>
              <a:ext cx="271848" cy="2718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B5947-55D0-C1F0-CD56-D27772C073E4}"/>
                </a:ext>
              </a:extLst>
            </p:cNvPr>
            <p:cNvSpPr/>
            <p:nvPr/>
          </p:nvSpPr>
          <p:spPr>
            <a:xfrm>
              <a:off x="5414535" y="2640508"/>
              <a:ext cx="271848" cy="27184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94F146-7E52-C007-5094-77140318AD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054887" y="2776432"/>
              <a:ext cx="359648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B2F59DE-00DF-7EA9-8C49-FADA263E41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16200000" flipH="1">
              <a:off x="4332133" y="2327581"/>
              <a:ext cx="489464" cy="41234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6C260-0F66-3BD2-1152-F3EA0E7D57B9}"/>
                </a:ext>
              </a:extLst>
            </p:cNvPr>
            <p:cNvSpPr txBox="1"/>
            <p:nvPr/>
          </p:nvSpPr>
          <p:spPr>
            <a:xfrm>
              <a:off x="5650017" y="2518938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03-VUE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1CC83-B834-EDC3-928D-C87FFFE867F6}"/>
              </a:ext>
            </a:extLst>
          </p:cNvPr>
          <p:cNvGrpSpPr/>
          <p:nvPr/>
        </p:nvGrpSpPr>
        <p:grpSpPr>
          <a:xfrm>
            <a:off x="4737351" y="3622015"/>
            <a:ext cx="2827566" cy="673727"/>
            <a:chOff x="3016582" y="2912355"/>
            <a:chExt cx="2827566" cy="673727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9D62247-3F07-CB54-15B0-E4B46CD323DA}"/>
                </a:ext>
              </a:extLst>
            </p:cNvPr>
            <p:cNvCxnSpPr>
              <a:cxnSpLocks/>
              <a:stCxn id="20" idx="4"/>
              <a:endCxn id="26" idx="2"/>
            </p:cNvCxnSpPr>
            <p:nvPr/>
          </p:nvCxnSpPr>
          <p:spPr>
            <a:xfrm rot="16200000" flipH="1">
              <a:off x="2967874" y="2961063"/>
              <a:ext cx="456287" cy="358872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A7087D-A75E-F600-41D9-B6A6444A2B08}"/>
                </a:ext>
              </a:extLst>
            </p:cNvPr>
            <p:cNvSpPr/>
            <p:nvPr/>
          </p:nvSpPr>
          <p:spPr>
            <a:xfrm>
              <a:off x="3375453" y="3232719"/>
              <a:ext cx="271848" cy="27184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B591A-5C03-1835-89E7-C4A1A51D43D2}"/>
                </a:ext>
              </a:extLst>
            </p:cNvPr>
            <p:cNvSpPr/>
            <p:nvPr/>
          </p:nvSpPr>
          <p:spPr>
            <a:xfrm>
              <a:off x="3997412" y="3230664"/>
              <a:ext cx="271848" cy="2718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526104-93D0-4EC4-D551-EA7990F142D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3647301" y="3366588"/>
              <a:ext cx="350111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7A0E85-CCEC-ED09-2F47-04085B34406C}"/>
                </a:ext>
              </a:extLst>
            </p:cNvPr>
            <p:cNvSpPr/>
            <p:nvPr/>
          </p:nvSpPr>
          <p:spPr>
            <a:xfrm>
              <a:off x="4587112" y="3234158"/>
              <a:ext cx="271848" cy="27184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EC63C-4248-4EB3-4B7F-F8BC0B5D09E7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269260" y="3366588"/>
              <a:ext cx="317852" cy="349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40230B-F81A-7A3B-1432-95C576677623}"/>
                </a:ext>
              </a:extLst>
            </p:cNvPr>
            <p:cNvSpPr txBox="1"/>
            <p:nvPr/>
          </p:nvSpPr>
          <p:spPr>
            <a:xfrm>
              <a:off x="4854775" y="3124417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04-JS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10489-368D-9B4B-344B-0DBE973DF727}"/>
              </a:ext>
            </a:extLst>
          </p:cNvPr>
          <p:cNvSpPr txBox="1"/>
          <p:nvPr/>
        </p:nvSpPr>
        <p:spPr>
          <a:xfrm rot="20992688">
            <a:off x="84954" y="3179871"/>
            <a:ext cx="274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Segoe Print" panose="02000800000000000000" pitchFamily="2" charset="0"/>
              </a:rPr>
              <a:t>RULE:</a:t>
            </a:r>
            <a:r>
              <a:rPr lang="en-US" sz="1800" dirty="0">
                <a:solidFill>
                  <a:srgbClr val="C00000"/>
                </a:solidFill>
                <a:latin typeface="Segoe Print" panose="02000800000000000000" pitchFamily="2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Segoe Print" panose="02000800000000000000" pitchFamily="2" charset="0"/>
              </a:rPr>
              <a:t>Only commit to feature branches.</a:t>
            </a:r>
            <a:r>
              <a:rPr lang="en-US" sz="1800" dirty="0">
                <a:latin typeface="Segoe Print" panose="02000800000000000000" pitchFamily="2" charset="0"/>
              </a:rPr>
              <a:t> Maintainers will merge accepted changes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Making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61976"/>
            <a:ext cx="7070625" cy="4151361"/>
          </a:xfrm>
        </p:spPr>
        <p:txBody>
          <a:bodyPr/>
          <a:lstStyle/>
          <a:p>
            <a:r>
              <a:rPr lang="en-US" sz="2000" dirty="0"/>
              <a:t>Each activity will ask you to make multiple commits to your feature branch.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Commit</a:t>
            </a:r>
            <a:r>
              <a:rPr lang="en-US" sz="1800" dirty="0">
                <a:solidFill>
                  <a:srgbClr val="0070C0"/>
                </a:solidFill>
              </a:rPr>
              <a:t>: Each commit describes a set of changes for a “nameable unit of work”.</a:t>
            </a:r>
          </a:p>
          <a:p>
            <a:pPr lvl="2"/>
            <a:r>
              <a:rPr lang="en-US" sz="1600" dirty="0"/>
              <a:t>The changes made.</a:t>
            </a:r>
          </a:p>
          <a:p>
            <a:pPr lvl="2"/>
            <a:r>
              <a:rPr lang="en-US" sz="1600" dirty="0"/>
              <a:t>Who made them.</a:t>
            </a:r>
          </a:p>
          <a:p>
            <a:pPr lvl="2"/>
            <a:r>
              <a:rPr lang="en-US" sz="1600" dirty="0"/>
              <a:t>When they were made.</a:t>
            </a:r>
          </a:p>
          <a:p>
            <a:pPr lvl="2"/>
            <a:r>
              <a:rPr lang="en-US" sz="1600" dirty="0"/>
              <a:t>A short commit message</a:t>
            </a:r>
          </a:p>
          <a:p>
            <a:pPr lvl="3"/>
            <a:r>
              <a:rPr lang="en-US" sz="1600" dirty="0"/>
              <a:t>Describes the changes and their purpose.</a:t>
            </a:r>
          </a:p>
          <a:p>
            <a:pPr lvl="2"/>
            <a:r>
              <a:rPr lang="en-US" sz="1600" dirty="0"/>
              <a:t>A unique identifier.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descriptive commit messages.</a:t>
            </a:r>
          </a:p>
          <a:p>
            <a:pPr lvl="2"/>
            <a:r>
              <a:rPr lang="en-US" sz="1600" dirty="0"/>
              <a:t>”Added the HTML subtab to the FD2School tab”</a:t>
            </a:r>
          </a:p>
          <a:p>
            <a:pPr lvl="2"/>
            <a:r>
              <a:rPr lang="en-US" sz="1600" dirty="0"/>
              <a:t>“Added sample harvest report to HTML sub-tab”</a:t>
            </a:r>
          </a:p>
          <a:p>
            <a:pPr lvl="2"/>
            <a:r>
              <a:rPr lang="en-US" sz="1600" dirty="0"/>
              <a:t>Etc..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I can easily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6629"/>
            <a:ext cx="6761100" cy="857400"/>
          </a:xfrm>
        </p:spPr>
        <p:txBody>
          <a:bodyPr/>
          <a:lstStyle/>
          <a:p>
            <a:r>
              <a:rPr lang="en-US" sz="3600" dirty="0"/>
              <a:t>Requesting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4688"/>
            <a:ext cx="6761100" cy="2980500"/>
          </a:xfrm>
        </p:spPr>
        <p:txBody>
          <a:bodyPr/>
          <a:lstStyle/>
          <a:p>
            <a:r>
              <a:rPr lang="en-US" sz="2000" dirty="0"/>
              <a:t>When you make a pull request to a project it will be reviewed by a maintainer before it is merged into the </a:t>
            </a:r>
            <a:r>
              <a:rPr lang="en-US" sz="2000" dirty="0">
                <a:latin typeface="Courier" pitchFamily="2" charset="0"/>
              </a:rPr>
              <a:t>main</a:t>
            </a:r>
            <a:r>
              <a:rPr lang="en-US" sz="2000" dirty="0"/>
              <a:t>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F3336-C788-3D05-BCC5-1505A6A1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9" y="1908345"/>
            <a:ext cx="6973062" cy="3116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ACF993-38BA-7527-77CA-99F11CFF34E0}"/>
              </a:ext>
            </a:extLst>
          </p:cNvPr>
          <p:cNvSpPr/>
          <p:nvPr/>
        </p:nvSpPr>
        <p:spPr>
          <a:xfrm>
            <a:off x="5552499" y="3061533"/>
            <a:ext cx="2010848" cy="1713190"/>
          </a:xfrm>
          <a:prstGeom prst="roundRect">
            <a:avLst>
              <a:gd name="adj" fmla="val 47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02</a:t>
            </a:r>
          </a:p>
          <a:p>
            <a:pPr lvl="1"/>
            <a:r>
              <a:rPr lang="en-US" sz="1800" dirty="0"/>
              <a:t>Due next Wednesday 12:00pm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Reading Assignment</a:t>
            </a:r>
          </a:p>
          <a:p>
            <a:pPr lvl="1"/>
            <a:r>
              <a:rPr lang="en-US" sz="1800" dirty="0"/>
              <a:t>Have one thing you found interesting, a question, or a thought on the article ready to raise for discussion in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pic>
        <p:nvPicPr>
          <p:cNvPr id="1026" name="Picture 2" descr="farmOS">
            <a:extLst>
              <a:ext uri="{FF2B5EF4-FFF2-40B4-BE49-F238E27FC236}">
                <a16:creationId xmlns:a16="http://schemas.microsoft.com/office/drawing/2014/main" id="{C7AF200F-4352-B586-2329-0039E636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3" y="1556911"/>
            <a:ext cx="2914803" cy="7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6146F-977E-1565-3CDB-289B91227AEF}"/>
              </a:ext>
            </a:extLst>
          </p:cNvPr>
          <p:cNvSpPr txBox="1"/>
          <p:nvPr/>
        </p:nvSpPr>
        <p:spPr>
          <a:xfrm>
            <a:off x="585634" y="2769926"/>
            <a:ext cx="331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+mn-lt"/>
              </a:rPr>
              <a:t>farmOS</a:t>
            </a:r>
            <a:r>
              <a:rPr lang="en-US" sz="1800" i="0" dirty="0">
                <a:effectLst/>
                <a:latin typeface="+mn-lt"/>
              </a:rPr>
              <a:t> is a free and open-source web-based application for farm management, planning, and record keeping. It aims to provide a standard platform for agricultural data collection and management.</a:t>
            </a:r>
            <a:endParaRPr lang="en-US" sz="1800" dirty="0">
              <a:latin typeface="+mn-lt"/>
            </a:endParaRPr>
          </a:p>
        </p:txBody>
      </p:sp>
      <p:pic>
        <p:nvPicPr>
          <p:cNvPr id="1030" name="Picture 6" descr="Announcement icon">
            <a:extLst>
              <a:ext uri="{FF2B5EF4-FFF2-40B4-BE49-F238E27FC236}">
                <a16:creationId xmlns:a16="http://schemas.microsoft.com/office/drawing/2014/main" id="{99FB73B8-5EDE-E2D4-F508-3E1D0149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07" y="1050721"/>
            <a:ext cx="1719205" cy="17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D2ED-E3ED-AD26-3F25-D0B8DAE1B7A1}"/>
              </a:ext>
            </a:extLst>
          </p:cNvPr>
          <p:cNvSpPr txBox="1"/>
          <p:nvPr/>
        </p:nvSpPr>
        <p:spPr>
          <a:xfrm>
            <a:off x="4231162" y="2769926"/>
            <a:ext cx="338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Drupal</a:t>
            </a:r>
            <a:r>
              <a:rPr lang="en-US" sz="1800" dirty="0"/>
              <a:t> is a highly customizable free and open-source web content management system. It provides user account registration and maintenance, menu management, taxonomy, and system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A05D-FDA7-80B6-97D1-1296E3146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77238-FFF1-AFB3-9767-0B4779B67625}"/>
              </a:ext>
            </a:extLst>
          </p:cNvPr>
          <p:cNvSpPr txBox="1">
            <a:spLocks/>
          </p:cNvSpPr>
          <p:nvPr/>
        </p:nvSpPr>
        <p:spPr bwMode="auto">
          <a:xfrm>
            <a:off x="718300" y="-12361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Tabs</a:t>
            </a:r>
            <a:r>
              <a:rPr lang="en-US" sz="3600" kern="0" dirty="0"/>
              <a:t> in </a:t>
            </a:r>
            <a:r>
              <a:rPr lang="en-US" sz="3600" kern="0" dirty="0" err="1"/>
              <a:t>FarmOS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F923-60E1-71FA-D4BF-EA3A8ACD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88" y="642029"/>
            <a:ext cx="5827923" cy="45014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E1121C-8293-3EAF-69B6-C6B748B7D822}"/>
              </a:ext>
            </a:extLst>
          </p:cNvPr>
          <p:cNvSpPr/>
          <p:nvPr/>
        </p:nvSpPr>
        <p:spPr>
          <a:xfrm>
            <a:off x="2126254" y="4186410"/>
            <a:ext cx="2599981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D7CEA5-56F9-4F59-F25C-7DAF1D7C9C6F}"/>
              </a:ext>
            </a:extLst>
          </p:cNvPr>
          <p:cNvSpPr/>
          <p:nvPr/>
        </p:nvSpPr>
        <p:spPr>
          <a:xfrm>
            <a:off x="6136394" y="418641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A3BDF-BC32-53C9-A7B6-E4AEB4DE5B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7929E73-F235-7B76-D544-6723E0DB5128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Sub-tabs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8C9AE-7B09-8E8A-5BF7-5B58F701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205181"/>
            <a:ext cx="6781802" cy="390815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C27AC4-FA58-896E-2981-A4A63AB33EDE}"/>
              </a:ext>
            </a:extLst>
          </p:cNvPr>
          <p:cNvSpPr/>
          <p:nvPr/>
        </p:nvSpPr>
        <p:spPr>
          <a:xfrm>
            <a:off x="1225167" y="3723701"/>
            <a:ext cx="2599981" cy="38537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03 -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Activities as 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7B30C1-2A3A-2783-2523-C058C350E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12" y="9860"/>
            <a:ext cx="3257286" cy="513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97020"/>
            <a:ext cx="2613972" cy="857400"/>
          </a:xfrm>
        </p:spPr>
        <p:txBody>
          <a:bodyPr/>
          <a:lstStyle/>
          <a:p>
            <a:r>
              <a:rPr lang="en-US" sz="3600" dirty="0"/>
              <a:t>02 - HTML </a:t>
            </a:r>
            <a:br>
              <a:rPr lang="en-US" sz="3600" dirty="0"/>
            </a:br>
            <a:r>
              <a:rPr lang="en-US" sz="3600" dirty="0"/>
              <a:t>Technology </a:t>
            </a:r>
            <a:br>
              <a:rPr lang="en-US" sz="3600" dirty="0"/>
            </a:br>
            <a:r>
              <a:rPr lang="en-US" sz="3600" dirty="0"/>
              <a:t>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BAD404-FCC1-44F5-A769-BE3AA3FE651A}"/>
              </a:ext>
            </a:extLst>
          </p:cNvPr>
          <p:cNvSpPr/>
          <p:nvPr/>
        </p:nvSpPr>
        <p:spPr>
          <a:xfrm>
            <a:off x="5618600" y="31894"/>
            <a:ext cx="795069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B07BC-1EAC-C665-08DE-96A28AB06FB5}"/>
              </a:ext>
            </a:extLst>
          </p:cNvPr>
          <p:cNvSpPr/>
          <p:nvPr/>
        </p:nvSpPr>
        <p:spPr>
          <a:xfrm>
            <a:off x="4109291" y="389416"/>
            <a:ext cx="539827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7026-BE53-6F92-50CA-7BECD371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9" y="357288"/>
            <a:ext cx="3327094" cy="44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7483</TotalTime>
  <Words>1502</Words>
  <Application>Microsoft Macintosh PowerPoint</Application>
  <PresentationFormat>On-screen Show (16:9)</PresentationFormat>
  <Paragraphs>190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02 – HTML Technology Spike</vt:lpstr>
      <vt:lpstr>FarmData2 Technology Stack</vt:lpstr>
      <vt:lpstr>PowerPoint Presentation</vt:lpstr>
      <vt:lpstr>PowerPoint Presentation</vt:lpstr>
      <vt:lpstr>PowerPoint Presentation</vt:lpstr>
      <vt:lpstr>Activities as Technology Spikes</vt:lpstr>
      <vt:lpstr>02 - HTML  Technology  Spike</vt:lpstr>
      <vt:lpstr>HTML</vt:lpstr>
      <vt:lpstr>HTML in 1 Minute:</vt:lpstr>
      <vt:lpstr>Using Feature Branches</vt:lpstr>
      <vt:lpstr>Making Commits</vt:lpstr>
      <vt:lpstr>Draft Pull Requests</vt:lpstr>
      <vt:lpstr>Requesting Reviews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102</cp:revision>
  <dcterms:created xsi:type="dcterms:W3CDTF">2020-08-18T12:38:13Z</dcterms:created>
  <dcterms:modified xsi:type="dcterms:W3CDTF">2023-02-01T17:28:53Z</dcterms:modified>
</cp:coreProperties>
</file>