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2984D6-25E1-45A6-8057-EFEE3467E2CC}" type="datetimeFigureOut">
              <a:rPr lang="en-ZW" smtClean="0"/>
              <a:t>9/2/2022</a:t>
            </a:fld>
            <a:endParaRPr lang="en-ZW"/>
          </a:p>
        </p:txBody>
      </p:sp>
      <p:sp>
        <p:nvSpPr>
          <p:cNvPr id="5" name="Footer Placeholder 4"/>
          <p:cNvSpPr>
            <a:spLocks noGrp="1"/>
          </p:cNvSpPr>
          <p:nvPr>
            <p:ph type="ftr" sz="quarter" idx="11"/>
          </p:nvPr>
        </p:nvSpPr>
        <p:spPr>
          <a:xfrm>
            <a:off x="1876424" y="5410201"/>
            <a:ext cx="5124886" cy="365125"/>
          </a:xfrm>
        </p:spPr>
        <p:txBody>
          <a:bodyPr/>
          <a:lstStyle/>
          <a:p>
            <a:endParaRPr lang="en-ZW"/>
          </a:p>
        </p:txBody>
      </p:sp>
      <p:sp>
        <p:nvSpPr>
          <p:cNvPr id="6" name="Slide Number Placeholder 5"/>
          <p:cNvSpPr>
            <a:spLocks noGrp="1"/>
          </p:cNvSpPr>
          <p:nvPr>
            <p:ph type="sldNum" sz="quarter" idx="12"/>
          </p:nvPr>
        </p:nvSpPr>
        <p:spPr>
          <a:xfrm>
            <a:off x="9896911" y="5410199"/>
            <a:ext cx="771089" cy="365125"/>
          </a:xfrm>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137532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295910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287461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3492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2426282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2984D6-25E1-45A6-8057-EFEE3467E2CC}" type="datetimeFigureOut">
              <a:rPr lang="en-ZW" smtClean="0"/>
              <a:t>9/2/2022</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282581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2984D6-25E1-45A6-8057-EFEE3467E2CC}" type="datetimeFigureOut">
              <a:rPr lang="en-ZW" smtClean="0"/>
              <a:t>9/2/2022</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169844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984D6-25E1-45A6-8057-EFEE3467E2CC}" type="datetimeFigureOut">
              <a:rPr lang="en-ZW" smtClean="0"/>
              <a:t>9/2/2022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427407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984D6-25E1-45A6-8057-EFEE3467E2CC}" type="datetimeFigureOut">
              <a:rPr lang="en-ZW" smtClean="0"/>
              <a:t>9/2/2022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155125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984D6-25E1-45A6-8057-EFEE3467E2CC}" type="datetimeFigureOut">
              <a:rPr lang="en-ZW" smtClean="0"/>
              <a:t>9/2/2022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229208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984D6-25E1-45A6-8057-EFEE3467E2CC}" type="datetimeFigureOut">
              <a:rPr lang="en-ZW" smtClean="0"/>
              <a:t>9/2/2022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330543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62260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2984D6-25E1-45A6-8057-EFEE3467E2CC}" type="datetimeFigureOut">
              <a:rPr lang="en-ZW" smtClean="0"/>
              <a:t>9/2/2022</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150230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984D6-25E1-45A6-8057-EFEE3467E2CC}" type="datetimeFigureOut">
              <a:rPr lang="en-ZW" smtClean="0"/>
              <a:t>9/2/2022</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93388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984D6-25E1-45A6-8057-EFEE3467E2CC}" type="datetimeFigureOut">
              <a:rPr lang="en-ZW" smtClean="0"/>
              <a:t>9/2/2022</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9373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200536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84D6-25E1-45A6-8057-EFEE3467E2CC}" type="datetimeFigureOut">
              <a:rPr lang="en-ZW" smtClean="0"/>
              <a:t>9/2/2022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BED36DD-520B-4E8B-A813-D523D06760FF}" type="slidenum">
              <a:rPr lang="en-ZW" smtClean="0"/>
              <a:t>‹#›</a:t>
            </a:fld>
            <a:endParaRPr lang="en-ZW"/>
          </a:p>
        </p:txBody>
      </p:sp>
    </p:spTree>
    <p:extLst>
      <p:ext uri="{BB962C8B-B14F-4D97-AF65-F5344CB8AC3E}">
        <p14:creationId xmlns:p14="http://schemas.microsoft.com/office/powerpoint/2010/main" val="34699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2984D6-25E1-45A6-8057-EFEE3467E2CC}" type="datetimeFigureOut">
              <a:rPr lang="en-ZW" smtClean="0"/>
              <a:t>9/2/2022</a:t>
            </a:fld>
            <a:endParaRPr lang="en-ZW"/>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ED36DD-520B-4E8B-A813-D523D06760FF}" type="slidenum">
              <a:rPr lang="en-ZW" smtClean="0"/>
              <a:t>‹#›</a:t>
            </a:fld>
            <a:endParaRPr lang="en-ZW"/>
          </a:p>
        </p:txBody>
      </p:sp>
    </p:spTree>
    <p:extLst>
      <p:ext uri="{BB962C8B-B14F-4D97-AF65-F5344CB8AC3E}">
        <p14:creationId xmlns:p14="http://schemas.microsoft.com/office/powerpoint/2010/main" val="38265555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1619250" y="285750"/>
            <a:ext cx="4457700" cy="1015663"/>
          </a:xfrm>
          <a:prstGeom prst="rect">
            <a:avLst/>
          </a:prstGeom>
          <a:noFill/>
        </p:spPr>
        <p:txBody>
          <a:bodyPr wrap="square" rtlCol="0">
            <a:spAutoFit/>
          </a:bodyPr>
          <a:lstStyle/>
          <a:p>
            <a:r>
              <a:rPr lang="en-US" sz="6000" dirty="0" smtClean="0">
                <a:latin typeface="Bahnschrift SemiCondensed" panose="020B0502040204020203" pitchFamily="34" charset="0"/>
              </a:rPr>
              <a:t>CREDIT CARD</a:t>
            </a:r>
            <a:endParaRPr lang="en-ZW" sz="6000" dirty="0">
              <a:latin typeface="Bahnschrift SemiCondensed" panose="020B0502040204020203" pitchFamily="34" charset="0"/>
            </a:endParaRPr>
          </a:p>
        </p:txBody>
      </p:sp>
      <p:sp>
        <p:nvSpPr>
          <p:cNvPr id="5" name="TextBox 4"/>
          <p:cNvSpPr txBox="1"/>
          <p:nvPr/>
        </p:nvSpPr>
        <p:spPr>
          <a:xfrm>
            <a:off x="8515350" y="4552950"/>
            <a:ext cx="5200650" cy="1938992"/>
          </a:xfrm>
          <a:prstGeom prst="rect">
            <a:avLst/>
          </a:prstGeom>
          <a:noFill/>
        </p:spPr>
        <p:txBody>
          <a:bodyPr wrap="square" rtlCol="0">
            <a:spAutoFit/>
          </a:bodyPr>
          <a:lstStyle/>
          <a:p>
            <a:r>
              <a:rPr lang="en-US" sz="6000" dirty="0" smtClean="0">
                <a:latin typeface="Bahnschrift SemiCondensed" panose="020B0502040204020203" pitchFamily="34" charset="0"/>
              </a:rPr>
              <a:t>FRAUD DETECTION</a:t>
            </a:r>
            <a:endParaRPr lang="en-ZW" sz="6000" dirty="0">
              <a:latin typeface="Bahnschrift SemiCondensed" panose="020B0502040204020203" pitchFamily="34" charset="0"/>
            </a:endParaRPr>
          </a:p>
        </p:txBody>
      </p:sp>
    </p:spTree>
    <p:extLst>
      <p:ext uri="{BB962C8B-B14F-4D97-AF65-F5344CB8AC3E}">
        <p14:creationId xmlns:p14="http://schemas.microsoft.com/office/powerpoint/2010/main" val="383144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report and confusion Matrix</a:t>
            </a:r>
            <a:br>
              <a:rPr lang="en-US" dirty="0"/>
            </a:br>
            <a:r>
              <a:rPr lang="en-US" dirty="0"/>
              <a:t>of Decision </a:t>
            </a:r>
            <a:r>
              <a:rPr lang="en-US" dirty="0" smtClean="0"/>
              <a:t>Tree(entropy-Pruning technique)</a:t>
            </a:r>
            <a:endParaRPr lang="en-ZW" dirty="0"/>
          </a:p>
        </p:txBody>
      </p:sp>
      <p:sp>
        <p:nvSpPr>
          <p:cNvPr id="4" name="Text Placeholder 3"/>
          <p:cNvSpPr>
            <a:spLocks noGrp="1"/>
          </p:cNvSpPr>
          <p:nvPr>
            <p:ph type="body" idx="1"/>
          </p:nvPr>
        </p:nvSpPr>
        <p:spPr/>
        <p:txBody>
          <a:bodyPr/>
          <a:lstStyle/>
          <a:p>
            <a:r>
              <a:rPr lang="en-ZW" dirty="0" smtClean="0"/>
              <a:t>Max depth</a:t>
            </a:r>
            <a:endParaRPr lang="en-ZW"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70471" y="3432035"/>
            <a:ext cx="4620270" cy="2000529"/>
          </a:xfrm>
        </p:spPr>
      </p:pic>
      <p:sp>
        <p:nvSpPr>
          <p:cNvPr id="6" name="Text Placeholder 5"/>
          <p:cNvSpPr>
            <a:spLocks noGrp="1"/>
          </p:cNvSpPr>
          <p:nvPr>
            <p:ph type="body" sz="quarter" idx="3"/>
          </p:nvPr>
        </p:nvSpPr>
        <p:spPr/>
        <p:txBody>
          <a:bodyPr/>
          <a:lstStyle/>
          <a:p>
            <a:r>
              <a:rPr lang="en-ZW" dirty="0" smtClean="0"/>
              <a:t>Min samples leaf</a:t>
            </a:r>
            <a:endParaRPr lang="en-ZW"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47329" y="3432035"/>
            <a:ext cx="4324954" cy="2000529"/>
          </a:xfrm>
        </p:spPr>
      </p:pic>
    </p:spTree>
    <p:extLst>
      <p:ext uri="{BB962C8B-B14F-4D97-AF65-F5344CB8AC3E}">
        <p14:creationId xmlns:p14="http://schemas.microsoft.com/office/powerpoint/2010/main" val="302919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W" dirty="0" smtClean="0"/>
              <a:t>Best classification report and confusion matrix found from </a:t>
            </a:r>
            <a:r>
              <a:rPr lang="en-ZW" dirty="0" err="1" smtClean="0"/>
              <a:t>ensembling</a:t>
            </a:r>
            <a:r>
              <a:rPr lang="en-ZW" dirty="0" smtClean="0"/>
              <a:t> technique</a:t>
            </a:r>
            <a:endParaRPr lang="en-ZW" dirty="0"/>
          </a:p>
        </p:txBody>
      </p:sp>
      <p:sp>
        <p:nvSpPr>
          <p:cNvPr id="8" name="Content Placeholder 7"/>
          <p:cNvSpPr>
            <a:spLocks noGrp="1"/>
          </p:cNvSpPr>
          <p:nvPr>
            <p:ph idx="1"/>
          </p:nvPr>
        </p:nvSpPr>
        <p:spPr>
          <a:xfrm>
            <a:off x="1141412" y="1955800"/>
            <a:ext cx="9905999" cy="3835401"/>
          </a:xfrm>
        </p:spPr>
        <p:txBody>
          <a:bodyPr/>
          <a:lstStyle/>
          <a:p>
            <a:r>
              <a:rPr lang="en-ZW" dirty="0" smtClean="0"/>
              <a:t>Below report is found by Extreme Gradient Boosting (XGB) of boosting technique</a:t>
            </a:r>
            <a:endParaRPr lang="en-ZW"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1" y="3073400"/>
            <a:ext cx="8077200" cy="2908300"/>
          </a:xfrm>
          <a:prstGeom prst="rect">
            <a:avLst/>
          </a:prstGeom>
        </p:spPr>
      </p:pic>
    </p:spTree>
    <p:extLst>
      <p:ext uri="{BB962C8B-B14F-4D97-AF65-F5344CB8AC3E}">
        <p14:creationId xmlns:p14="http://schemas.microsoft.com/office/powerpoint/2010/main" val="194432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ZW" dirty="0" smtClean="0"/>
              <a:t>Conclusion</a:t>
            </a:r>
            <a:endParaRPr lang="en-ZW" dirty="0"/>
          </a:p>
        </p:txBody>
      </p:sp>
      <p:sp>
        <p:nvSpPr>
          <p:cNvPr id="12" name="Content Placeholder 11"/>
          <p:cNvSpPr>
            <a:spLocks noGrp="1"/>
          </p:cNvSpPr>
          <p:nvPr>
            <p:ph idx="1"/>
          </p:nvPr>
        </p:nvSpPr>
        <p:spPr/>
        <p:txBody>
          <a:bodyPr>
            <a:normAutofit fontScale="92500"/>
          </a:bodyPr>
          <a:lstStyle/>
          <a:p>
            <a:r>
              <a:rPr lang="en-ZW" dirty="0" smtClean="0"/>
              <a:t>After training the dataset with various algorithm we have come to the conclusion that extreme gradient boosting is giving us the best score.</a:t>
            </a:r>
          </a:p>
          <a:p>
            <a:r>
              <a:rPr lang="en-ZW" dirty="0" smtClean="0"/>
              <a:t>It can happen that there might be some situation where the machine will get confused between the fraud and genuine transaction because Machine Learning does not give 100% correct prediction and we saw that through the score </a:t>
            </a:r>
            <a:r>
              <a:rPr lang="en-ZW" dirty="0" err="1" smtClean="0"/>
              <a:t>aswell</a:t>
            </a:r>
            <a:r>
              <a:rPr lang="en-ZW" dirty="0" smtClean="0"/>
              <a:t> .</a:t>
            </a:r>
          </a:p>
          <a:p>
            <a:r>
              <a:rPr lang="en-ZW" dirty="0" smtClean="0"/>
              <a:t>Now we can actually take preventive measures to identify and block such </a:t>
            </a:r>
            <a:r>
              <a:rPr lang="en-ZW" dirty="0" err="1" smtClean="0"/>
              <a:t>fraude</a:t>
            </a:r>
            <a:r>
              <a:rPr lang="en-ZW" dirty="0"/>
              <a:t> </a:t>
            </a:r>
            <a:r>
              <a:rPr lang="en-ZW" dirty="0" smtClean="0"/>
              <a:t>transaction in future.</a:t>
            </a:r>
            <a:endParaRPr lang="en-ZW" dirty="0"/>
          </a:p>
        </p:txBody>
      </p:sp>
    </p:spTree>
    <p:extLst>
      <p:ext uri="{BB962C8B-B14F-4D97-AF65-F5344CB8AC3E}">
        <p14:creationId xmlns:p14="http://schemas.microsoft.com/office/powerpoint/2010/main" val="34016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2825" y="475892"/>
            <a:ext cx="5543550" cy="1015663"/>
          </a:xfrm>
          <a:prstGeom prst="rect">
            <a:avLst/>
          </a:prstGeom>
          <a:noFill/>
        </p:spPr>
        <p:txBody>
          <a:bodyPr wrap="square" rtlCol="0">
            <a:spAutoFit/>
          </a:bodyPr>
          <a:lstStyle/>
          <a:p>
            <a:r>
              <a:rPr lang="en-US" sz="6000" dirty="0" smtClean="0"/>
              <a:t>INTRODUCTION</a:t>
            </a:r>
            <a:endParaRPr lang="en-ZW" sz="6000" dirty="0"/>
          </a:p>
        </p:txBody>
      </p:sp>
      <p:sp>
        <p:nvSpPr>
          <p:cNvPr id="3" name="TextBox 2"/>
          <p:cNvSpPr txBox="1"/>
          <p:nvPr/>
        </p:nvSpPr>
        <p:spPr>
          <a:xfrm>
            <a:off x="1304925" y="475892"/>
            <a:ext cx="9925050" cy="3543300"/>
          </a:xfrm>
          <a:prstGeom prst="rect">
            <a:avLst/>
          </a:prstGeom>
          <a:noFill/>
        </p:spPr>
        <p:txBody>
          <a:bodyPr wrap="square" rtlCol="0">
            <a:spAutoFit/>
          </a:bodyPr>
          <a:lstStyle/>
          <a:p>
            <a:endParaRPr lang="en-ZW" dirty="0"/>
          </a:p>
        </p:txBody>
      </p:sp>
      <p:sp>
        <p:nvSpPr>
          <p:cNvPr id="4" name="TextBox 3"/>
          <p:cNvSpPr txBox="1"/>
          <p:nvPr/>
        </p:nvSpPr>
        <p:spPr>
          <a:xfrm>
            <a:off x="990600" y="1577890"/>
            <a:ext cx="105537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dataset consist of various credit card transaction some are fraud and some  are genuine. Learning from this data set we have to predict if the transaction is fraud or genuine and take preventive measures to stop the fraudulent transaction.</a:t>
            </a:r>
            <a:endParaRPr lang="en-ZW" sz="2400" dirty="0"/>
          </a:p>
        </p:txBody>
      </p:sp>
      <p:sp>
        <p:nvSpPr>
          <p:cNvPr id="5" name="TextBox 4"/>
          <p:cNvSpPr txBox="1"/>
          <p:nvPr/>
        </p:nvSpPr>
        <p:spPr>
          <a:xfrm>
            <a:off x="742950" y="3968412"/>
            <a:ext cx="10668000" cy="369332"/>
          </a:xfrm>
          <a:prstGeom prst="rect">
            <a:avLst/>
          </a:prstGeom>
          <a:noFill/>
        </p:spPr>
        <p:txBody>
          <a:bodyPr wrap="square" rtlCol="0">
            <a:spAutoFit/>
          </a:bodyPr>
          <a:lstStyle/>
          <a:p>
            <a:pPr marL="285750" indent="-285750">
              <a:buFont typeface="Arial" panose="020B0604020202020204" pitchFamily="34" charset="0"/>
              <a:buChar char="•"/>
            </a:pPr>
            <a:endParaRPr lang="en-ZW" dirty="0"/>
          </a:p>
        </p:txBody>
      </p:sp>
      <p:sp>
        <p:nvSpPr>
          <p:cNvPr id="7" name="TextBox 6"/>
          <p:cNvSpPr txBox="1"/>
          <p:nvPr/>
        </p:nvSpPr>
        <p:spPr>
          <a:xfrm>
            <a:off x="981075" y="3137415"/>
            <a:ext cx="101917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Credit card refers to a scammer using your credit card number and PIN or your stolen credit card for financial transaction from your account and without your knowledge</a:t>
            </a:r>
            <a:endParaRPr lang="en-ZW" sz="2400" dirty="0"/>
          </a:p>
        </p:txBody>
      </p:sp>
      <p:sp>
        <p:nvSpPr>
          <p:cNvPr id="9" name="TextBox 8"/>
          <p:cNvSpPr txBox="1"/>
          <p:nvPr/>
        </p:nvSpPr>
        <p:spPr>
          <a:xfrm>
            <a:off x="990600" y="4609220"/>
            <a:ext cx="1018222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It is a big issue for customer as well as bank  because this leads to  loss of money . Bank needs to take appropriate steps prevent the loss of customer and money</a:t>
            </a:r>
            <a:endParaRPr lang="en-ZW" sz="2400" dirty="0"/>
          </a:p>
        </p:txBody>
      </p:sp>
    </p:spTree>
    <p:extLst>
      <p:ext uri="{BB962C8B-B14F-4D97-AF65-F5344CB8AC3E}">
        <p14:creationId xmlns:p14="http://schemas.microsoft.com/office/powerpoint/2010/main" val="375156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3750" y="914400"/>
            <a:ext cx="8991600" cy="1015663"/>
          </a:xfrm>
          <a:prstGeom prst="rect">
            <a:avLst/>
          </a:prstGeom>
          <a:noFill/>
        </p:spPr>
        <p:txBody>
          <a:bodyPr wrap="square" rtlCol="0">
            <a:spAutoFit/>
          </a:bodyPr>
          <a:lstStyle/>
          <a:p>
            <a:r>
              <a:rPr lang="en-US" sz="6000" dirty="0" smtClean="0"/>
              <a:t>Project Objective</a:t>
            </a:r>
            <a:endParaRPr lang="en-ZW" sz="6000" dirty="0"/>
          </a:p>
        </p:txBody>
      </p:sp>
      <p:sp>
        <p:nvSpPr>
          <p:cNvPr id="3" name="TextBox 2"/>
          <p:cNvSpPr txBox="1"/>
          <p:nvPr/>
        </p:nvSpPr>
        <p:spPr>
          <a:xfrm>
            <a:off x="1085850" y="2552700"/>
            <a:ext cx="10248900"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To understand the transaction that are fraud.</a:t>
            </a:r>
          </a:p>
          <a:p>
            <a:pPr marL="285750" indent="-285750">
              <a:buFont typeface="Arial" panose="020B0604020202020204" pitchFamily="34" charset="0"/>
              <a:buChar char="•"/>
            </a:pPr>
            <a:r>
              <a:rPr lang="en-US" sz="2800" dirty="0" smtClean="0"/>
              <a:t>Identifying different patterns or methods used in the fraud transaction.</a:t>
            </a:r>
          </a:p>
          <a:p>
            <a:pPr marL="285750" indent="-285750">
              <a:buFont typeface="Arial" panose="020B0604020202020204" pitchFamily="34" charset="0"/>
              <a:buChar char="•"/>
            </a:pPr>
            <a:r>
              <a:rPr lang="en-US" sz="2800" dirty="0" smtClean="0"/>
              <a:t>Using different ML algorithm to predict the best output.</a:t>
            </a:r>
          </a:p>
          <a:p>
            <a:endParaRPr lang="en-ZW" dirty="0"/>
          </a:p>
        </p:txBody>
      </p:sp>
    </p:spTree>
    <p:extLst>
      <p:ext uri="{BB962C8B-B14F-4D97-AF65-F5344CB8AC3E}">
        <p14:creationId xmlns:p14="http://schemas.microsoft.com/office/powerpoint/2010/main" val="123437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Dataset description</a:t>
            </a:r>
            <a:endParaRPr lang="en-ZW" sz="6000" dirty="0"/>
          </a:p>
        </p:txBody>
      </p:sp>
      <p:sp>
        <p:nvSpPr>
          <p:cNvPr id="3" name="Content Placeholder 2"/>
          <p:cNvSpPr>
            <a:spLocks noGrp="1"/>
          </p:cNvSpPr>
          <p:nvPr>
            <p:ph idx="1"/>
          </p:nvPr>
        </p:nvSpPr>
        <p:spPr/>
        <p:txBody>
          <a:bodyPr/>
          <a:lstStyle/>
          <a:p>
            <a:r>
              <a:rPr lang="en-US" dirty="0" smtClean="0"/>
              <a:t>The dataset is in CSV format</a:t>
            </a:r>
          </a:p>
          <a:p>
            <a:r>
              <a:rPr lang="en-US" dirty="0" smtClean="0"/>
              <a:t>There are </a:t>
            </a:r>
            <a:r>
              <a:rPr lang="en-ZW" dirty="0"/>
              <a:t>284807 </a:t>
            </a:r>
            <a:r>
              <a:rPr lang="en-ZW" dirty="0" smtClean="0"/>
              <a:t>rows and 31 column  is the dataset</a:t>
            </a:r>
          </a:p>
          <a:p>
            <a:r>
              <a:rPr lang="en-US" dirty="0" smtClean="0"/>
              <a:t>There are no missing value in the dataset</a:t>
            </a:r>
          </a:p>
          <a:p>
            <a:r>
              <a:rPr lang="en-US" dirty="0" smtClean="0"/>
              <a:t>The output/target variable is Class means the data is divided in 0/1</a:t>
            </a:r>
          </a:p>
          <a:p>
            <a:r>
              <a:rPr lang="en-US" dirty="0" smtClean="0"/>
              <a:t>There is 30 input column and 1 output column</a:t>
            </a:r>
          </a:p>
          <a:p>
            <a:r>
              <a:rPr lang="en-US" dirty="0" smtClean="0"/>
              <a:t>All column are scaled to a single unit expect for Time and Amount</a:t>
            </a:r>
            <a:endParaRPr lang="en-ZW" dirty="0"/>
          </a:p>
        </p:txBody>
      </p:sp>
    </p:spTree>
    <p:extLst>
      <p:ext uri="{BB962C8B-B14F-4D97-AF65-F5344CB8AC3E}">
        <p14:creationId xmlns:p14="http://schemas.microsoft.com/office/powerpoint/2010/main" val="316752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6000" dirty="0" smtClean="0"/>
              <a:t>Dataset Overview and preprocessing</a:t>
            </a:r>
            <a:endParaRPr lang="en-ZW" sz="6000" dirty="0"/>
          </a:p>
        </p:txBody>
      </p:sp>
      <p:sp>
        <p:nvSpPr>
          <p:cNvPr id="5" name="Content Placeholder 4"/>
          <p:cNvSpPr>
            <a:spLocks noGrp="1"/>
          </p:cNvSpPr>
          <p:nvPr>
            <p:ph idx="1"/>
          </p:nvPr>
        </p:nvSpPr>
        <p:spPr/>
        <p:txBody>
          <a:bodyPr>
            <a:normAutofit lnSpcReduction="10000"/>
          </a:bodyPr>
          <a:lstStyle/>
          <a:p>
            <a:r>
              <a:rPr lang="en-US" dirty="0" smtClean="0"/>
              <a:t>After doing preprocessing we understand that the data does not contain null values</a:t>
            </a:r>
          </a:p>
          <a:p>
            <a:r>
              <a:rPr lang="en-US" dirty="0" smtClean="0"/>
              <a:t>It does not contain object type variable </a:t>
            </a:r>
          </a:p>
          <a:p>
            <a:r>
              <a:rPr lang="en-US" dirty="0" smtClean="0"/>
              <a:t>The only thing we see over here is applying </a:t>
            </a:r>
            <a:r>
              <a:rPr lang="en-US" dirty="0" err="1" smtClean="0"/>
              <a:t>standardScaling</a:t>
            </a:r>
            <a:r>
              <a:rPr lang="en-US" dirty="0" smtClean="0"/>
              <a:t> on Time and Amount column to bring all the values to a single scale.</a:t>
            </a:r>
          </a:p>
          <a:p>
            <a:r>
              <a:rPr lang="en-US" dirty="0" smtClean="0"/>
              <a:t>Since the frequency of class 0  is much more than the frequency of class 1 hence we will also be performing sampling technique to balance the data</a:t>
            </a:r>
            <a:endParaRPr lang="en-ZW" dirty="0"/>
          </a:p>
        </p:txBody>
      </p:sp>
    </p:spTree>
    <p:extLst>
      <p:ext uri="{BB962C8B-B14F-4D97-AF65-F5344CB8AC3E}">
        <p14:creationId xmlns:p14="http://schemas.microsoft.com/office/powerpoint/2010/main" val="330878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 Used for prediction</a:t>
            </a:r>
            <a:endParaRPr lang="en-ZW" dirty="0"/>
          </a:p>
        </p:txBody>
      </p:sp>
      <p:sp>
        <p:nvSpPr>
          <p:cNvPr id="3" name="Content Placeholder 2"/>
          <p:cNvSpPr>
            <a:spLocks noGrp="1"/>
          </p:cNvSpPr>
          <p:nvPr>
            <p:ph idx="1"/>
          </p:nvPr>
        </p:nvSpPr>
        <p:spPr/>
        <p:txBody>
          <a:bodyPr/>
          <a:lstStyle/>
          <a:p>
            <a:r>
              <a:rPr lang="en-US" dirty="0" smtClean="0"/>
              <a:t>This classification dataset is solved using below mentioned algorithm after splitting the dataset into output and input column</a:t>
            </a:r>
          </a:p>
          <a:p>
            <a:r>
              <a:rPr lang="en-US" dirty="0" smtClean="0"/>
              <a:t>1.Logistic Regression</a:t>
            </a:r>
          </a:p>
          <a:p>
            <a:r>
              <a:rPr lang="en-US" dirty="0" smtClean="0"/>
              <a:t>2.Decision Tree Classifier(GINI index, entropy, </a:t>
            </a:r>
            <a:r>
              <a:rPr lang="en-US" dirty="0" err="1" smtClean="0"/>
              <a:t>max_depth</a:t>
            </a:r>
            <a:r>
              <a:rPr lang="en-US" dirty="0" smtClean="0"/>
              <a:t>, </a:t>
            </a:r>
            <a:r>
              <a:rPr lang="en-US" dirty="0" err="1" smtClean="0"/>
              <a:t>min_samples_leaf</a:t>
            </a:r>
            <a:r>
              <a:rPr lang="en-US" dirty="0" smtClean="0"/>
              <a:t>)</a:t>
            </a:r>
          </a:p>
          <a:p>
            <a:r>
              <a:rPr lang="en-US" dirty="0" smtClean="0"/>
              <a:t>Support Vector Machine(Linear, polynomial, radial kernel function)</a:t>
            </a:r>
          </a:p>
        </p:txBody>
      </p:sp>
    </p:spTree>
    <p:extLst>
      <p:ext uri="{BB962C8B-B14F-4D97-AF65-F5344CB8AC3E}">
        <p14:creationId xmlns:p14="http://schemas.microsoft.com/office/powerpoint/2010/main" val="306048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Ensembling</a:t>
            </a:r>
            <a:r>
              <a:rPr lang="en-US" dirty="0" smtClean="0"/>
              <a:t> techniques used for prediction</a:t>
            </a:r>
            <a:endParaRPr lang="en-ZW" dirty="0"/>
          </a:p>
        </p:txBody>
      </p:sp>
      <p:sp>
        <p:nvSpPr>
          <p:cNvPr id="3" name="Content Placeholder 2"/>
          <p:cNvSpPr>
            <a:spLocks noGrp="1"/>
          </p:cNvSpPr>
          <p:nvPr>
            <p:ph idx="1"/>
          </p:nvPr>
        </p:nvSpPr>
        <p:spPr/>
        <p:txBody>
          <a:bodyPr/>
          <a:lstStyle/>
          <a:p>
            <a:r>
              <a:rPr lang="en-US" dirty="0" smtClean="0"/>
              <a:t>Boosting Technique</a:t>
            </a:r>
          </a:p>
          <a:p>
            <a:pPr marL="0" indent="0">
              <a:buNone/>
            </a:pPr>
            <a:r>
              <a:rPr lang="en-US" sz="2000" dirty="0" smtClean="0"/>
              <a:t>ADA Boost, Gradient Boost, Extreme Gradient Boost</a:t>
            </a:r>
            <a:endParaRPr lang="en-ZW" sz="2000" dirty="0"/>
          </a:p>
          <a:p>
            <a:r>
              <a:rPr lang="en-US" dirty="0" smtClean="0"/>
              <a:t>Stacking</a:t>
            </a:r>
          </a:p>
          <a:p>
            <a:r>
              <a:rPr lang="en-US" dirty="0" smtClean="0"/>
              <a:t>Random Forest Tree</a:t>
            </a:r>
            <a:endParaRPr lang="en-ZW" dirty="0"/>
          </a:p>
        </p:txBody>
      </p:sp>
    </p:spTree>
    <p:extLst>
      <p:ext uri="{BB962C8B-B14F-4D97-AF65-F5344CB8AC3E}">
        <p14:creationId xmlns:p14="http://schemas.microsoft.com/office/powerpoint/2010/main" val="199211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report and confusion Matrix</a:t>
            </a:r>
            <a:br>
              <a:rPr lang="en-US" dirty="0"/>
            </a:br>
            <a:r>
              <a:rPr lang="en-US" dirty="0" smtClean="0"/>
              <a:t>of Logistic regression</a:t>
            </a:r>
            <a:endParaRPr lang="en-ZW"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454" y="2905763"/>
            <a:ext cx="7493619" cy="3305466"/>
          </a:xfrm>
        </p:spPr>
      </p:pic>
    </p:spTree>
    <p:extLst>
      <p:ext uri="{BB962C8B-B14F-4D97-AF65-F5344CB8AC3E}">
        <p14:creationId xmlns:p14="http://schemas.microsoft.com/office/powerpoint/2010/main" val="343363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 </a:t>
            </a:r>
            <a:r>
              <a:rPr lang="en-US" dirty="0"/>
              <a:t>report and confusion </a:t>
            </a:r>
            <a:r>
              <a:rPr lang="en-US" dirty="0" smtClean="0"/>
              <a:t>Matrix</a:t>
            </a:r>
            <a:br>
              <a:rPr lang="en-US" dirty="0" smtClean="0"/>
            </a:br>
            <a:r>
              <a:rPr lang="en-US" dirty="0" smtClean="0"/>
              <a:t>of Decision Tree(</a:t>
            </a:r>
            <a:r>
              <a:rPr lang="en-US" dirty="0" err="1" smtClean="0"/>
              <a:t>GiNi</a:t>
            </a:r>
            <a:r>
              <a:rPr lang="en-US" dirty="0" smtClean="0"/>
              <a:t> index and Entropy)</a:t>
            </a:r>
            <a:endParaRPr lang="en-ZW" dirty="0"/>
          </a:p>
        </p:txBody>
      </p:sp>
      <p:sp>
        <p:nvSpPr>
          <p:cNvPr id="4" name="Text Placeholder 3"/>
          <p:cNvSpPr>
            <a:spLocks noGrp="1"/>
          </p:cNvSpPr>
          <p:nvPr>
            <p:ph type="body" idx="1"/>
          </p:nvPr>
        </p:nvSpPr>
        <p:spPr/>
        <p:txBody>
          <a:bodyPr/>
          <a:lstStyle/>
          <a:p>
            <a:r>
              <a:rPr lang="en-ZW" dirty="0" smtClean="0"/>
              <a:t>GINI Index</a:t>
            </a:r>
            <a:endParaRPr lang="en-ZW"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0498" y="3446325"/>
            <a:ext cx="4420217" cy="1971950"/>
          </a:xfrm>
        </p:spPr>
      </p:pic>
      <p:sp>
        <p:nvSpPr>
          <p:cNvPr id="6" name="Text Placeholder 5"/>
          <p:cNvSpPr>
            <a:spLocks noGrp="1"/>
          </p:cNvSpPr>
          <p:nvPr>
            <p:ph type="body" sz="quarter" idx="3"/>
          </p:nvPr>
        </p:nvSpPr>
        <p:spPr/>
        <p:txBody>
          <a:bodyPr/>
          <a:lstStyle/>
          <a:p>
            <a:r>
              <a:rPr lang="en-ZW" dirty="0" smtClean="0"/>
              <a:t>entropy</a:t>
            </a:r>
            <a:endParaRPr lang="en-ZW"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37830" y="3417746"/>
            <a:ext cx="4143953" cy="2029108"/>
          </a:xfrm>
        </p:spPr>
      </p:pic>
    </p:spTree>
    <p:extLst>
      <p:ext uri="{BB962C8B-B14F-4D97-AF65-F5344CB8AC3E}">
        <p14:creationId xmlns:p14="http://schemas.microsoft.com/office/powerpoint/2010/main" val="1233825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713</TotalTime>
  <Words>468</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SemiCondensed</vt:lpstr>
      <vt:lpstr>Trebuchet MS</vt:lpstr>
      <vt:lpstr>Tw Cen MT</vt:lpstr>
      <vt:lpstr>Circuit</vt:lpstr>
      <vt:lpstr>PowerPoint Presentation</vt:lpstr>
      <vt:lpstr>PowerPoint Presentation</vt:lpstr>
      <vt:lpstr>PowerPoint Presentation</vt:lpstr>
      <vt:lpstr>Dataset description</vt:lpstr>
      <vt:lpstr>Dataset Overview and preprocessing</vt:lpstr>
      <vt:lpstr>Algorithm Used for prediction</vt:lpstr>
      <vt:lpstr>Ensembling techniques used for prediction</vt:lpstr>
      <vt:lpstr>classification report and confusion Matrix of Logistic regression</vt:lpstr>
      <vt:lpstr>classification report and confusion Matrix of Decision Tree(GiNi index and Entropy)</vt:lpstr>
      <vt:lpstr>classification report and confusion Matrix of Decision Tree(entropy-Pruning technique)</vt:lpstr>
      <vt:lpstr>Best classification report and confusion matrix found from ensembling technique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20</cp:revision>
  <dcterms:created xsi:type="dcterms:W3CDTF">2022-02-09T06:38:44Z</dcterms:created>
  <dcterms:modified xsi:type="dcterms:W3CDTF">2022-02-09T18:31:50Z</dcterms:modified>
</cp:coreProperties>
</file>