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9" r:id="rId2"/>
    <p:sldId id="281" r:id="rId3"/>
    <p:sldId id="291" r:id="rId4"/>
    <p:sldId id="258" r:id="rId5"/>
    <p:sldId id="295" r:id="rId6"/>
    <p:sldId id="296" r:id="rId7"/>
    <p:sldId id="297" r:id="rId8"/>
    <p:sldId id="298" r:id="rId9"/>
    <p:sldId id="299" r:id="rId10"/>
    <p:sldId id="300" r:id="rId11"/>
    <p:sldId id="301" r:id="rId12"/>
    <p:sldId id="302" r:id="rId13"/>
    <p:sldId id="303" r:id="rId14"/>
    <p:sldId id="304" r:id="rId15"/>
    <p:sldId id="305" r:id="rId16"/>
    <p:sldId id="306" r:id="rId17"/>
    <p:sldId id="307" r:id="rId18"/>
    <p:sldId id="308" r:id="rId19"/>
    <p:sldId id="309" r:id="rId20"/>
    <p:sldId id="310" r:id="rId21"/>
    <p:sldId id="311" r:id="rId22"/>
    <p:sldId id="312" r:id="rId23"/>
    <p:sldId id="313" r:id="rId24"/>
    <p:sldId id="314" r:id="rId25"/>
    <p:sldId id="315" r:id="rId26"/>
    <p:sldId id="316" r:id="rId27"/>
    <p:sldId id="317" r:id="rId28"/>
    <p:sldId id="318" r:id="rId29"/>
    <p:sldId id="331" r:id="rId30"/>
    <p:sldId id="324" r:id="rId31"/>
    <p:sldId id="325" r:id="rId32"/>
    <p:sldId id="326" r:id="rId33"/>
    <p:sldId id="327" r:id="rId34"/>
    <p:sldId id="328" r:id="rId35"/>
    <p:sldId id="329" r:id="rId36"/>
    <p:sldId id="332" r:id="rId37"/>
    <p:sldId id="330" r:id="rId38"/>
    <p:sldId id="333" r:id="rId39"/>
    <p:sldId id="336" r:id="rId40"/>
    <p:sldId id="319" r:id="rId41"/>
    <p:sldId id="320" r:id="rId42"/>
    <p:sldId id="321" r:id="rId43"/>
    <p:sldId id="322" r:id="rId44"/>
    <p:sldId id="323" r:id="rId45"/>
    <p:sldId id="335" r:id="rId46"/>
  </p:sldIdLst>
  <p:sldSz cx="12192000" cy="6858000"/>
  <p:notesSz cx="6858000" cy="9144000"/>
  <p:defaultTextStyle>
    <a:defPPr>
      <a:defRPr lang="zh-H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845" autoAdjust="0"/>
    <p:restoredTop sz="94660"/>
  </p:normalViewPr>
  <p:slideViewPr>
    <p:cSldViewPr snapToGrid="0">
      <p:cViewPr varScale="1">
        <p:scale>
          <a:sx n="96" d="100"/>
          <a:sy n="96" d="100"/>
        </p:scale>
        <p:origin x="-120" y="-8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slide" Target="slides/slide45.xml"/><Relationship Id="rId47" Type="http://schemas.openxmlformats.org/officeDocument/2006/relationships/printerSettings" Target="printerSettings/printerSettings1.bin"/><Relationship Id="rId48" Type="http://schemas.openxmlformats.org/officeDocument/2006/relationships/presProps" Target="presProps.xml"/><Relationship Id="rId49" Type="http://schemas.openxmlformats.org/officeDocument/2006/relationships/viewProps" Target="view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heme" Target="theme/theme1.xml"/><Relationship Id="rId5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249271" y="268288"/>
            <a:ext cx="7559040" cy="39003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8" name="Rectangle 7"/>
          <p:cNvSpPr/>
          <p:nvPr/>
        </p:nvSpPr>
        <p:spPr>
          <a:xfrm>
            <a:off x="358587" y="268289"/>
            <a:ext cx="243840" cy="38868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67200" y="4208929"/>
            <a:ext cx="7278624" cy="1048684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67200" y="5257800"/>
            <a:ext cx="7278624" cy="62179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Clr>
                <a:schemeClr val="accent1"/>
              </a:buClr>
              <a:buSzPct val="100000"/>
              <a:buFont typeface="Wingdings 2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368800" y="390526"/>
            <a:ext cx="7339584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2200" b="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E98D2BAA-3ED8-465A-A08E-B7863F0AFD12}" type="datetimeFigureOut">
              <a:rPr lang="zh-HK" altLang="en-US" smtClean="0"/>
              <a:t>19/11/15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91584" y="6356351"/>
            <a:ext cx="6315456" cy="365125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08659" y="6356351"/>
            <a:ext cx="914400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6E1DF5FE-887D-4834-816D-697C6295ED82}" type="slidenum">
              <a:rPr lang="zh-HK" altLang="en-US" smtClean="0"/>
              <a:t>‹#›</a:t>
            </a:fld>
            <a:endParaRPr lang="zh-HK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0865225" y="268288"/>
            <a:ext cx="957431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14400"/>
            <a:ext cx="98552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09920" y="2214562"/>
            <a:ext cx="475488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D2BAA-3ED8-465A-A08E-B7863F0AFD12}" type="datetimeFigureOut">
              <a:rPr lang="zh-HK" altLang="en-US" smtClean="0"/>
              <a:t>19/11/15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DF5FE-887D-4834-816D-697C6295ED82}" type="slidenum">
              <a:rPr lang="zh-HK" altLang="en-US" smtClean="0"/>
              <a:t>‹#›</a:t>
            </a:fld>
            <a:endParaRPr lang="zh-HK" alt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5709920" y="4224973"/>
            <a:ext cx="475488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609600" y="2214563"/>
            <a:ext cx="475488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0865225" y="268288"/>
            <a:ext cx="957431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14400"/>
            <a:ext cx="98552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09920" y="2214562"/>
            <a:ext cx="475488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D2BAA-3ED8-465A-A08E-B7863F0AFD12}" type="datetimeFigureOut">
              <a:rPr lang="zh-HK" altLang="en-US" smtClean="0"/>
              <a:t>19/11/15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DF5FE-887D-4834-816D-697C6295ED82}" type="slidenum">
              <a:rPr lang="zh-HK" altLang="en-US" smtClean="0"/>
              <a:t>‹#›</a:t>
            </a:fld>
            <a:endParaRPr lang="zh-HK" alt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5709920" y="4224973"/>
            <a:ext cx="475488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609600" y="2214562"/>
            <a:ext cx="475488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609600" y="4224973"/>
            <a:ext cx="475488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0865225" y="268288"/>
            <a:ext cx="957431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D2BAA-3ED8-465A-A08E-B7863F0AFD12}" type="datetimeFigureOut">
              <a:rPr lang="zh-HK" altLang="en-US" smtClean="0"/>
              <a:t>19/11/15</a:t>
            </a:fld>
            <a:endParaRPr lang="zh-HK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DF5FE-887D-4834-816D-697C6295ED82}" type="slidenum">
              <a:rPr lang="zh-HK" altLang="en-US" smtClean="0"/>
              <a:t>‹#›</a:t>
            </a:fld>
            <a:endParaRPr lang="zh-HK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865225" y="268288"/>
            <a:ext cx="957431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D2BAA-3ED8-465A-A08E-B7863F0AFD12}" type="datetimeFigureOut">
              <a:rPr lang="zh-HK" altLang="en-US" smtClean="0"/>
              <a:t>19/11/15</a:t>
            </a:fld>
            <a:endParaRPr lang="zh-HK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DF5FE-887D-4834-816D-697C6295ED82}" type="slidenum">
              <a:rPr lang="zh-HK" altLang="en-US" smtClean="0"/>
              <a:t>‹#›</a:t>
            </a:fld>
            <a:endParaRPr lang="zh-HK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0865225" y="268288"/>
            <a:ext cx="957431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995082"/>
            <a:ext cx="4754880" cy="1035424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49403" y="990600"/>
            <a:ext cx="4754880" cy="51355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057401"/>
            <a:ext cx="4754880" cy="3657601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D2BAA-3ED8-465A-A08E-B7863F0AFD12}" type="datetimeFigureOut">
              <a:rPr lang="zh-HK" altLang="en-US" smtClean="0"/>
              <a:t>19/11/15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DF5FE-887D-4834-816D-697C6295ED82}" type="slidenum">
              <a:rPr lang="zh-HK" altLang="en-US" smtClean="0"/>
              <a:t>‹#›</a:t>
            </a:fld>
            <a:endParaRPr lang="zh-HK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329081" y="268288"/>
            <a:ext cx="5486400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995082"/>
            <a:ext cx="4754880" cy="1035424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057401"/>
            <a:ext cx="4754880" cy="3657601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15153" y="6124015"/>
            <a:ext cx="2336800" cy="365125"/>
          </a:xfrm>
        </p:spPr>
        <p:txBody>
          <a:bodyPr/>
          <a:lstStyle>
            <a:lvl1pPr algn="l">
              <a:defRPr/>
            </a:lvl1pPr>
          </a:lstStyle>
          <a:p>
            <a:fld id="{E98D2BAA-3ED8-465A-A08E-B7863F0AFD12}" type="datetimeFigureOut">
              <a:rPr lang="zh-HK" altLang="en-US" smtClean="0"/>
              <a:t>19/11/15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33083" y="6356351"/>
            <a:ext cx="5151717" cy="365125"/>
          </a:xfrm>
        </p:spPr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DF5FE-887D-4834-816D-697C6295ED82}" type="slidenum">
              <a:rPr lang="zh-HK" altLang="en-US" smtClean="0"/>
              <a:t>‹#›</a:t>
            </a:fld>
            <a:endParaRPr lang="zh-HK" alt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6347011" y="990600"/>
            <a:ext cx="5462016" cy="561181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Drag picture to placeholder or click icon to add</a:t>
            </a:r>
            <a:endParaRPr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9622367" y="268288"/>
            <a:ext cx="2185943" cy="3639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717" y="4267200"/>
            <a:ext cx="8636000" cy="566738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9832" y="268288"/>
            <a:ext cx="9144000" cy="36393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1717" y="4840942"/>
            <a:ext cx="8633883" cy="130427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D2BAA-3ED8-465A-A08E-B7863F0AFD12}" type="datetimeFigureOut">
              <a:rPr lang="zh-HK" altLang="en-US" smtClean="0"/>
              <a:t>19/11/15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DF5FE-887D-4834-816D-697C6295ED82}" type="slidenum">
              <a:rPr lang="zh-HK" altLang="en-US" smtClean="0"/>
              <a:t>‹#›</a:t>
            </a:fld>
            <a:endParaRPr lang="zh-HK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4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0847295" y="268288"/>
            <a:ext cx="961015" cy="3639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717" y="4267200"/>
            <a:ext cx="8636000" cy="566738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9832" y="268288"/>
            <a:ext cx="4008968" cy="36393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1717" y="4840942"/>
            <a:ext cx="8633883" cy="130427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D2BAA-3ED8-465A-A08E-B7863F0AFD12}" type="datetimeFigureOut">
              <a:rPr lang="zh-HK" altLang="en-US" smtClean="0"/>
              <a:t>19/11/15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DF5FE-887D-4834-816D-697C6295ED82}" type="slidenum">
              <a:rPr lang="zh-HK" altLang="en-US" smtClean="0"/>
              <a:t>‹#›</a:t>
            </a:fld>
            <a:endParaRPr lang="zh-HK" alt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idx="13"/>
          </p:nvPr>
        </p:nvSpPr>
        <p:spPr>
          <a:xfrm>
            <a:off x="4470400" y="268289"/>
            <a:ext cx="6269317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idx="14"/>
          </p:nvPr>
        </p:nvSpPr>
        <p:spPr>
          <a:xfrm>
            <a:off x="4470400" y="2131936"/>
            <a:ext cx="3072384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/>
          </p:nvPr>
        </p:nvSpPr>
        <p:spPr>
          <a:xfrm>
            <a:off x="7667333" y="2131936"/>
            <a:ext cx="3072384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616141" y="268288"/>
            <a:ext cx="219456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D2BAA-3ED8-465A-A08E-B7863F0AFD12}" type="datetimeFigureOut">
              <a:rPr lang="zh-HK" altLang="en-US" smtClean="0"/>
              <a:t>19/11/15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DF5FE-887D-4834-816D-697C6295ED82}" type="slidenum">
              <a:rPr lang="zh-HK" altLang="en-US" smtClean="0"/>
              <a:t>‹#›</a:t>
            </a:fld>
            <a:endParaRPr lang="zh-HK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865225" y="268288"/>
            <a:ext cx="957431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58399" y="1035425"/>
            <a:ext cx="1763060" cy="5090739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035425"/>
            <a:ext cx="8026400" cy="510978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D2BAA-3ED8-465A-A08E-B7863F0AFD12}" type="datetimeFigureOut">
              <a:rPr lang="zh-HK" altLang="en-US" smtClean="0"/>
              <a:t>19/11/15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DF5FE-887D-4834-816D-697C6295ED82}" type="slidenum">
              <a:rPr lang="zh-HK" altLang="en-US" smtClean="0"/>
              <a:t>‹#›</a:t>
            </a:fld>
            <a:endParaRPr lang="zh-HK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616141" y="268288"/>
            <a:ext cx="219456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616141" y="6356351"/>
            <a:ext cx="2336800" cy="365125"/>
          </a:xfrm>
        </p:spPr>
        <p:txBody>
          <a:bodyPr/>
          <a:lstStyle/>
          <a:p>
            <a:fld id="{E98D2BAA-3ED8-465A-A08E-B7863F0AFD12}" type="datetimeFigureOut">
              <a:rPr lang="zh-HK" altLang="en-US" smtClean="0"/>
              <a:t>19/11/15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DF5FE-887D-4834-816D-697C6295ED82}" type="slidenum">
              <a:rPr lang="zh-HK" altLang="en-US" smtClean="0"/>
              <a:t>‹#›</a:t>
            </a:fld>
            <a:endParaRPr lang="zh-HK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249271" y="268288"/>
            <a:ext cx="7559040" cy="2560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67200" y="4171950"/>
            <a:ext cx="7277225" cy="1085850"/>
          </a:xfrm>
        </p:spPr>
        <p:txBody>
          <a:bodyPr>
            <a:normAutofit/>
          </a:bodyPr>
          <a:lstStyle>
            <a:lvl1pPr>
              <a:defRPr sz="4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67201" y="5257800"/>
            <a:ext cx="7277224" cy="618565"/>
          </a:xfrm>
        </p:spPr>
        <p:txBody>
          <a:bodyPr>
            <a:normAutofit/>
          </a:bodyPr>
          <a:lstStyle>
            <a:lvl1pPr marL="0" indent="0" algn="l">
              <a:spcBef>
                <a:spcPct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 algn="ctr">
              <a:spcBef>
                <a:spcPct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368801" y="389966"/>
            <a:ext cx="7333129" cy="365125"/>
          </a:xfrm>
        </p:spPr>
        <p:txBody>
          <a:bodyPr/>
          <a:lstStyle>
            <a:lvl1pPr>
              <a:defRPr sz="2200" b="0" baseline="0">
                <a:solidFill>
                  <a:schemeClr val="bg1"/>
                </a:solidFill>
              </a:defRPr>
            </a:lvl1pPr>
          </a:lstStyle>
          <a:p>
            <a:fld id="{E98D2BAA-3ED8-465A-A08E-B7863F0AFD12}" type="datetimeFigureOut">
              <a:rPr lang="zh-HK" altLang="en-US" smtClean="0"/>
              <a:t>19/11/15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85130" y="6356351"/>
            <a:ext cx="6312149" cy="365125"/>
          </a:xfrm>
        </p:spPr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20612" y="6356351"/>
            <a:ext cx="914400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6E1DF5FE-887D-4834-816D-697C6295ED82}" type="slidenum">
              <a:rPr lang="zh-HK" altLang="en-US" smtClean="0"/>
              <a:t>‹#›</a:t>
            </a:fld>
            <a:endParaRPr lang="zh-HK" alt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4267201" y="2877671"/>
            <a:ext cx="7529156" cy="128016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Drag picture to placeholder or click icon to add</a:t>
            </a:r>
            <a:endParaRPr dirty="0"/>
          </a:p>
        </p:txBody>
      </p:sp>
      <p:sp>
        <p:nvSpPr>
          <p:cNvPr id="10" name="Rectangle 9"/>
          <p:cNvSpPr/>
          <p:nvPr/>
        </p:nvSpPr>
        <p:spPr>
          <a:xfrm>
            <a:off x="358587" y="268289"/>
            <a:ext cx="243840" cy="38868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,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59833" y="268288"/>
            <a:ext cx="219456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04565" y="914400"/>
            <a:ext cx="8677836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4565" y="2209801"/>
            <a:ext cx="8677836" cy="3916363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616141" y="6356351"/>
            <a:ext cx="2336800" cy="365125"/>
          </a:xfrm>
        </p:spPr>
        <p:txBody>
          <a:bodyPr/>
          <a:lstStyle/>
          <a:p>
            <a:fld id="{E98D2BAA-3ED8-465A-A08E-B7863F0AFD12}" type="datetimeFigureOut">
              <a:rPr lang="zh-HK" altLang="en-US" smtClean="0"/>
              <a:t>19/11/15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04564" y="6356351"/>
            <a:ext cx="6569136" cy="365125"/>
          </a:xfrm>
        </p:spPr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42259" y="361017"/>
            <a:ext cx="675341" cy="365125"/>
          </a:xfrm>
        </p:spPr>
        <p:txBody>
          <a:bodyPr/>
          <a:lstStyle/>
          <a:p>
            <a:fld id="{6E1DF5FE-887D-4834-816D-697C6295ED82}" type="slidenum">
              <a:rPr lang="zh-HK" altLang="en-US" smtClean="0"/>
              <a:t>‹#›</a:t>
            </a:fld>
            <a:endParaRPr lang="zh-HK" alt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359833" y="1976718"/>
            <a:ext cx="2194560" cy="46257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Drag picture to placeholder or click icon to add</a:t>
            </a:r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345270" y="268288"/>
            <a:ext cx="1465431" cy="635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6401" y="3429000"/>
            <a:ext cx="6621928" cy="1398494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6401" y="4824414"/>
            <a:ext cx="6621928" cy="1320800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416800" y="6356351"/>
            <a:ext cx="2163483" cy="365125"/>
          </a:xfrm>
        </p:spPr>
        <p:txBody>
          <a:bodyPr/>
          <a:lstStyle/>
          <a:p>
            <a:fld id="{E98D2BAA-3ED8-465A-A08E-B7863F0AFD12}" type="datetimeFigureOut">
              <a:rPr lang="zh-HK" altLang="en-US" smtClean="0"/>
              <a:t>19/11/15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3083" y="6356351"/>
            <a:ext cx="7082117" cy="365125"/>
          </a:xfrm>
        </p:spPr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DF5FE-887D-4834-816D-697C6295ED82}" type="slidenum">
              <a:rPr lang="zh-HK" altLang="en-US" smtClean="0"/>
              <a:t>‹#›</a:t>
            </a:fld>
            <a:endParaRPr lang="zh-HK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59833" y="4773706"/>
            <a:ext cx="3962400" cy="18445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0472" y="3429001"/>
            <a:ext cx="6621928" cy="1398494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60472" y="4824414"/>
            <a:ext cx="6621928" cy="1320800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8283" y="6104966"/>
            <a:ext cx="675341" cy="365125"/>
          </a:xfrm>
        </p:spPr>
        <p:txBody>
          <a:bodyPr/>
          <a:lstStyle/>
          <a:p>
            <a:fld id="{6E1DF5FE-887D-4834-816D-697C6295ED82}" type="slidenum">
              <a:rPr lang="zh-HK" altLang="en-US" smtClean="0"/>
              <a:t>‹#›</a:t>
            </a:fld>
            <a:endParaRPr lang="zh-HK" alt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359832" y="268288"/>
            <a:ext cx="3962400" cy="443865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Drag picture to placeholder or click icon to add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0865225" y="268288"/>
            <a:ext cx="957431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14400"/>
            <a:ext cx="98552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214563"/>
            <a:ext cx="475488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09920" y="2214563"/>
            <a:ext cx="475488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D2BAA-3ED8-465A-A08E-B7863F0AFD12}" type="datetimeFigureOut">
              <a:rPr lang="zh-HK" altLang="en-US" smtClean="0"/>
              <a:t>19/11/15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DF5FE-887D-4834-816D-697C6295ED82}" type="slidenum">
              <a:rPr lang="zh-HK" altLang="en-US" smtClean="0"/>
              <a:t>‹#›</a:t>
            </a:fld>
            <a:endParaRPr lang="zh-HK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0865225" y="268288"/>
            <a:ext cx="957431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914400"/>
            <a:ext cx="9851136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054132"/>
            <a:ext cx="475488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ct val="0"/>
              </a:spcBef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689412"/>
            <a:ext cx="4754880" cy="343675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705855" y="2054132"/>
            <a:ext cx="475488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ct val="0"/>
              </a:spcBef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705855" y="2689412"/>
            <a:ext cx="4754880" cy="343675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D2BAA-3ED8-465A-A08E-B7863F0AFD12}" type="datetimeFigureOut">
              <a:rPr lang="zh-HK" altLang="en-US" smtClean="0"/>
              <a:t>19/11/15</a:t>
            </a:fld>
            <a:endParaRPr lang="zh-HK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DF5FE-887D-4834-816D-697C6295ED82}" type="slidenum">
              <a:rPr lang="zh-HK" altLang="en-US" smtClean="0"/>
              <a:t>‹#›</a:t>
            </a:fld>
            <a:endParaRPr lang="zh-HK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0865225" y="268288"/>
            <a:ext cx="957431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14400"/>
            <a:ext cx="98552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599" y="2214562"/>
            <a:ext cx="9861551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D2BAA-3ED8-465A-A08E-B7863F0AFD12}" type="datetimeFigureOut">
              <a:rPr lang="zh-HK" altLang="en-US" smtClean="0"/>
              <a:t>19/11/15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DF5FE-887D-4834-816D-697C6295ED82}" type="slidenum">
              <a:rPr lang="zh-HK" altLang="en-US" smtClean="0"/>
              <a:t>‹#›</a:t>
            </a:fld>
            <a:endParaRPr lang="zh-HK" alt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609599" y="4224973"/>
            <a:ext cx="9861551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914400"/>
            <a:ext cx="8677836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209801"/>
            <a:ext cx="8677836" cy="3916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598212" y="6356351"/>
            <a:ext cx="2336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E98D2BAA-3ED8-465A-A08E-B7863F0AFD12}" type="datetimeFigureOut">
              <a:rPr lang="zh-HK" altLang="en-US" smtClean="0"/>
              <a:t>19/11/15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3083" y="6356351"/>
            <a:ext cx="80094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08659" y="361017"/>
            <a:ext cx="6753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00" b="1">
                <a:solidFill>
                  <a:schemeClr val="bg1"/>
                </a:solidFill>
              </a:defRPr>
            </a:lvl1pPr>
          </a:lstStyle>
          <a:p>
            <a:fld id="{6E1DF5FE-887D-4834-816D-697C6295ED82}" type="slidenum">
              <a:rPr lang="zh-HK" altLang="en-US" smtClean="0"/>
              <a:t>‹#›</a:t>
            </a:fld>
            <a:endParaRPr lang="zh-HK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  <p:sldLayoutId id="2147483691" r:id="rId19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1800"/>
        </a:spcBef>
        <a:buClr>
          <a:schemeClr val="accent1"/>
        </a:buClr>
        <a:buSzPct val="100000"/>
        <a:buFont typeface="Wingdings 2" pitchFamily="18" charset="2"/>
        <a:buChar char="¡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lang="en-US" sz="1800" kern="1200" dirty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eg"/><Relationship Id="rId3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eg"/><Relationship Id="rId3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eg"/><Relationship Id="rId3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eg"/><Relationship Id="rId3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2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Relationship Id="rId3" Type="http://schemas.openxmlformats.org/officeDocument/2006/relationships/image" Target="../media/image29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Relationship Id="rId3" Type="http://schemas.openxmlformats.org/officeDocument/2006/relationships/image" Target="../media/image31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Relationship Id="rId3" Type="http://schemas.openxmlformats.org/officeDocument/2006/relationships/image" Target="../media/image33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Relationship Id="rId3" Type="http://schemas.openxmlformats.org/officeDocument/2006/relationships/image" Target="../media/image36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png"/><Relationship Id="rId3" Type="http://schemas.openxmlformats.org/officeDocument/2006/relationships/image" Target="../media/image38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png"/><Relationship Id="rId3" Type="http://schemas.openxmlformats.org/officeDocument/2006/relationships/image" Target="../media/image40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3.jpe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4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HK" sz="4800" dirty="0" smtClean="0"/>
              <a:t>Mobile Phone View System</a:t>
            </a:r>
            <a:endParaRPr lang="zh-HK" altLang="en-US" sz="48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926746"/>
              </p:ext>
            </p:extLst>
          </p:nvPr>
        </p:nvGraphicFramePr>
        <p:xfrm>
          <a:off x="7360663" y="3331551"/>
          <a:ext cx="3507139" cy="2956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5006"/>
                <a:gridCol w="1472133"/>
              </a:tblGrid>
              <a:tr h="21830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17066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599" y="5310"/>
            <a:ext cx="8677836" cy="1143000"/>
          </a:xfrm>
        </p:spPr>
        <p:txBody>
          <a:bodyPr/>
          <a:lstStyle/>
          <a:p>
            <a:pPr algn="ctr"/>
            <a:r>
              <a:rPr lang="en-US" altLang="zh-HK" dirty="0" smtClean="0"/>
              <a:t>Resource Assign</a:t>
            </a:r>
            <a:endParaRPr lang="zh-HK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1080299" y="1585913"/>
            <a:ext cx="910192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2400" dirty="0" smtClean="0"/>
              <a:t>Resource is </a:t>
            </a:r>
            <a:r>
              <a:rPr lang="en-US" altLang="zh-HK" sz="2400" b="1" dirty="0" smtClean="0"/>
              <a:t>limited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HK" sz="2400" dirty="0" smtClean="0"/>
              <a:t>Should be allocated well, otherwise we will waste resources.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HK" sz="2400" dirty="0" smtClean="0"/>
              <a:t>For example, assign of task to the correct people. </a:t>
            </a:r>
          </a:p>
          <a:p>
            <a:endParaRPr lang="en-US" altLang="zh-HK" sz="2400" dirty="0"/>
          </a:p>
          <a:p>
            <a:r>
              <a:rPr lang="en-US" altLang="zh-HK" sz="2400" dirty="0" smtClean="0"/>
              <a:t>To Solve this: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HK" dirty="0" smtClean="0"/>
              <a:t>Task tracking list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HK" dirty="0" smtClean="0"/>
              <a:t>Avoid someone is finished the task and wait for new task for a long time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HK" dirty="0" smtClean="0"/>
              <a:t>Breakdown big task into small task, better utilization.</a:t>
            </a:r>
          </a:p>
          <a:p>
            <a:endParaRPr lang="en-US" altLang="zh-HK" dirty="0" smtClean="0"/>
          </a:p>
          <a:p>
            <a:r>
              <a:rPr lang="en-US" altLang="zh-HK" sz="2400" dirty="0" smtClean="0"/>
              <a:t>If the actual process is out of schedule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HK" dirty="0" smtClean="0"/>
              <a:t>Schedule again immediately.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HK" dirty="0" smtClean="0"/>
              <a:t>Actually we have out of schedule once and schedule again to make the project deliverable.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HK" dirty="0" smtClean="0"/>
              <a:t>Also calculate the critical path to avoid the out of schedule</a:t>
            </a:r>
          </a:p>
          <a:p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12862493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599" y="5310"/>
            <a:ext cx="8677836" cy="1143000"/>
          </a:xfrm>
        </p:spPr>
        <p:txBody>
          <a:bodyPr/>
          <a:lstStyle/>
          <a:p>
            <a:pPr algn="ctr"/>
            <a:r>
              <a:rPr lang="en-US" altLang="zh-HK" dirty="0" smtClean="0"/>
              <a:t>Requirement deliverable </a:t>
            </a:r>
            <a:endParaRPr lang="zh-HK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54443" y="1664043"/>
            <a:ext cx="8677836" cy="4761471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zh-HK" sz="3800" dirty="0" smtClean="0"/>
              <a:t>Although adding many features is good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altLang="zh-HK" sz="2900" dirty="0" smtClean="0"/>
              <a:t>Time is limited.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altLang="zh-HK" sz="2900" dirty="0" smtClean="0"/>
              <a:t>Testing and documentation takes time. We cannot only focus on the features.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altLang="zh-HK" sz="2900" dirty="0" smtClean="0"/>
              <a:t>Result of cutting some features.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endParaRPr lang="en-US" altLang="zh-HK" sz="2900" dirty="0"/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altLang="zh-HK" sz="3800" dirty="0" smtClean="0"/>
              <a:t>Example Feature when project brainstorming: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altLang="zh-HK" sz="2900" dirty="0" smtClean="0"/>
              <a:t>List All Product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altLang="zh-HK" sz="2900" dirty="0" smtClean="0"/>
              <a:t>List Selected Brand Product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altLang="zh-HK" sz="2900" dirty="0" smtClean="0"/>
              <a:t>Suggestion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altLang="zh-HK" sz="2900" strike="sngStrike" dirty="0" smtClean="0"/>
              <a:t>Advertisement</a:t>
            </a:r>
          </a:p>
          <a:p>
            <a:pPr marL="0" indent="0">
              <a:buNone/>
            </a:pPr>
            <a:endParaRPr lang="en-US" altLang="zh-HK" sz="1800" dirty="0" smtClean="0"/>
          </a:p>
          <a:p>
            <a:endParaRPr lang="en-US" altLang="zh-HK" sz="1800" dirty="0" smtClean="0"/>
          </a:p>
          <a:p>
            <a:endParaRPr lang="en-US" altLang="zh-HK" sz="1800" dirty="0" smtClean="0"/>
          </a:p>
          <a:p>
            <a:endParaRPr lang="zh-HK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1901613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90901" y="2698421"/>
            <a:ext cx="10515600" cy="1325563"/>
          </a:xfrm>
        </p:spPr>
        <p:txBody>
          <a:bodyPr/>
          <a:lstStyle/>
          <a:p>
            <a:pPr algn="ctr"/>
            <a:r>
              <a:rPr lang="en-US" altLang="zh-HK" dirty="0" smtClean="0"/>
              <a:t>The Software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30484853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599" y="5310"/>
            <a:ext cx="8677836" cy="1143000"/>
          </a:xfrm>
        </p:spPr>
        <p:txBody>
          <a:bodyPr/>
          <a:lstStyle/>
          <a:p>
            <a:pPr algn="ctr"/>
            <a:r>
              <a:rPr lang="en-US" altLang="zh-HK" dirty="0" smtClean="0"/>
              <a:t>Before Program Start</a:t>
            </a:r>
            <a:endParaRPr lang="zh-HK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4153" y="1618396"/>
            <a:ext cx="5554641" cy="4409167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560170" y="2456179"/>
            <a:ext cx="513217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HK" dirty="0" smtClean="0"/>
              <a:t>Setting up the txt file inside src/file/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HK" dirty="0"/>
              <a:t>By Default, there is already 55 product</a:t>
            </a:r>
            <a:endParaRPr lang="zh-HK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HK" dirty="0"/>
              <a:t>Treat as the Product data </a:t>
            </a:r>
            <a:r>
              <a:rPr lang="en-US" altLang="zh-HK" dirty="0" smtClean="0"/>
              <a:t>source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HK" dirty="0" smtClean="0"/>
              <a:t>To add a product, just follow the format to add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HK" dirty="0" smtClean="0"/>
              <a:t>No Modification of code is needed</a:t>
            </a:r>
            <a:r>
              <a:rPr lang="en-US" altLang="zh-HK" dirty="0" smtClean="0">
                <a:sym typeface="Wingdings" panose="05000000000000000000" pitchFamily="2" charset="2"/>
              </a:rPr>
              <a:t></a:t>
            </a:r>
            <a:endParaRPr lang="zh-HK" altLang="en-US" dirty="0"/>
          </a:p>
          <a:p>
            <a:endParaRPr lang="zh-HK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543699" y="6128952"/>
            <a:ext cx="10560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dirty="0" smtClean="0"/>
              <a:t>Brand Name//Product Name//Release Date//Monitor Size//Price//camera pixel//battery size//available color</a:t>
            </a:r>
            <a:endParaRPr lang="zh-HK" altLang="en-US" dirty="0"/>
          </a:p>
        </p:txBody>
      </p:sp>
      <p:cxnSp>
        <p:nvCxnSpPr>
          <p:cNvPr id="10" name="直線單箭頭接點 9"/>
          <p:cNvCxnSpPr/>
          <p:nvPr/>
        </p:nvCxnSpPr>
        <p:spPr>
          <a:xfrm>
            <a:off x="5173362" y="3641124"/>
            <a:ext cx="0" cy="2487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67309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599" y="5310"/>
            <a:ext cx="8677836" cy="1143000"/>
          </a:xfrm>
        </p:spPr>
        <p:txBody>
          <a:bodyPr/>
          <a:lstStyle/>
          <a:p>
            <a:pPr algn="ctr"/>
            <a:r>
              <a:rPr lang="en-US" altLang="zh-HK" dirty="0" smtClean="0"/>
              <a:t>Program process</a:t>
            </a:r>
            <a:endParaRPr lang="zh-HK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690688"/>
            <a:ext cx="8022021" cy="2889219"/>
          </a:xfrm>
          <a:prstGeom prst="rect">
            <a:avLst/>
          </a:prstGeom>
        </p:spPr>
      </p:pic>
      <p:cxnSp>
        <p:nvCxnSpPr>
          <p:cNvPr id="8" name="直線單箭頭接點 7"/>
          <p:cNvCxnSpPr/>
          <p:nvPr/>
        </p:nvCxnSpPr>
        <p:spPr>
          <a:xfrm flipH="1" flipV="1">
            <a:off x="917026" y="3016252"/>
            <a:ext cx="425742" cy="1893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1129896" y="4909751"/>
            <a:ext cx="7593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dirty="0" smtClean="0"/>
              <a:t>User can input Corresponding function number</a:t>
            </a:r>
            <a:endParaRPr lang="zh-HK" altLang="en-US" dirty="0"/>
          </a:p>
        </p:txBody>
      </p:sp>
      <p:cxnSp>
        <p:nvCxnSpPr>
          <p:cNvPr id="11" name="直線單箭頭接點 10"/>
          <p:cNvCxnSpPr/>
          <p:nvPr/>
        </p:nvCxnSpPr>
        <p:spPr>
          <a:xfrm flipH="1" flipV="1">
            <a:off x="3358056" y="2648607"/>
            <a:ext cx="5864772" cy="204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9207062" y="2617076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dirty="0" smtClean="0"/>
              <a:t>Function Name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1624293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12667"/>
            <a:ext cx="8788392" cy="1325563"/>
          </a:xfrm>
        </p:spPr>
        <p:txBody>
          <a:bodyPr/>
          <a:lstStyle/>
          <a:p>
            <a:pPr algn="ctr"/>
            <a:r>
              <a:rPr lang="en-US" altLang="zh-HK" dirty="0" smtClean="0"/>
              <a:t>First Function: List All Brand Product</a:t>
            </a:r>
            <a:endParaRPr lang="zh-HK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3220" y="1333580"/>
            <a:ext cx="6085559" cy="4162197"/>
          </a:xfrm>
          <a:prstGeom prst="rect">
            <a:avLst/>
          </a:prstGeom>
        </p:spPr>
      </p:pic>
      <p:cxnSp>
        <p:nvCxnSpPr>
          <p:cNvPr id="6" name="直線單箭頭接點 5"/>
          <p:cNvCxnSpPr/>
          <p:nvPr/>
        </p:nvCxnSpPr>
        <p:spPr>
          <a:xfrm flipV="1">
            <a:off x="2380593" y="2481472"/>
            <a:ext cx="672627" cy="299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189187" y="2459422"/>
            <a:ext cx="21914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dirty="0" smtClean="0"/>
              <a:t>List All the Products Name, Price, Discounted Price, Monitor Size, Camera Pixel, Battery Size</a:t>
            </a:r>
            <a:endParaRPr lang="zh-HK" altLang="en-US" dirty="0"/>
          </a:p>
        </p:txBody>
      </p:sp>
      <p:cxnSp>
        <p:nvCxnSpPr>
          <p:cNvPr id="12" name="直線單箭頭接點 11"/>
          <p:cNvCxnSpPr/>
          <p:nvPr/>
        </p:nvCxnSpPr>
        <p:spPr>
          <a:xfrm flipH="1">
            <a:off x="6524368" y="1837038"/>
            <a:ext cx="3006811" cy="534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9514703" y="1589903"/>
            <a:ext cx="251172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dirty="0" smtClean="0"/>
              <a:t>Important: The Discount Price doesn’t need to input by the Digital Limited, the system will calculate it base on the product release date to today’s date.</a:t>
            </a:r>
            <a:endParaRPr lang="zh-HK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2141838" y="5691555"/>
            <a:ext cx="8040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dirty="0" smtClean="0"/>
              <a:t>After the function execution, the user can input any key to return to function menu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16128867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1273" y="0"/>
            <a:ext cx="1810127" cy="1645406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8370" y="1645406"/>
            <a:ext cx="6125430" cy="3448531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676274" y="1732647"/>
            <a:ext cx="4257675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2400" dirty="0" smtClean="0"/>
              <a:t>First Part: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HK" dirty="0" smtClean="0"/>
              <a:t>As user can have priority to specific Brand Product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HK" dirty="0" smtClean="0"/>
              <a:t>Input: e.g.. 1,2,3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HK" dirty="0" smtClean="0"/>
              <a:t>If user do not have a priority, just type “all”.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HK" dirty="0" smtClean="0"/>
              <a:t>Exception handling: If user type invalid input, the program will notify you the invalid input and need to retype.</a:t>
            </a:r>
            <a:endParaRPr lang="zh-HK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599" y="19740"/>
            <a:ext cx="8677836" cy="1143000"/>
          </a:xfrm>
        </p:spPr>
        <p:txBody>
          <a:bodyPr/>
          <a:lstStyle/>
          <a:p>
            <a:pPr algn="ctr"/>
            <a:r>
              <a:rPr lang="en-US" altLang="zh-HK" dirty="0"/>
              <a:t>Second Function: Suggestion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3721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1273" y="0"/>
            <a:ext cx="1810127" cy="1645406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9318" y="1645406"/>
            <a:ext cx="6144482" cy="3391373"/>
          </a:xfrm>
          <a:prstGeom prst="rect">
            <a:avLst/>
          </a:prstGeom>
        </p:spPr>
      </p:pic>
      <p:sp>
        <p:nvSpPr>
          <p:cNvPr id="10" name="文字方塊 9"/>
          <p:cNvSpPr txBox="1"/>
          <p:nvPr/>
        </p:nvSpPr>
        <p:spPr>
          <a:xfrm>
            <a:off x="676274" y="1732647"/>
            <a:ext cx="425767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2400" dirty="0" smtClean="0"/>
              <a:t>Secon</a:t>
            </a:r>
            <a:r>
              <a:rPr lang="en-US" altLang="zh-HK" sz="2400" dirty="0"/>
              <a:t>d</a:t>
            </a:r>
            <a:r>
              <a:rPr lang="en-US" altLang="zh-HK" sz="2400" dirty="0" smtClean="0"/>
              <a:t> Part: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HK" dirty="0" smtClean="0"/>
              <a:t>User can input preferred budget.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HK" dirty="0" smtClean="0"/>
              <a:t>Accept both range input and single input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HK" b="1" dirty="0" smtClean="0"/>
              <a:t>Should &gt;$200 and &lt;$9000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HK" dirty="0" smtClean="0"/>
              <a:t>Eg.2000-4000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HK" dirty="0" smtClean="0"/>
              <a:t>Eg.5000&lt;-Will treat as 0 to 5000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HK" dirty="0"/>
              <a:t>Exception handling: If user type invalid input, the program will notify you the invalid input and need to retype.</a:t>
            </a:r>
            <a:endParaRPr lang="zh-HK" alt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9740"/>
            <a:ext cx="8677836" cy="1143000"/>
          </a:xfrm>
        </p:spPr>
        <p:txBody>
          <a:bodyPr/>
          <a:lstStyle/>
          <a:p>
            <a:pPr algn="ctr"/>
            <a:r>
              <a:rPr lang="en-US" altLang="zh-HK" dirty="0"/>
              <a:t>Second Function: Suggestion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7288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1273" y="0"/>
            <a:ext cx="1810127" cy="1645406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4034" y="1690688"/>
            <a:ext cx="6144482" cy="3524742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676274" y="1732647"/>
            <a:ext cx="4257675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2400" dirty="0" smtClean="0"/>
              <a:t>Third Part: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HK" dirty="0" smtClean="0"/>
              <a:t>User can have preferred Monitor size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HK" dirty="0" smtClean="0"/>
              <a:t>Similar as Budget input, both range and single input.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HK" dirty="0"/>
              <a:t>Should </a:t>
            </a:r>
            <a:r>
              <a:rPr lang="en-US" altLang="zh-HK" dirty="0" smtClean="0"/>
              <a:t>&gt;2” </a:t>
            </a:r>
            <a:r>
              <a:rPr lang="en-US" altLang="zh-HK" dirty="0"/>
              <a:t>and </a:t>
            </a:r>
            <a:r>
              <a:rPr lang="en-US" altLang="zh-HK" dirty="0" smtClean="0"/>
              <a:t>&lt;8”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HK" dirty="0"/>
              <a:t>Exception handling: If user type invalid input, the program will notify you the invalid input and need to retype</a:t>
            </a:r>
            <a:r>
              <a:rPr lang="en-US" altLang="zh-HK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HK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HK" alt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9740"/>
            <a:ext cx="8677836" cy="1143000"/>
          </a:xfrm>
        </p:spPr>
        <p:txBody>
          <a:bodyPr/>
          <a:lstStyle/>
          <a:p>
            <a:pPr algn="ctr"/>
            <a:r>
              <a:rPr lang="en-US" altLang="zh-HK" dirty="0"/>
              <a:t>Second Function: Suggestion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4010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1273" y="0"/>
            <a:ext cx="1810127" cy="1645406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8370" y="1690688"/>
            <a:ext cx="6125430" cy="4791744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676274" y="1732647"/>
            <a:ext cx="4457701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2400" dirty="0" smtClean="0"/>
              <a:t>Result: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HK" dirty="0" smtClean="0"/>
              <a:t>A list of Product order by the product score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HK" dirty="0" smtClean="0"/>
              <a:t>Product Score: Indicate the product fit with the user input.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HK" dirty="0" smtClean="0"/>
              <a:t>High Score-&gt;More fit. </a:t>
            </a:r>
          </a:p>
          <a:p>
            <a:endParaRPr lang="en-US" altLang="zh-HK" dirty="0"/>
          </a:p>
          <a:p>
            <a:r>
              <a:rPr lang="en-US" altLang="zh-HK" sz="2400" dirty="0" smtClean="0"/>
              <a:t>Besides: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HK" dirty="0" smtClean="0"/>
              <a:t>The product score not only calculate by the user input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HK" dirty="0" smtClean="0"/>
              <a:t>More internal Calculate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HK" dirty="0" smtClean="0"/>
              <a:t>In Real Life, we will think of more battery size, higher camera pixel,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HK" dirty="0" smtClean="0"/>
              <a:t>So we include those to match real life cases</a:t>
            </a:r>
            <a:r>
              <a:rPr lang="en-US" altLang="zh-HK" dirty="0" smtClean="0">
                <a:sym typeface="Wingdings" panose="05000000000000000000" pitchFamily="2" charset="2"/>
              </a:rPr>
              <a:t></a:t>
            </a:r>
            <a:endParaRPr lang="en-US" altLang="zh-HK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HK" alt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9740"/>
            <a:ext cx="8677836" cy="1143000"/>
          </a:xfrm>
        </p:spPr>
        <p:txBody>
          <a:bodyPr/>
          <a:lstStyle/>
          <a:p>
            <a:pPr algn="ctr"/>
            <a:r>
              <a:rPr lang="en-US" altLang="zh-HK" dirty="0"/>
              <a:t>Second Function: Suggestion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021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599" y="19740"/>
            <a:ext cx="8677836" cy="1143000"/>
          </a:xfrm>
        </p:spPr>
        <p:txBody>
          <a:bodyPr/>
          <a:lstStyle/>
          <a:p>
            <a:pPr algn="ctr"/>
            <a:r>
              <a:rPr lang="en-US" altLang="zh-HK" dirty="0" smtClean="0"/>
              <a:t>Have you ever think of:</a:t>
            </a:r>
            <a:endParaRPr lang="zh-HK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7575" y="2878340"/>
            <a:ext cx="3802964" cy="3027159"/>
          </a:xfrm>
          <a:prstGeom prst="rect">
            <a:avLst/>
          </a:prstGeom>
        </p:spPr>
      </p:pic>
      <p:sp>
        <p:nvSpPr>
          <p:cNvPr id="6" name="橢圓形圖說文字 5"/>
          <p:cNvSpPr/>
          <p:nvPr/>
        </p:nvSpPr>
        <p:spPr>
          <a:xfrm>
            <a:off x="7068066" y="1162740"/>
            <a:ext cx="2318436" cy="1685925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7500809" y="1408589"/>
            <a:ext cx="15776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dirty="0" smtClean="0"/>
              <a:t>Which mobile phone should I buy?</a:t>
            </a:r>
            <a:endParaRPr lang="zh-HK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336" y="3276600"/>
            <a:ext cx="3947296" cy="2628899"/>
          </a:xfrm>
          <a:prstGeom prst="rect">
            <a:avLst/>
          </a:prstGeom>
        </p:spPr>
      </p:pic>
      <p:sp>
        <p:nvSpPr>
          <p:cNvPr id="9" name="雲朵形圖說文字 8"/>
          <p:cNvSpPr/>
          <p:nvPr/>
        </p:nvSpPr>
        <p:spPr>
          <a:xfrm>
            <a:off x="2438401" y="1245377"/>
            <a:ext cx="3528196" cy="2313367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3444189" y="1754144"/>
            <a:ext cx="20288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dirty="0" smtClean="0"/>
              <a:t>I want to see the latest mobile phone product in the market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28429590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599" y="19740"/>
            <a:ext cx="8677836" cy="1143000"/>
          </a:xfrm>
        </p:spPr>
        <p:txBody>
          <a:bodyPr/>
          <a:lstStyle/>
          <a:p>
            <a:pPr algn="ctr"/>
            <a:r>
              <a:rPr lang="en-US" altLang="zh-HK" dirty="0" smtClean="0"/>
              <a:t>Third Function: List Selected Brand Product</a:t>
            </a:r>
            <a:endParaRPr lang="zh-HK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7896" y="1690688"/>
            <a:ext cx="6115904" cy="3591426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733424" y="2840070"/>
            <a:ext cx="4257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HK" dirty="0" smtClean="0"/>
              <a:t>Input the corresponding brand number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HK" dirty="0" smtClean="0"/>
              <a:t>Product will be listed. 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3109353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599" y="19740"/>
            <a:ext cx="8677836" cy="1143000"/>
          </a:xfrm>
        </p:spPr>
        <p:txBody>
          <a:bodyPr/>
          <a:lstStyle/>
          <a:p>
            <a:pPr algn="ctr"/>
            <a:r>
              <a:rPr lang="en-US" altLang="zh-HK" dirty="0" smtClean="0"/>
              <a:t>System Design</a:t>
            </a:r>
            <a:endParaRPr lang="zh-HK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907" y="1690688"/>
            <a:ext cx="3670662" cy="4014787"/>
          </a:xfrm>
          <a:prstGeom prst="rect">
            <a:avLst/>
          </a:prstGeom>
        </p:spPr>
      </p:pic>
      <p:cxnSp>
        <p:nvCxnSpPr>
          <p:cNvPr id="7" name="直線單箭頭接點 6"/>
          <p:cNvCxnSpPr/>
          <p:nvPr/>
        </p:nvCxnSpPr>
        <p:spPr>
          <a:xfrm>
            <a:off x="4765449" y="2943225"/>
            <a:ext cx="29908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>
            <a:off x="4765449" y="2619375"/>
            <a:ext cx="29908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>
            <a:off x="4765449" y="3314700"/>
            <a:ext cx="29908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>
            <a:off x="4765449" y="3698081"/>
            <a:ext cx="29908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>
            <a:off x="4765449" y="4048125"/>
            <a:ext cx="29908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>
            <a:off x="4765449" y="4419600"/>
            <a:ext cx="29908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>
            <a:off x="4765449" y="4762500"/>
            <a:ext cx="29908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>
            <a:off x="4765449" y="5143500"/>
            <a:ext cx="29908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>
            <a:off x="4765449" y="5495925"/>
            <a:ext cx="29908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3189644" y="2434709"/>
            <a:ext cx="15442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1600" dirty="0" smtClean="0"/>
              <a:t>For IO class</a:t>
            </a:r>
            <a:endParaRPr lang="zh-HK" altLang="en-US" sz="1600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376518" y="2754869"/>
            <a:ext cx="40727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1600" dirty="0" smtClean="0"/>
              <a:t>For the data object storing, e.g.Product</a:t>
            </a:r>
            <a:endParaRPr lang="zh-HK" altLang="en-US" sz="1600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297312" y="3124201"/>
            <a:ext cx="4494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1600" dirty="0" smtClean="0"/>
              <a:t>For object that prevent raw data modify</a:t>
            </a:r>
            <a:endParaRPr lang="zh-HK" altLang="en-US" sz="1600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2713366" y="3493533"/>
            <a:ext cx="23263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1600" dirty="0" smtClean="0"/>
              <a:t>For display class</a:t>
            </a:r>
            <a:endParaRPr lang="zh-HK" altLang="en-US" sz="1600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2352549" y="3863459"/>
            <a:ext cx="27378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1600" dirty="0" smtClean="0"/>
              <a:t>Exception Handling</a:t>
            </a:r>
            <a:endParaRPr lang="zh-HK" altLang="en-US" sz="1600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3145988" y="4213502"/>
            <a:ext cx="19526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1600" dirty="0" smtClean="0"/>
              <a:t>Product file</a:t>
            </a:r>
            <a:endParaRPr lang="zh-HK" altLang="en-US" sz="1600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2888475" y="4582834"/>
            <a:ext cx="18032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1600" dirty="0" smtClean="0"/>
              <a:t>Function class</a:t>
            </a:r>
            <a:endParaRPr lang="zh-HK" altLang="en-US" sz="1600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259502" y="4953000"/>
            <a:ext cx="45321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1600" dirty="0" smtClean="0"/>
              <a:t>Helper for function for long computation</a:t>
            </a:r>
            <a:endParaRPr lang="zh-HK" altLang="en-US" sz="1600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2965012" y="5339834"/>
            <a:ext cx="23145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1600" dirty="0" smtClean="0"/>
              <a:t>For test script</a:t>
            </a:r>
            <a:endParaRPr lang="zh-HK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5092101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599" y="19740"/>
            <a:ext cx="8677836" cy="1143000"/>
          </a:xfrm>
        </p:spPr>
        <p:txBody>
          <a:bodyPr/>
          <a:lstStyle/>
          <a:p>
            <a:pPr algn="ctr"/>
            <a:r>
              <a:rPr lang="en-US" altLang="zh-HK" dirty="0" smtClean="0"/>
              <a:t>Design Pattern</a:t>
            </a:r>
            <a:endParaRPr lang="zh-HK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1362075"/>
            <a:ext cx="5105400" cy="4724400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838200" y="1609725"/>
            <a:ext cx="4486275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2400" dirty="0" smtClean="0"/>
              <a:t>Singleton:</a:t>
            </a:r>
          </a:p>
          <a:p>
            <a:endParaRPr lang="en-US" altLang="zh-HK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HK" dirty="0" smtClean="0"/>
              <a:t>Ensure there is only one client object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HK" dirty="0" smtClean="0"/>
              <a:t>There is only one IO input for user.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HK" dirty="0" smtClean="0"/>
              <a:t>There is only one IO output to user, which is the console.</a:t>
            </a:r>
          </a:p>
          <a:p>
            <a:endParaRPr lang="en-US" altLang="zh-HK" dirty="0"/>
          </a:p>
        </p:txBody>
      </p:sp>
    </p:spTree>
    <p:extLst>
      <p:ext uri="{BB962C8B-B14F-4D97-AF65-F5344CB8AC3E}">
        <p14:creationId xmlns:p14="http://schemas.microsoft.com/office/powerpoint/2010/main" val="10928947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599" y="19740"/>
            <a:ext cx="8677836" cy="1143000"/>
          </a:xfrm>
        </p:spPr>
        <p:txBody>
          <a:bodyPr/>
          <a:lstStyle/>
          <a:p>
            <a:pPr algn="ctr"/>
            <a:r>
              <a:rPr lang="en-US" altLang="zh-HK" dirty="0"/>
              <a:t>Design Pattern</a:t>
            </a:r>
            <a:endParaRPr lang="zh-HK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7929" y="1388742"/>
            <a:ext cx="6642418" cy="4319950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838200" y="1609725"/>
            <a:ext cx="448627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2400" dirty="0" smtClean="0"/>
              <a:t>State Pattern:</a:t>
            </a:r>
          </a:p>
          <a:p>
            <a:endParaRPr lang="en-US" altLang="zh-HK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HK" dirty="0" smtClean="0"/>
              <a:t>Product has a Discount object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HK" dirty="0" smtClean="0"/>
              <a:t>There is many discount type, base on the today’s date compare to the release date.</a:t>
            </a:r>
          </a:p>
          <a:p>
            <a:endParaRPr lang="en-US" altLang="zh-HK" dirty="0"/>
          </a:p>
        </p:txBody>
      </p:sp>
    </p:spTree>
    <p:extLst>
      <p:ext uri="{BB962C8B-B14F-4D97-AF65-F5344CB8AC3E}">
        <p14:creationId xmlns:p14="http://schemas.microsoft.com/office/powerpoint/2010/main" val="10101782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599" y="19740"/>
            <a:ext cx="8677836" cy="1143000"/>
          </a:xfrm>
        </p:spPr>
        <p:txBody>
          <a:bodyPr/>
          <a:lstStyle/>
          <a:p>
            <a:pPr algn="ctr"/>
            <a:r>
              <a:rPr lang="en-US" altLang="zh-HK" dirty="0" smtClean="0"/>
              <a:t>Design Principle</a:t>
            </a:r>
            <a:endParaRPr lang="zh-HK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9958" y="1410376"/>
            <a:ext cx="6866267" cy="5161874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838200" y="1609725"/>
            <a:ext cx="4486275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2400" dirty="0"/>
              <a:t>Dependency inversion </a:t>
            </a:r>
            <a:r>
              <a:rPr lang="en-US" altLang="zh-HK" sz="2400" dirty="0" smtClean="0"/>
              <a:t>principle:</a:t>
            </a:r>
          </a:p>
          <a:p>
            <a:endParaRPr lang="en-US" altLang="zh-HK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HK" dirty="0" smtClean="0"/>
              <a:t>Since higher module Client should not depends on Function, which is lower module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HK" dirty="0" smtClean="0"/>
              <a:t>So abstract test is created to make higher module independent </a:t>
            </a:r>
            <a:r>
              <a:rPr lang="en-US" altLang="zh-HK" dirty="0"/>
              <a:t>of the low-level module implementation details</a:t>
            </a:r>
            <a:endParaRPr lang="en-US" altLang="zh-HK" dirty="0" smtClean="0"/>
          </a:p>
          <a:p>
            <a:endParaRPr lang="en-US" altLang="zh-HK" dirty="0"/>
          </a:p>
        </p:txBody>
      </p:sp>
    </p:spTree>
    <p:extLst>
      <p:ext uri="{BB962C8B-B14F-4D97-AF65-F5344CB8AC3E}">
        <p14:creationId xmlns:p14="http://schemas.microsoft.com/office/powerpoint/2010/main" val="12895168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7450" y="2806717"/>
            <a:ext cx="4267200" cy="1698021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11" descr="1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4100" y="1360011"/>
            <a:ext cx="4552950" cy="143070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文字方塊 5"/>
          <p:cNvSpPr txBox="1"/>
          <p:nvPr/>
        </p:nvSpPr>
        <p:spPr>
          <a:xfrm>
            <a:off x="838200" y="1945491"/>
            <a:ext cx="4924425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2400" dirty="0" smtClean="0"/>
              <a:t>Problem 1:</a:t>
            </a:r>
          </a:p>
          <a:p>
            <a:endParaRPr lang="en-US" altLang="zh-HK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HK" dirty="0" smtClean="0"/>
              <a:t>Attribute discount repeated in each sub class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HK" dirty="0" smtClean="0"/>
              <a:t>The content in the getDiscount() repeated</a:t>
            </a:r>
          </a:p>
        </p:txBody>
      </p:sp>
      <p:pic>
        <p:nvPicPr>
          <p:cNvPr id="7" name="Picture 9" descr="4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7450" y="4520743"/>
            <a:ext cx="4581525" cy="194031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599" y="19740"/>
            <a:ext cx="8677836" cy="1143000"/>
          </a:xfrm>
        </p:spPr>
        <p:txBody>
          <a:bodyPr/>
          <a:lstStyle/>
          <a:p>
            <a:pPr algn="ctr"/>
            <a:r>
              <a:rPr lang="en-US" altLang="zh-HK" dirty="0"/>
              <a:t>Code Refactoring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9121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599" y="19740"/>
            <a:ext cx="8677836" cy="1143000"/>
          </a:xfrm>
        </p:spPr>
        <p:txBody>
          <a:bodyPr/>
          <a:lstStyle/>
          <a:p>
            <a:pPr algn="ctr"/>
            <a:r>
              <a:rPr lang="en-US" altLang="zh-HK" dirty="0" smtClean="0"/>
              <a:t>Code Refactoring</a:t>
            </a:r>
            <a:endParaRPr lang="zh-HK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838200" y="1945491"/>
            <a:ext cx="492442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2400" dirty="0" smtClean="0"/>
              <a:t>Solution:</a:t>
            </a:r>
          </a:p>
          <a:p>
            <a:endParaRPr lang="en-US" altLang="zh-HK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HK" dirty="0" smtClean="0"/>
              <a:t>Extract Method and Pull Up Method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HK" dirty="0" smtClean="0"/>
              <a:t>No repeated now</a:t>
            </a:r>
            <a:r>
              <a:rPr lang="en-US" altLang="zh-HK" dirty="0" smtClean="0">
                <a:sym typeface="Wingdings" panose="05000000000000000000" pitchFamily="2" charset="2"/>
              </a:rPr>
              <a:t></a:t>
            </a:r>
            <a:endParaRPr lang="en-US" altLang="zh-HK" dirty="0" smtClean="0"/>
          </a:p>
        </p:txBody>
      </p:sp>
      <p:pic>
        <p:nvPicPr>
          <p:cNvPr id="6" name="Picture 8" descr="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8635" y="1423987"/>
            <a:ext cx="5455551" cy="2105134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7" descr="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8636" y="3343820"/>
            <a:ext cx="5455550" cy="1891006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6" descr="8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8635" y="4779353"/>
            <a:ext cx="5455551" cy="19018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004504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599" y="19740"/>
            <a:ext cx="8677836" cy="1143000"/>
          </a:xfrm>
        </p:spPr>
        <p:txBody>
          <a:bodyPr/>
          <a:lstStyle/>
          <a:p>
            <a:pPr algn="ctr"/>
            <a:r>
              <a:rPr lang="en-US" altLang="zh-HK" dirty="0" smtClean="0"/>
              <a:t>Code Refactoring</a:t>
            </a:r>
            <a:endParaRPr lang="zh-HK" altLang="en-US" dirty="0"/>
          </a:p>
        </p:txBody>
      </p:sp>
      <p:pic>
        <p:nvPicPr>
          <p:cNvPr id="4" name="Picture 12" descr="1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5980" y="1409700"/>
            <a:ext cx="5507820" cy="466185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文字方塊 4"/>
          <p:cNvSpPr txBox="1"/>
          <p:nvPr/>
        </p:nvSpPr>
        <p:spPr>
          <a:xfrm>
            <a:off x="838200" y="1945491"/>
            <a:ext cx="492442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2400" dirty="0" smtClean="0"/>
              <a:t>Problem 2:</a:t>
            </a:r>
          </a:p>
          <a:p>
            <a:endParaRPr lang="en-US" altLang="zh-HK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HK" dirty="0" smtClean="0"/>
              <a:t>Very long computation in the same </a:t>
            </a:r>
            <a:r>
              <a:rPr lang="en-US" altLang="zh-HK" dirty="0"/>
              <a:t>method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HK" dirty="0" smtClean="0"/>
              <a:t>Two responsibility in the method</a:t>
            </a:r>
          </a:p>
        </p:txBody>
      </p:sp>
    </p:spTree>
    <p:extLst>
      <p:ext uri="{BB962C8B-B14F-4D97-AF65-F5344CB8AC3E}">
        <p14:creationId xmlns:p14="http://schemas.microsoft.com/office/powerpoint/2010/main" val="27411396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599" y="19740"/>
            <a:ext cx="8677836" cy="1143000"/>
          </a:xfrm>
        </p:spPr>
        <p:txBody>
          <a:bodyPr/>
          <a:lstStyle/>
          <a:p>
            <a:pPr algn="ctr"/>
            <a:r>
              <a:rPr lang="en-US" altLang="zh-HK" dirty="0" smtClean="0"/>
              <a:t>Code Refactoring</a:t>
            </a:r>
            <a:endParaRPr lang="zh-HK" altLang="en-US" dirty="0"/>
          </a:p>
        </p:txBody>
      </p:sp>
      <p:pic>
        <p:nvPicPr>
          <p:cNvPr id="4" name="Picture 3" descr="1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2147887"/>
            <a:ext cx="5486400" cy="195262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文字方塊 4"/>
          <p:cNvSpPr txBox="1"/>
          <p:nvPr/>
        </p:nvSpPr>
        <p:spPr>
          <a:xfrm>
            <a:off x="838200" y="1945491"/>
            <a:ext cx="492442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2400" dirty="0" smtClean="0"/>
              <a:t>Solution:</a:t>
            </a:r>
          </a:p>
          <a:p>
            <a:endParaRPr lang="en-US" altLang="zh-HK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HK" dirty="0" smtClean="0"/>
              <a:t>Extract Method to Method Object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HK" dirty="0" smtClean="0"/>
              <a:t>Separated two responsibility</a:t>
            </a:r>
            <a:r>
              <a:rPr lang="en-US" altLang="zh-HK" dirty="0" smtClean="0">
                <a:sym typeface="Wingdings" panose="05000000000000000000" pitchFamily="2" charset="2"/>
              </a:rPr>
              <a:t></a:t>
            </a:r>
            <a:endParaRPr lang="en-US" altLang="zh-HK" dirty="0" smtClean="0"/>
          </a:p>
        </p:txBody>
      </p:sp>
    </p:spTree>
    <p:extLst>
      <p:ext uri="{BB962C8B-B14F-4D97-AF65-F5344CB8AC3E}">
        <p14:creationId xmlns:p14="http://schemas.microsoft.com/office/powerpoint/2010/main" val="36588123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90901" y="2698421"/>
            <a:ext cx="10515600" cy="1325563"/>
          </a:xfrm>
        </p:spPr>
        <p:txBody>
          <a:bodyPr/>
          <a:lstStyle/>
          <a:p>
            <a:pPr algn="ctr"/>
            <a:r>
              <a:rPr lang="en-US" altLang="zh-HK" dirty="0" smtClean="0"/>
              <a:t>Testing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32955426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sz="6000" dirty="0"/>
              <a:t>About us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HK" dirty="0"/>
              <a:t>IT company providing application development service.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HK" dirty="0"/>
              <a:t>Cooperate with the Digital Limited, which is a company selling mobile devices.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HK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2199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9740"/>
            <a:ext cx="8677836" cy="1143000"/>
          </a:xfrm>
        </p:spPr>
        <p:txBody>
          <a:bodyPr/>
          <a:lstStyle/>
          <a:p>
            <a:pPr algn="ctr"/>
            <a:r>
              <a:rPr lang="en-US" altLang="zh-HK" dirty="0"/>
              <a:t>Hierarchy of Program Modules</a:t>
            </a:r>
            <a:r>
              <a:rPr lang="zh-TW" altLang="zh-HK" dirty="0"/>
              <a:t/>
            </a:r>
            <a:br>
              <a:rPr lang="zh-TW" altLang="zh-HK" dirty="0"/>
            </a:br>
            <a:endParaRPr lang="zh-HK" alt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48" y="735946"/>
            <a:ext cx="8948257" cy="5959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268786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9740"/>
            <a:ext cx="8677836" cy="1143000"/>
          </a:xfrm>
        </p:spPr>
        <p:txBody>
          <a:bodyPr/>
          <a:lstStyle/>
          <a:p>
            <a:pPr algn="ctr"/>
            <a:r>
              <a:rPr lang="en-US" altLang="zh-HK" dirty="0" smtClean="0"/>
              <a:t>Bottom-Up Approach</a:t>
            </a:r>
            <a:endParaRPr lang="zh-HK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/>
              <a:t>Unit Testing: Discount, ProductLister</a:t>
            </a:r>
            <a:endParaRPr lang="zh-TW" altLang="zh-HK" dirty="0"/>
          </a:p>
          <a:p>
            <a:r>
              <a:rPr lang="en-US" altLang="zh-TW" dirty="0" smtClean="0"/>
              <a:t>i</a:t>
            </a:r>
            <a:r>
              <a:rPr lang="en-US" altLang="zh-HK" dirty="0" smtClean="0"/>
              <a:t>ntegration </a:t>
            </a:r>
            <a:r>
              <a:rPr lang="en-US" altLang="zh-HK" dirty="0"/>
              <a:t>Testing: Product, Rank, Brand, ListAllBrandProduct, Suggestion, </a:t>
            </a:r>
            <a:r>
              <a:rPr lang="en-US" altLang="zh-HK" dirty="0" smtClean="0"/>
              <a:t>Client</a:t>
            </a:r>
            <a:endParaRPr lang="zh-TW" altLang="zh-HK" dirty="0"/>
          </a:p>
          <a:p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7249850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88418"/>
            <a:ext cx="10515600" cy="5788545"/>
          </a:xfrm>
        </p:spPr>
        <p:txBody>
          <a:bodyPr/>
          <a:lstStyle/>
          <a:p>
            <a:r>
              <a:rPr lang="en-US" altLang="zh-HK" dirty="0"/>
              <a:t>Discount</a:t>
            </a:r>
            <a:r>
              <a:rPr lang="en-US" altLang="zh-HK" dirty="0" smtClean="0"/>
              <a:t>:</a:t>
            </a:r>
          </a:p>
          <a:p>
            <a:endParaRPr lang="en-US" altLang="zh-HK" dirty="0"/>
          </a:p>
          <a:p>
            <a:endParaRPr lang="en-US" altLang="zh-HK" dirty="0" smtClean="0"/>
          </a:p>
          <a:p>
            <a:endParaRPr lang="en-US" altLang="zh-HK" dirty="0"/>
          </a:p>
          <a:p>
            <a:endParaRPr lang="en-US" altLang="zh-HK" dirty="0" smtClean="0"/>
          </a:p>
          <a:p>
            <a:endParaRPr lang="en-US" altLang="zh-HK" dirty="0"/>
          </a:p>
          <a:p>
            <a:r>
              <a:rPr lang="en-US" altLang="zh-HK" dirty="0"/>
              <a:t>ProductLister:</a:t>
            </a:r>
            <a:endParaRPr lang="zh-TW" altLang="zh-HK" dirty="0"/>
          </a:p>
          <a:p>
            <a:endParaRPr lang="zh-HK" altLang="en-US" dirty="0"/>
          </a:p>
        </p:txBody>
      </p:sp>
      <p:pic>
        <p:nvPicPr>
          <p:cNvPr id="8" name="Picture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9575" y="1249169"/>
            <a:ext cx="4762500" cy="144653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1273" y="4251887"/>
            <a:ext cx="1699260" cy="6629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676823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50258"/>
            <a:ext cx="10515600" cy="5626705"/>
          </a:xfrm>
        </p:spPr>
        <p:txBody>
          <a:bodyPr/>
          <a:lstStyle/>
          <a:p>
            <a:r>
              <a:rPr lang="en-US" altLang="zh-HK" dirty="0" smtClean="0"/>
              <a:t>Product: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HK" dirty="0"/>
              <a:t>Rank:</a:t>
            </a:r>
            <a:endParaRPr lang="zh-TW" altLang="zh-HK" dirty="0"/>
          </a:p>
          <a:p>
            <a:endParaRPr lang="zh-TW" altLang="zh-HK" dirty="0" smtClean="0"/>
          </a:p>
          <a:p>
            <a:endParaRPr lang="zh-HK" altLang="en-US" dirty="0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2430" y="519492"/>
            <a:ext cx="4695963" cy="268403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3770" y="3575635"/>
            <a:ext cx="5735116" cy="25428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407117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98811"/>
            <a:ext cx="10515600" cy="5578152"/>
          </a:xfrm>
        </p:spPr>
        <p:txBody>
          <a:bodyPr/>
          <a:lstStyle/>
          <a:p>
            <a:r>
              <a:rPr lang="en-US" altLang="zh-HK" dirty="0"/>
              <a:t>Brand:</a:t>
            </a:r>
            <a:endParaRPr lang="zh-TW" altLang="zh-HK" dirty="0"/>
          </a:p>
          <a:p>
            <a:endParaRPr lang="en-US" altLang="zh-HK" dirty="0" smtClean="0"/>
          </a:p>
          <a:p>
            <a:endParaRPr lang="en-US" altLang="zh-HK" dirty="0"/>
          </a:p>
          <a:p>
            <a:endParaRPr lang="en-US" altLang="zh-HK" dirty="0" smtClean="0"/>
          </a:p>
          <a:p>
            <a:endParaRPr lang="en-US" altLang="zh-HK" dirty="0"/>
          </a:p>
          <a:p>
            <a:endParaRPr lang="en-US" altLang="zh-HK" dirty="0" smtClean="0"/>
          </a:p>
          <a:p>
            <a:r>
              <a:rPr lang="en-US" altLang="zh-HK" dirty="0"/>
              <a:t>ListAllBrandProduct:</a:t>
            </a:r>
            <a:endParaRPr lang="zh-TW" altLang="zh-HK" dirty="0"/>
          </a:p>
          <a:p>
            <a:endParaRPr lang="zh-HK" altLang="en-US" dirty="0"/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6261" y="101014"/>
            <a:ext cx="4762346" cy="2839237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782" y="3044794"/>
            <a:ext cx="5037003" cy="365086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425381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77430"/>
            <a:ext cx="10515600" cy="5699533"/>
          </a:xfrm>
        </p:spPr>
        <p:txBody>
          <a:bodyPr/>
          <a:lstStyle/>
          <a:p>
            <a:r>
              <a:rPr lang="en-US" altLang="zh-HK" dirty="0"/>
              <a:t>Suggestion:</a:t>
            </a:r>
            <a:endParaRPr lang="zh-TW" altLang="zh-HK" dirty="0"/>
          </a:p>
          <a:p>
            <a:endParaRPr lang="en-US" altLang="zh-HK" dirty="0" smtClean="0"/>
          </a:p>
          <a:p>
            <a:endParaRPr lang="en-US" altLang="zh-HK" dirty="0"/>
          </a:p>
          <a:p>
            <a:endParaRPr lang="en-US" altLang="zh-HK" dirty="0" smtClean="0"/>
          </a:p>
          <a:p>
            <a:endParaRPr lang="en-US" altLang="zh-HK" dirty="0"/>
          </a:p>
          <a:p>
            <a:pPr marL="0" indent="0">
              <a:buNone/>
            </a:pPr>
            <a:endParaRPr lang="zh-TW" altLang="zh-HK" dirty="0"/>
          </a:p>
          <a:p>
            <a:endParaRPr lang="zh-HK" altLang="en-US" dirty="0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1654" y="1039682"/>
            <a:ext cx="7805256" cy="47324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761215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593641"/>
            <a:ext cx="8677836" cy="3916363"/>
          </a:xfrm>
        </p:spPr>
        <p:txBody>
          <a:bodyPr/>
          <a:lstStyle/>
          <a:p>
            <a:r>
              <a:rPr lang="en-US" altLang="zh-HK" dirty="0"/>
              <a:t>Client:</a:t>
            </a:r>
            <a:endParaRPr lang="zh-TW" altLang="zh-HK" dirty="0"/>
          </a:p>
          <a:p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0680" y="735946"/>
            <a:ext cx="8919391" cy="584395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384597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5980"/>
            <a:ext cx="8677836" cy="1143000"/>
          </a:xfrm>
        </p:spPr>
        <p:txBody>
          <a:bodyPr/>
          <a:lstStyle/>
          <a:p>
            <a:pPr algn="ctr"/>
            <a:r>
              <a:rPr lang="en-US" altLang="zh-TW" dirty="0" smtClean="0"/>
              <a:t>Test Coverage</a:t>
            </a:r>
            <a:endParaRPr lang="zh-HK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177240"/>
            <a:ext cx="7366009" cy="4042740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661533" y="2941659"/>
            <a:ext cx="7530467" cy="3838892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64605" y="2323433"/>
            <a:ext cx="3778784" cy="449197"/>
          </a:xfrm>
          <a:prstGeom prst="rect">
            <a:avLst/>
          </a:prstGeom>
          <a:noFill/>
          <a:ln w="38100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62135" y="3283784"/>
            <a:ext cx="3778784" cy="216855"/>
          </a:xfrm>
          <a:prstGeom prst="rect">
            <a:avLst/>
          </a:prstGeom>
          <a:noFill/>
          <a:ln w="38100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75152" y="4954204"/>
            <a:ext cx="3778784" cy="216855"/>
          </a:xfrm>
          <a:prstGeom prst="rect">
            <a:avLst/>
          </a:prstGeom>
          <a:noFill/>
          <a:ln w="38100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75152" y="3854414"/>
            <a:ext cx="3778784" cy="216855"/>
          </a:xfrm>
          <a:prstGeom prst="rect">
            <a:avLst/>
          </a:prstGeom>
          <a:noFill/>
          <a:ln w="38100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702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5980"/>
            <a:ext cx="8677836" cy="1143000"/>
          </a:xfrm>
        </p:spPr>
        <p:txBody>
          <a:bodyPr/>
          <a:lstStyle/>
          <a:p>
            <a:pPr algn="ctr"/>
            <a:r>
              <a:rPr lang="en-US" dirty="0" smtClean="0"/>
              <a:t>Test Coverage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 descr="Coverage1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729" b="23609"/>
          <a:stretch/>
        </p:blipFill>
        <p:spPr bwMode="auto">
          <a:xfrm>
            <a:off x="340714" y="1161694"/>
            <a:ext cx="7929252" cy="3438681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Coverage2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747" r="22015" b="15234"/>
          <a:stretch/>
        </p:blipFill>
        <p:spPr bwMode="auto">
          <a:xfrm>
            <a:off x="5776585" y="4414523"/>
            <a:ext cx="6415416" cy="20601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3577665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90901" y="2698421"/>
            <a:ext cx="10515600" cy="1325563"/>
          </a:xfrm>
        </p:spPr>
        <p:txBody>
          <a:bodyPr/>
          <a:lstStyle/>
          <a:p>
            <a:pPr algn="ctr"/>
            <a:r>
              <a:rPr lang="en-US" altLang="zh-HK" dirty="0" smtClean="0"/>
              <a:t>Configuration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4475573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HK" sz="6000" dirty="0" smtClean="0"/>
              <a:t>Objectives</a:t>
            </a:r>
            <a:endParaRPr lang="zh-HK" alt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HK" sz="1800" dirty="0" smtClean="0"/>
              <a:t>Show all product list with specification and discounted price.</a:t>
            </a:r>
          </a:p>
          <a:p>
            <a:pPr lvl="1"/>
            <a:r>
              <a:rPr lang="en-US" altLang="zh-HK" sz="1800" dirty="0" smtClean="0"/>
              <a:t>People want to find the latest product.</a:t>
            </a:r>
          </a:p>
          <a:p>
            <a:pPr marL="457200" lvl="1" indent="0">
              <a:buNone/>
            </a:pPr>
            <a:endParaRPr lang="en-US" altLang="zh-HK" sz="1800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HK" sz="1800" dirty="0" smtClean="0"/>
              <a:t>Show products with user selected Brand only.</a:t>
            </a:r>
          </a:p>
          <a:p>
            <a:pPr lvl="1"/>
            <a:r>
              <a:rPr lang="en-US" altLang="zh-HK" sz="1800" dirty="0" smtClean="0"/>
              <a:t>People want to find products according to their priority on brand.</a:t>
            </a:r>
          </a:p>
          <a:p>
            <a:pPr marL="457200" lvl="1" indent="0">
              <a:buNone/>
            </a:pPr>
            <a:endParaRPr lang="en-US" altLang="zh-HK" sz="1800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HK" sz="1800" dirty="0" smtClean="0"/>
              <a:t>Provide suggestions to user according to their expectations.</a:t>
            </a:r>
          </a:p>
          <a:p>
            <a:pPr lvl="1"/>
            <a:r>
              <a:rPr lang="en-US" altLang="zh-HK" sz="1800" dirty="0" smtClean="0"/>
              <a:t>People have difficulty in selection.</a:t>
            </a:r>
          </a:p>
          <a:p>
            <a:pPr lvl="1"/>
            <a:r>
              <a:rPr lang="en-US" altLang="zh-HK" sz="1800" dirty="0" smtClean="0"/>
              <a:t>Out program gets their preference and lists suggested products</a:t>
            </a:r>
            <a:endParaRPr lang="zh-HK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1577948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599" y="19740"/>
            <a:ext cx="8677836" cy="1143000"/>
          </a:xfrm>
        </p:spPr>
        <p:txBody>
          <a:bodyPr/>
          <a:lstStyle/>
          <a:p>
            <a:pPr algn="ctr"/>
            <a:r>
              <a:rPr lang="en-US" altLang="zh-HK" dirty="0" smtClean="0"/>
              <a:t>Configuration</a:t>
            </a:r>
            <a:endParaRPr lang="zh-HK" altLang="en-US" dirty="0"/>
          </a:p>
        </p:txBody>
      </p:sp>
      <p:pic>
        <p:nvPicPr>
          <p:cNvPr id="4" name="image00.png" descr="1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6624637" y="1690688"/>
            <a:ext cx="4162425" cy="1590675"/>
          </a:xfrm>
          <a:prstGeom prst="rect">
            <a:avLst/>
          </a:prstGeom>
          <a:ln/>
        </p:spPr>
      </p:pic>
      <p:sp>
        <p:nvSpPr>
          <p:cNvPr id="5" name="文字方塊 4"/>
          <p:cNvSpPr txBox="1"/>
          <p:nvPr/>
        </p:nvSpPr>
        <p:spPr>
          <a:xfrm>
            <a:off x="838200" y="1690688"/>
            <a:ext cx="492442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2400" dirty="0" smtClean="0"/>
              <a:t>It is a big problem to maintain the consistency of the code, document.</a:t>
            </a:r>
          </a:p>
          <a:p>
            <a:endParaRPr lang="en-US" altLang="zh-HK" sz="2400" dirty="0" smtClean="0"/>
          </a:p>
          <a:p>
            <a:r>
              <a:rPr lang="en-US" altLang="zh-HK" sz="2400" dirty="0" smtClean="0"/>
              <a:t>Version control tools:</a:t>
            </a:r>
          </a:p>
          <a:p>
            <a:r>
              <a:rPr lang="en-US" altLang="zh-HK" dirty="0" smtClean="0"/>
              <a:t>Subversive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HK" dirty="0" smtClean="0"/>
              <a:t>Which is a free java extension.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HK" dirty="0"/>
          </a:p>
          <a:p>
            <a:r>
              <a:rPr lang="en-US" altLang="zh-HK" sz="2400" dirty="0" smtClean="0"/>
              <a:t>Server for version control:</a:t>
            </a:r>
          </a:p>
          <a:p>
            <a:r>
              <a:rPr lang="en-US" altLang="zh-HK" dirty="0" smtClean="0"/>
              <a:t>Google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HK" dirty="0" smtClean="0"/>
              <a:t>Free space for code storage</a:t>
            </a:r>
          </a:p>
        </p:txBody>
      </p:sp>
      <p:pic>
        <p:nvPicPr>
          <p:cNvPr id="6" name="image01.png" descr="https://lh4.googleusercontent.com/D5r8vT1PmQ6tc_2qAtVZhcbgOruRuwMLbCjIi9suFt6bbAncztidnmK58vQR8f6Dy91twdLt2k5e45gbOOJvPi0-gnKS2zYCHd1eK6lWe47jkmrqCF6qtBZtbGnf5h6Lyw"/>
          <p:cNvPicPr/>
          <p:nvPr/>
        </p:nvPicPr>
        <p:blipFill rotWithShape="1">
          <a:blip r:embed="rId3"/>
          <a:srcRect b="38764"/>
          <a:stretch/>
        </p:blipFill>
        <p:spPr bwMode="auto">
          <a:xfrm>
            <a:off x="6624637" y="3809584"/>
            <a:ext cx="4933950" cy="229552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1529670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599" y="19740"/>
            <a:ext cx="8677836" cy="1143000"/>
          </a:xfrm>
        </p:spPr>
        <p:txBody>
          <a:bodyPr/>
          <a:lstStyle/>
          <a:p>
            <a:pPr algn="ctr"/>
            <a:r>
              <a:rPr lang="en-US" altLang="zh-HK" dirty="0" smtClean="0"/>
              <a:t>Configuration</a:t>
            </a:r>
            <a:endParaRPr lang="zh-HK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5427" y="1690688"/>
            <a:ext cx="5648373" cy="3633787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371427" y="1690688"/>
            <a:ext cx="5334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HK" dirty="0" smtClean="0"/>
              <a:t>Keep tracking on the check-in check-out issue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HK" dirty="0" smtClean="0"/>
              <a:t>Only check-out the files that in-charged.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HK" dirty="0" smtClean="0"/>
              <a:t>Check-in the files when all the error is fixed.</a:t>
            </a:r>
          </a:p>
          <a:p>
            <a:endParaRPr lang="en-US" altLang="zh-HK" dirty="0"/>
          </a:p>
          <a:p>
            <a:r>
              <a:rPr lang="en-US" altLang="zh-HK" dirty="0" smtClean="0"/>
              <a:t>Subversive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HK" dirty="0" smtClean="0"/>
              <a:t>Can View the check-in history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HK" dirty="0" smtClean="0"/>
              <a:t>Auto-notify on the conflict issue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HK" dirty="0" smtClean="0"/>
              <a:t>Which is cause by two programmer update the same file.</a:t>
            </a:r>
          </a:p>
        </p:txBody>
      </p:sp>
    </p:spTree>
    <p:extLst>
      <p:ext uri="{BB962C8B-B14F-4D97-AF65-F5344CB8AC3E}">
        <p14:creationId xmlns:p14="http://schemas.microsoft.com/office/powerpoint/2010/main" val="74429295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599" y="19740"/>
            <a:ext cx="8677836" cy="1143000"/>
          </a:xfrm>
        </p:spPr>
        <p:txBody>
          <a:bodyPr/>
          <a:lstStyle/>
          <a:p>
            <a:pPr algn="ctr"/>
            <a:r>
              <a:rPr lang="en-US" altLang="zh-HK" dirty="0" smtClean="0"/>
              <a:t>Configuration</a:t>
            </a:r>
            <a:endParaRPr lang="zh-HK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542" y="1471613"/>
            <a:ext cx="3705341" cy="5167312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838200" y="1690688"/>
            <a:ext cx="492442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2400" dirty="0" smtClean="0"/>
              <a:t>Make a list of Configuration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HK" dirty="0" smtClean="0"/>
              <a:t>Keep tracking of the Version control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HK" dirty="0" smtClean="0"/>
              <a:t>Tracking of the version in different release.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HK" dirty="0" smtClean="0"/>
              <a:t>To increase consistency.</a:t>
            </a:r>
          </a:p>
        </p:txBody>
      </p:sp>
    </p:spTree>
    <p:extLst>
      <p:ext uri="{BB962C8B-B14F-4D97-AF65-F5344CB8AC3E}">
        <p14:creationId xmlns:p14="http://schemas.microsoft.com/office/powerpoint/2010/main" val="110017547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599" y="19740"/>
            <a:ext cx="8677836" cy="1143000"/>
          </a:xfrm>
        </p:spPr>
        <p:txBody>
          <a:bodyPr/>
          <a:lstStyle/>
          <a:p>
            <a:pPr algn="ctr"/>
            <a:r>
              <a:rPr lang="en-US" altLang="zh-HK" dirty="0"/>
              <a:t>Configuration</a:t>
            </a:r>
            <a:endParaRPr lang="zh-HK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428626" y="1690688"/>
            <a:ext cx="5334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2400" dirty="0" smtClean="0"/>
              <a:t>For the version control of documentation</a:t>
            </a:r>
          </a:p>
          <a:p>
            <a:endParaRPr lang="en-US" altLang="zh-HK" sz="2400" dirty="0" smtClean="0"/>
          </a:p>
          <a:p>
            <a:r>
              <a:rPr lang="en-US" altLang="zh-HK" sz="2400" dirty="0" smtClean="0"/>
              <a:t>Document Version control tools:</a:t>
            </a:r>
          </a:p>
          <a:p>
            <a:r>
              <a:rPr lang="en-US" altLang="zh-HK" dirty="0" smtClean="0"/>
              <a:t>Google drive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HK" dirty="0" smtClean="0"/>
              <a:t>Share folders for exchange of document.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HK" dirty="0" smtClean="0"/>
              <a:t>Keep tracking on the version control.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HK" dirty="0" smtClean="0"/>
              <a:t>Indicated with v1.0,v1.1…….</a:t>
            </a:r>
          </a:p>
        </p:txBody>
      </p:sp>
      <p:pic>
        <p:nvPicPr>
          <p:cNvPr id="5" name="Picture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0230" y="1690687"/>
            <a:ext cx="5900824" cy="2243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53411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599" y="19740"/>
            <a:ext cx="8677836" cy="1143000"/>
          </a:xfrm>
        </p:spPr>
        <p:txBody>
          <a:bodyPr/>
          <a:lstStyle/>
          <a:p>
            <a:pPr algn="ctr"/>
            <a:r>
              <a:rPr lang="en-US" altLang="zh-HK" dirty="0" smtClean="0"/>
              <a:t>Configuration</a:t>
            </a:r>
            <a:endParaRPr lang="zh-HK" alt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8912" y="1690688"/>
            <a:ext cx="3838575" cy="901700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428626" y="1690688"/>
            <a:ext cx="53340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2400" dirty="0" smtClean="0"/>
              <a:t>Development tools and testing tools: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HK" dirty="0"/>
              <a:t>Eclipse Kepler (4.3.2)</a:t>
            </a:r>
            <a:endParaRPr lang="zh-TW" altLang="zh-HK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HK" dirty="0"/>
              <a:t>JUnit 4</a:t>
            </a:r>
            <a:endParaRPr lang="zh-TW" altLang="zh-HK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HK" dirty="0"/>
              <a:t>EclEmma 2.3.2</a:t>
            </a:r>
            <a:endParaRPr lang="en-US" altLang="zh-HK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HK" dirty="0" smtClean="0"/>
          </a:p>
          <a:p>
            <a:endParaRPr lang="en-US" altLang="zh-HK" dirty="0" smtClean="0"/>
          </a:p>
        </p:txBody>
      </p:sp>
    </p:spTree>
    <p:extLst>
      <p:ext uri="{BB962C8B-B14F-4D97-AF65-F5344CB8AC3E}">
        <p14:creationId xmlns:p14="http://schemas.microsoft.com/office/powerpoint/2010/main" val="362113100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90901" y="2698421"/>
            <a:ext cx="10515600" cy="1325563"/>
          </a:xfrm>
        </p:spPr>
        <p:txBody>
          <a:bodyPr/>
          <a:lstStyle/>
          <a:p>
            <a:pPr algn="ctr"/>
            <a:r>
              <a:rPr lang="en-US" altLang="zh-HK" dirty="0" smtClean="0"/>
              <a:t>FAQ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33373582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01262" y="2367346"/>
            <a:ext cx="10515600" cy="1325563"/>
          </a:xfrm>
        </p:spPr>
        <p:txBody>
          <a:bodyPr/>
          <a:lstStyle/>
          <a:p>
            <a:pPr algn="ctr"/>
            <a:r>
              <a:rPr lang="en-US" altLang="zh-HK" dirty="0" smtClean="0"/>
              <a:t>Project Planning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38224577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599" y="19740"/>
            <a:ext cx="8677836" cy="1143000"/>
          </a:xfrm>
        </p:spPr>
        <p:txBody>
          <a:bodyPr/>
          <a:lstStyle/>
          <a:p>
            <a:pPr algn="ctr"/>
            <a:r>
              <a:rPr lang="en-US" altLang="zh-HK" dirty="0" smtClean="0"/>
              <a:t>Project Team Organization</a:t>
            </a:r>
            <a:endParaRPr lang="zh-HK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7026961"/>
              </p:ext>
            </p:extLst>
          </p:nvPr>
        </p:nvGraphicFramePr>
        <p:xfrm>
          <a:off x="1004669" y="1947172"/>
          <a:ext cx="4114800" cy="296273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57400"/>
                <a:gridCol w="2057400"/>
              </a:tblGrid>
              <a:tr h="34487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Member</a:t>
                      </a:r>
                      <a:endParaRPr lang="zh-TW" sz="1800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新細明體" panose="02020500000000000000" pitchFamily="18" charset="-12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Role</a:t>
                      </a:r>
                      <a:endParaRPr lang="zh-TW" sz="1800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新細明體" panose="02020500000000000000" pitchFamily="18" charset="-12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</a:tr>
              <a:tr h="34487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Programmer</a:t>
                      </a:r>
                      <a:endParaRPr lang="zh-TW" sz="18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新細明體" panose="02020500000000000000" pitchFamily="18" charset="-12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</a:tr>
              <a:tr h="34487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Testing Engineer</a:t>
                      </a:r>
                      <a:endParaRPr lang="zh-TW" sz="18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新細明體" panose="02020500000000000000" pitchFamily="18" charset="-12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</a:tr>
              <a:tr h="34487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Programmer</a:t>
                      </a:r>
                      <a:endParaRPr lang="zh-TW" sz="18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新細明體" panose="02020500000000000000" pitchFamily="18" charset="-12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</a:tr>
              <a:tr h="34487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Project Manager</a:t>
                      </a:r>
                      <a:endParaRPr lang="zh-TW" sz="18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新細明體" panose="02020500000000000000" pitchFamily="18" charset="-12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</a:tr>
              <a:tr h="34487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Programmer</a:t>
                      </a:r>
                      <a:endParaRPr lang="zh-TW" sz="1800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新細明體" panose="02020500000000000000" pitchFamily="18" charset="-12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</a:tr>
              <a:tr h="34487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Configuration Manager</a:t>
                      </a:r>
                      <a:endParaRPr lang="zh-TW" sz="18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新細明體" panose="02020500000000000000" pitchFamily="18" charset="-12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</a:tr>
              <a:tr h="34487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Testing Engineer</a:t>
                      </a:r>
                      <a:endParaRPr lang="zh-TW" sz="1800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新細明體" panose="02020500000000000000" pitchFamily="18" charset="-12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-306965" y="2726337"/>
            <a:ext cx="9272787" cy="862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HK" altLang="en-US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8086010"/>
              </p:ext>
            </p:extLst>
          </p:nvPr>
        </p:nvGraphicFramePr>
        <p:xfrm>
          <a:off x="5729767" y="3101135"/>
          <a:ext cx="5973096" cy="21640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22025"/>
                <a:gridCol w="3751071"/>
              </a:tblGrid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Member</a:t>
                      </a:r>
                      <a:endParaRPr lang="zh-TW" sz="1600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新細明體" panose="02020500000000000000" pitchFamily="18" charset="-12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Email</a:t>
                      </a:r>
                      <a:endParaRPr lang="zh-TW" sz="16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新細明體" panose="02020500000000000000" pitchFamily="18" charset="-12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nancychung03010301@gmail.com</a:t>
                      </a:r>
                      <a:endParaRPr lang="zh-TW" sz="16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新細明體" panose="02020500000000000000" pitchFamily="18" charset="-12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waihingli3@gmail.com</a:t>
                      </a:r>
                      <a:endParaRPr lang="zh-TW" sz="16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新細明體" panose="02020500000000000000" pitchFamily="18" charset="-12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be4562007@gmail.com</a:t>
                      </a:r>
                      <a:endParaRPr lang="zh-TW" sz="16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新細明體" panose="02020500000000000000" pitchFamily="18" charset="-12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billyngbackup@gamil.com</a:t>
                      </a:r>
                      <a:endParaRPr lang="zh-TW" sz="16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新細明體" panose="02020500000000000000" pitchFamily="18" charset="-12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pangpangpangckp@gmail.com</a:t>
                      </a:r>
                      <a:endParaRPr lang="zh-TW" sz="16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新細明體" panose="02020500000000000000" pitchFamily="18" charset="-12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ottoy1117@gmail.com</a:t>
                      </a:r>
                      <a:endParaRPr lang="zh-TW" sz="16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新細明體" panose="02020500000000000000" pitchFamily="18" charset="-12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yukkyip3@gmail.com</a:t>
                      </a:r>
                      <a:endParaRPr lang="zh-TW" sz="1600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新細明體" panose="02020500000000000000" pitchFamily="18" charset="-12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18610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599" y="5310"/>
            <a:ext cx="8677836" cy="1143000"/>
          </a:xfrm>
        </p:spPr>
        <p:txBody>
          <a:bodyPr/>
          <a:lstStyle/>
          <a:p>
            <a:pPr algn="ctr"/>
            <a:r>
              <a:rPr lang="en-US" altLang="zh-HK" dirty="0" smtClean="0"/>
              <a:t>Software Development Methodology</a:t>
            </a:r>
            <a:endParaRPr lang="zh-HK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636436"/>
            <a:ext cx="7028793" cy="460375"/>
          </a:xfrm>
        </p:spPr>
        <p:txBody>
          <a:bodyPr>
            <a:normAutofit/>
          </a:bodyPr>
          <a:lstStyle/>
          <a:p>
            <a:r>
              <a:rPr lang="en-US" altLang="zh-HK" dirty="0" smtClean="0"/>
              <a:t>We use the Test-driven </a:t>
            </a:r>
            <a:r>
              <a:rPr lang="en-US" altLang="zh-HK" dirty="0"/>
              <a:t>approach</a:t>
            </a:r>
            <a:r>
              <a:rPr lang="en-US" altLang="zh-HK" dirty="0" smtClean="0"/>
              <a:t>.</a:t>
            </a:r>
            <a:endParaRPr lang="zh-HK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927536" y="2446080"/>
            <a:ext cx="472965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HK" dirty="0" smtClean="0"/>
              <a:t>Add Test case</a:t>
            </a:r>
          </a:p>
          <a:p>
            <a:pPr marL="342900" indent="-342900">
              <a:buAutoNum type="arabicPeriod"/>
            </a:pPr>
            <a:r>
              <a:rPr lang="en-US" altLang="zh-HK" dirty="0" smtClean="0"/>
              <a:t>See if test fails</a:t>
            </a:r>
          </a:p>
          <a:p>
            <a:pPr marL="342900" indent="-342900">
              <a:buAutoNum type="arabicPeriod"/>
            </a:pPr>
            <a:r>
              <a:rPr lang="en-US" altLang="zh-HK" dirty="0" smtClean="0"/>
              <a:t>Write code</a:t>
            </a:r>
          </a:p>
          <a:p>
            <a:pPr marL="342900" indent="-342900">
              <a:buAutoNum type="arabicPeriod"/>
            </a:pPr>
            <a:r>
              <a:rPr lang="en-US" altLang="zh-HK" dirty="0" smtClean="0"/>
              <a:t>Run Tests for the code</a:t>
            </a:r>
          </a:p>
          <a:p>
            <a:pPr marL="342900" indent="-342900">
              <a:buAutoNum type="arabicPeriod"/>
            </a:pPr>
            <a:r>
              <a:rPr lang="en-US" altLang="zh-HK" dirty="0" smtClean="0"/>
              <a:t>Refactoring the existing code</a:t>
            </a:r>
          </a:p>
          <a:p>
            <a:endParaRPr lang="en-US" altLang="zh-HK" dirty="0" smtClean="0"/>
          </a:p>
          <a:p>
            <a:r>
              <a:rPr lang="en-US" altLang="zh-HK" dirty="0" smtClean="0"/>
              <a:t>Then looping until the development end.</a:t>
            </a:r>
            <a:endParaRPr lang="zh-HK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4440" y="1821057"/>
            <a:ext cx="5362575" cy="500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2879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599" y="5310"/>
            <a:ext cx="8677836" cy="1143000"/>
          </a:xfrm>
        </p:spPr>
        <p:txBody>
          <a:bodyPr/>
          <a:lstStyle/>
          <a:p>
            <a:pPr algn="ctr"/>
            <a:r>
              <a:rPr lang="en-US" altLang="zh-HK" dirty="0"/>
              <a:t>W</a:t>
            </a:r>
            <a:r>
              <a:rPr lang="en-US" altLang="zh-HK" dirty="0" smtClean="0"/>
              <a:t>ork breakdown Structure</a:t>
            </a:r>
            <a:endParaRPr lang="zh-HK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8334" y="1441783"/>
            <a:ext cx="3408906" cy="5416217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1406930" y="1502184"/>
            <a:ext cx="616431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2800" b="1" dirty="0" smtClean="0"/>
              <a:t>Total 3 Cycles</a:t>
            </a:r>
          </a:p>
          <a:p>
            <a:endParaRPr lang="en-US" altLang="zh-HK" sz="2800" b="1" dirty="0" smtClean="0"/>
          </a:p>
          <a:p>
            <a:r>
              <a:rPr lang="en-US" altLang="zh-HK" sz="2800" dirty="0" smtClean="0"/>
              <a:t>Each Cycle contains:</a:t>
            </a:r>
          </a:p>
          <a:p>
            <a:pPr marL="514350" indent="-514350">
              <a:buAutoNum type="arabicPeriod"/>
            </a:pPr>
            <a:r>
              <a:rPr lang="en-US" altLang="zh-HK" dirty="0" smtClean="0"/>
              <a:t>Requirement Capture</a:t>
            </a:r>
          </a:p>
          <a:p>
            <a:pPr marL="514350" indent="-514350">
              <a:buAutoNum type="arabicPeriod"/>
            </a:pPr>
            <a:r>
              <a:rPr lang="en-US" altLang="zh-HK" dirty="0" smtClean="0"/>
              <a:t>Coding</a:t>
            </a:r>
          </a:p>
          <a:p>
            <a:pPr marL="514350" indent="-514350">
              <a:buAutoNum type="arabicPeriod"/>
            </a:pPr>
            <a:r>
              <a:rPr lang="en-US" altLang="zh-HK" dirty="0" smtClean="0"/>
              <a:t>Testing</a:t>
            </a:r>
          </a:p>
          <a:p>
            <a:pPr marL="514350" indent="-514350">
              <a:buAutoNum type="arabicPeriod"/>
            </a:pPr>
            <a:r>
              <a:rPr lang="en-US" altLang="zh-HK" dirty="0" smtClean="0"/>
              <a:t>Refactoring</a:t>
            </a:r>
          </a:p>
          <a:p>
            <a:pPr marL="514350" indent="-514350">
              <a:buAutoNum type="arabicPeriod"/>
            </a:pPr>
            <a:endParaRPr lang="zh-HK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7075893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599" y="5310"/>
            <a:ext cx="8677836" cy="1143000"/>
          </a:xfrm>
        </p:spPr>
        <p:txBody>
          <a:bodyPr/>
          <a:lstStyle/>
          <a:p>
            <a:pPr algn="ctr"/>
            <a:r>
              <a:rPr lang="en-US" altLang="zh-HK" dirty="0" smtClean="0"/>
              <a:t>Project Schedule</a:t>
            </a:r>
            <a:endParaRPr lang="zh-HK" altLang="en-US" dirty="0"/>
          </a:p>
        </p:txBody>
      </p:sp>
      <p:pic>
        <p:nvPicPr>
          <p:cNvPr id="4" name="Picture 9" descr="C:\Users\billyng\Pictures\ganttChart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0225" y="1690688"/>
            <a:ext cx="4587509" cy="4961047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文字方塊 4"/>
          <p:cNvSpPr txBox="1"/>
          <p:nvPr/>
        </p:nvSpPr>
        <p:spPr>
          <a:xfrm>
            <a:off x="1141424" y="1547813"/>
            <a:ext cx="4168802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2400" dirty="0" smtClean="0"/>
              <a:t>80% of time: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HK" dirty="0" smtClean="0"/>
              <a:t>Coding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HK" dirty="0" smtClean="0"/>
              <a:t>Testing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HK" dirty="0" smtClean="0"/>
              <a:t>Refactoring</a:t>
            </a:r>
          </a:p>
          <a:p>
            <a:endParaRPr lang="en-US" altLang="zh-HK" sz="2400" dirty="0" smtClean="0"/>
          </a:p>
          <a:p>
            <a:r>
              <a:rPr lang="en-US" altLang="zh-HK" sz="2400" dirty="0" smtClean="0"/>
              <a:t>20% of time: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HK" dirty="0" smtClean="0"/>
              <a:t>Documentation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HK" dirty="0" smtClean="0"/>
              <a:t>Planning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HK" dirty="0" smtClean="0"/>
              <a:t>Learning of tools</a:t>
            </a:r>
          </a:p>
          <a:p>
            <a:endParaRPr lang="en-US" altLang="zh-HK" sz="2400" dirty="0"/>
          </a:p>
          <a:p>
            <a:r>
              <a:rPr lang="en-US" altLang="zh-HK" sz="2400" dirty="0" smtClean="0"/>
              <a:t>For a Coding Task: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HK" dirty="0" smtClean="0"/>
              <a:t>Assign a pair of programmer for a task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HK" dirty="0" smtClean="0"/>
              <a:t>After that, assign pair of tester for testing.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HK" dirty="0" smtClean="0"/>
              <a:t>Refactoring only when the fault is fixed.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HK" sz="2400" dirty="0" smtClean="0"/>
          </a:p>
          <a:p>
            <a:endParaRPr lang="en-US" altLang="zh-HK" dirty="0"/>
          </a:p>
          <a:p>
            <a:endParaRPr lang="en-US" altLang="zh-HK" dirty="0" smtClean="0"/>
          </a:p>
          <a:p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24972871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Plaza">
  <a:themeElements>
    <a:clrScheme name="Plaza">
      <a:dk1>
        <a:sysClr val="windowText" lastClr="000000"/>
      </a:dk1>
      <a:lt1>
        <a:sysClr val="window" lastClr="FFFFFF"/>
      </a:lt1>
      <a:dk2>
        <a:srgbClr val="333333"/>
      </a:dk2>
      <a:lt2>
        <a:srgbClr val="CCCCCC"/>
      </a:lt2>
      <a:accent1>
        <a:srgbClr val="990000"/>
      </a:accent1>
      <a:accent2>
        <a:srgbClr val="580101"/>
      </a:accent2>
      <a:accent3>
        <a:srgbClr val="E94A00"/>
      </a:accent3>
      <a:accent4>
        <a:srgbClr val="EB8F00"/>
      </a:accent4>
      <a:accent5>
        <a:srgbClr val="A4A4A4"/>
      </a:accent5>
      <a:accent6>
        <a:srgbClr val="666666"/>
      </a:accent6>
      <a:hlink>
        <a:srgbClr val="D01010"/>
      </a:hlink>
      <a:folHlink>
        <a:srgbClr val="E6682E"/>
      </a:folHlink>
    </a:clrScheme>
    <a:fontScheme name="Plaza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laza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60000"/>
                <a:satMod val="135000"/>
              </a:schemeClr>
            </a:gs>
            <a:gs pos="100000">
              <a:schemeClr val="phClr">
                <a:tint val="10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0000"/>
                <a:satMod val="120000"/>
              </a:schemeClr>
            </a:gs>
            <a:gs pos="35000">
              <a:schemeClr val="phClr">
                <a:shade val="100000"/>
                <a:satMod val="150000"/>
              </a:schemeClr>
            </a:gs>
            <a:gs pos="70000">
              <a:schemeClr val="phClr">
                <a:tint val="100000"/>
                <a:shade val="100000"/>
                <a:satMod val="200000"/>
                <a:greenMod val="100000"/>
              </a:schemeClr>
            </a:gs>
            <a:gs pos="100000">
              <a:schemeClr val="phClr">
                <a:tint val="100000"/>
                <a:shade val="100000"/>
                <a:satMod val="250000"/>
                <a:greenMod val="100000"/>
              </a:schemeClr>
            </a:gs>
          </a:gsLst>
          <a:lin ang="162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190500" dist="63500" dir="5400000">
              <a:srgbClr val="FFFFFF">
                <a:alpha val="65000"/>
              </a:srgbClr>
            </a:innerShdw>
          </a:effectLst>
          <a:scene3d>
            <a:camera prst="orthographicFront">
              <a:rot lat="0" lon="0" rev="0"/>
            </a:camera>
            <a:lightRig rig="twoPt" dir="r">
              <a:rot lat="0" lon="0" rev="6000000"/>
            </a:lightRig>
          </a:scene3d>
          <a:sp3d prstMaterial="matte">
            <a:bevelT w="0" h="0" prst="relaxedInset"/>
          </a:sp3d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88900" dist="38100" dir="6600000" sx="101000" sy="101000" rotWithShape="0">
              <a:srgbClr val="000000">
                <a:alpha val="50000"/>
              </a:srgbClr>
            </a:outerShdw>
          </a:effectLst>
          <a:scene3d>
            <a:camera prst="perspectiveFront" fov="3000000"/>
            <a:lightRig rig="morning" dir="tl">
              <a:rot lat="0" lon="0" rev="1800000"/>
            </a:lightRig>
          </a:scene3d>
          <a:sp3d contourW="38100" prstMaterial="softEdge">
            <a:bevelT w="25400" h="38100"/>
            <a:contourClr>
              <a:schemeClr val="phClr">
                <a:tint val="6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Plaza.thmx</Template>
  <TotalTime>334</TotalTime>
  <Words>1263</Words>
  <Application>Microsoft Macintosh PowerPoint</Application>
  <PresentationFormat>Custom</PresentationFormat>
  <Paragraphs>268</Paragraphs>
  <Slides>45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Plaza</vt:lpstr>
      <vt:lpstr>Mobile Phone View System</vt:lpstr>
      <vt:lpstr>Have you ever think of:</vt:lpstr>
      <vt:lpstr>About us</vt:lpstr>
      <vt:lpstr>Objectives</vt:lpstr>
      <vt:lpstr>Project Planning</vt:lpstr>
      <vt:lpstr>Project Team Organization</vt:lpstr>
      <vt:lpstr>Software Development Methodology</vt:lpstr>
      <vt:lpstr>Work breakdown Structure</vt:lpstr>
      <vt:lpstr>Project Schedule</vt:lpstr>
      <vt:lpstr>Resource Assign</vt:lpstr>
      <vt:lpstr>Requirement deliverable </vt:lpstr>
      <vt:lpstr>The Software</vt:lpstr>
      <vt:lpstr>Before Program Start</vt:lpstr>
      <vt:lpstr>Program process</vt:lpstr>
      <vt:lpstr>First Function: List All Brand Product</vt:lpstr>
      <vt:lpstr>Second Function: Suggestion</vt:lpstr>
      <vt:lpstr>Second Function: Suggestion</vt:lpstr>
      <vt:lpstr>Second Function: Suggestion</vt:lpstr>
      <vt:lpstr>Second Function: Suggestion</vt:lpstr>
      <vt:lpstr>Third Function: List Selected Brand Product</vt:lpstr>
      <vt:lpstr>System Design</vt:lpstr>
      <vt:lpstr>Design Pattern</vt:lpstr>
      <vt:lpstr>Design Pattern</vt:lpstr>
      <vt:lpstr>Design Principle</vt:lpstr>
      <vt:lpstr>Code Refactoring</vt:lpstr>
      <vt:lpstr>Code Refactoring</vt:lpstr>
      <vt:lpstr>Code Refactoring</vt:lpstr>
      <vt:lpstr>Code Refactoring</vt:lpstr>
      <vt:lpstr>Testing</vt:lpstr>
      <vt:lpstr>Hierarchy of Program Modules </vt:lpstr>
      <vt:lpstr>Bottom-Up Approach</vt:lpstr>
      <vt:lpstr>PowerPoint Presentation</vt:lpstr>
      <vt:lpstr>PowerPoint Presentation</vt:lpstr>
      <vt:lpstr>PowerPoint Presentation</vt:lpstr>
      <vt:lpstr>PowerPoint Presentation</vt:lpstr>
      <vt:lpstr> </vt:lpstr>
      <vt:lpstr>Test Coverage</vt:lpstr>
      <vt:lpstr>Test Coverage</vt:lpstr>
      <vt:lpstr>Configuration</vt:lpstr>
      <vt:lpstr>Configuration</vt:lpstr>
      <vt:lpstr>Configuration</vt:lpstr>
      <vt:lpstr>Configuration</vt:lpstr>
      <vt:lpstr>Configuration</vt:lpstr>
      <vt:lpstr>Configuration</vt:lpstr>
      <vt:lpstr>FAQ</vt:lpstr>
    </vt:vector>
  </TitlesOfParts>
  <Company>Hospital Authority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About us</dc:title>
  <dc:creator>Otto YEUNG, HOIT PP(N3)1</dc:creator>
  <cp:lastModifiedBy>Jacky</cp:lastModifiedBy>
  <cp:revision>50</cp:revision>
  <dcterms:created xsi:type="dcterms:W3CDTF">2014-12-04T07:40:59Z</dcterms:created>
  <dcterms:modified xsi:type="dcterms:W3CDTF">2015-11-19T06:14:45Z</dcterms:modified>
</cp:coreProperties>
</file>