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5E29-311F-B5F4-09A6-D0E3382F0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C338F-581B-3B4F-E69F-687167EF9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E1CFCEB-5857-18B9-5EC1-9593343EFA9E}"/>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5" name="Footer Placeholder 4">
            <a:extLst>
              <a:ext uri="{FF2B5EF4-FFF2-40B4-BE49-F238E27FC236}">
                <a16:creationId xmlns:a16="http://schemas.microsoft.com/office/drawing/2014/main" id="{BE081938-F68F-B27B-C7DB-DFBB982CAF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FF4D51-E5AC-0694-14EE-74E0FA201046}"/>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164628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15D4-CCC6-AE28-0CE6-BF00EF1731A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756DB8-6D4E-4BD1-ABDB-D4EC57EB94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62C1D7-7AF9-CDC5-7423-E545D56AF0F4}"/>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5" name="Footer Placeholder 4">
            <a:extLst>
              <a:ext uri="{FF2B5EF4-FFF2-40B4-BE49-F238E27FC236}">
                <a16:creationId xmlns:a16="http://schemas.microsoft.com/office/drawing/2014/main" id="{F5906BF9-506E-1AB9-335D-3FE2FF1579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D597B4-7C67-4EC7-85B1-FAD001DDA33E}"/>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335270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3FBD5-7BF2-076B-2183-B9A1F1C149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5B43D6-9D0F-F88E-ADF4-9E9D802B4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8BB978-9F1A-BDE5-B8E6-4C939E29E80A}"/>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5" name="Footer Placeholder 4">
            <a:extLst>
              <a:ext uri="{FF2B5EF4-FFF2-40B4-BE49-F238E27FC236}">
                <a16:creationId xmlns:a16="http://schemas.microsoft.com/office/drawing/2014/main" id="{5DF02056-4E51-0663-E64B-D43FDE68A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64156F-9580-C4AE-4BA5-37CB4EC6D807}"/>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208834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0198-6789-AB17-4656-E4FC176DCA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2FF1BA-5FCE-BD82-6CDB-C90490827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DC02B0-EF89-89F4-13DA-4B9ED6D455A2}"/>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5" name="Footer Placeholder 4">
            <a:extLst>
              <a:ext uri="{FF2B5EF4-FFF2-40B4-BE49-F238E27FC236}">
                <a16:creationId xmlns:a16="http://schemas.microsoft.com/office/drawing/2014/main" id="{F0A9644C-09D8-37BF-731F-30E042A36B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46A8FA-CEBF-F0DA-EF4C-AFD58EB3819B}"/>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132398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81C-4D9E-0493-5217-CEE18016BC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CBC756-79F3-1437-EF06-8DD5440C69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2D15F-6556-BBDA-54AF-1A01CD37614B}"/>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5" name="Footer Placeholder 4">
            <a:extLst>
              <a:ext uri="{FF2B5EF4-FFF2-40B4-BE49-F238E27FC236}">
                <a16:creationId xmlns:a16="http://schemas.microsoft.com/office/drawing/2014/main" id="{E65C88CA-2E3C-BC5E-442D-0DE4AFE622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BB3351-637D-6DE7-AC54-5BD144320E93}"/>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124627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807D-04FB-24BB-F6AF-2A0CBF3E0B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DFC553-BFE3-8F5E-15FF-C37CC757F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006B193-B490-540C-FE70-ABC5226B0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89AB1D-F1A1-6D82-CA66-781C430453E4}"/>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6" name="Footer Placeholder 5">
            <a:extLst>
              <a:ext uri="{FF2B5EF4-FFF2-40B4-BE49-F238E27FC236}">
                <a16:creationId xmlns:a16="http://schemas.microsoft.com/office/drawing/2014/main" id="{F71794C9-A6A3-77BD-59B6-ADB415DBE5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D810A2-7BD1-EC8D-E7F2-2126F6B219D4}"/>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408277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0F8B-9C26-0383-5113-BB45D17DFD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A538FE-1473-8974-AB18-5F2CCEE8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34173-FC00-7033-2819-642DF447B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06016C-3386-FF58-BA13-649147F1B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D00065-E566-72E1-505A-6CC4F9A955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946864-CDC4-FCBC-ECB0-B145A1C7DAD4}"/>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8" name="Footer Placeholder 7">
            <a:extLst>
              <a:ext uri="{FF2B5EF4-FFF2-40B4-BE49-F238E27FC236}">
                <a16:creationId xmlns:a16="http://schemas.microsoft.com/office/drawing/2014/main" id="{3512670C-6D15-F4B8-17D9-A193974ED6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F5F2B8-4FD1-4166-60F5-43BCCF67163C}"/>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92891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EA00-CE50-20F4-73A5-67F7984BD0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6A5C7B-0940-FFF0-EA47-ECEDAAB3CE35}"/>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4" name="Footer Placeholder 3">
            <a:extLst>
              <a:ext uri="{FF2B5EF4-FFF2-40B4-BE49-F238E27FC236}">
                <a16:creationId xmlns:a16="http://schemas.microsoft.com/office/drawing/2014/main" id="{055684CA-4D9B-0C92-32EC-602CD361CA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51B8F5-3E18-86D1-903B-CAA494972A55}"/>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41045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C320A-0678-3492-0CFA-006CC225837D}"/>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3" name="Footer Placeholder 2">
            <a:extLst>
              <a:ext uri="{FF2B5EF4-FFF2-40B4-BE49-F238E27FC236}">
                <a16:creationId xmlns:a16="http://schemas.microsoft.com/office/drawing/2014/main" id="{9CAE930A-C491-2FDD-CE8B-930C4577A20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0377DD7-CCA3-75CB-299E-EA0921ABA645}"/>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300118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B32A-FD02-3B97-C395-287629B8E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2FAB76-BADB-E294-8744-91011D9B6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2A267F8-0878-1C78-859D-1E89897AC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B2407-E7AE-0722-CEEB-724373CEBEC7}"/>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6" name="Footer Placeholder 5">
            <a:extLst>
              <a:ext uri="{FF2B5EF4-FFF2-40B4-BE49-F238E27FC236}">
                <a16:creationId xmlns:a16="http://schemas.microsoft.com/office/drawing/2014/main" id="{105C914B-D8A4-5E14-CE90-F2741DD912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10FAA2-A2CC-E972-B0BB-5A0ACB9BA2CE}"/>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104913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41AD-81E7-B27D-3E07-2FD7AB8F6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16165A-D058-A635-6581-02AD62FCB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FC7CB2-2FDD-3F2A-76F8-E214E6521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F20DF-4C6D-60D4-5355-32C4589B2FE1}"/>
              </a:ext>
            </a:extLst>
          </p:cNvPr>
          <p:cNvSpPr>
            <a:spLocks noGrp="1"/>
          </p:cNvSpPr>
          <p:nvPr>
            <p:ph type="dt" sz="half" idx="10"/>
          </p:nvPr>
        </p:nvSpPr>
        <p:spPr/>
        <p:txBody>
          <a:bodyPr/>
          <a:lstStyle/>
          <a:p>
            <a:fld id="{8D780CBF-D5FC-4A94-8772-560263DE041B}" type="datetimeFigureOut">
              <a:rPr lang="en-GB" smtClean="0"/>
              <a:t>18/03/2024</a:t>
            </a:fld>
            <a:endParaRPr lang="en-GB"/>
          </a:p>
        </p:txBody>
      </p:sp>
      <p:sp>
        <p:nvSpPr>
          <p:cNvPr id="6" name="Footer Placeholder 5">
            <a:extLst>
              <a:ext uri="{FF2B5EF4-FFF2-40B4-BE49-F238E27FC236}">
                <a16:creationId xmlns:a16="http://schemas.microsoft.com/office/drawing/2014/main" id="{53E37051-C655-ED8C-10F9-9D06ABBF0A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C13410-8B0F-721A-3573-6B0588769770}"/>
              </a:ext>
            </a:extLst>
          </p:cNvPr>
          <p:cNvSpPr>
            <a:spLocks noGrp="1"/>
          </p:cNvSpPr>
          <p:nvPr>
            <p:ph type="sldNum" sz="quarter" idx="12"/>
          </p:nvPr>
        </p:nvSpPr>
        <p:spPr/>
        <p:txBody>
          <a:bodyPr/>
          <a:lstStyle/>
          <a:p>
            <a:fld id="{3713B94C-9681-4834-BD24-0E7B5FF1396A}" type="slidenum">
              <a:rPr lang="en-GB" smtClean="0"/>
              <a:t>‹#›</a:t>
            </a:fld>
            <a:endParaRPr lang="en-GB"/>
          </a:p>
        </p:txBody>
      </p:sp>
    </p:spTree>
    <p:extLst>
      <p:ext uri="{BB962C8B-B14F-4D97-AF65-F5344CB8AC3E}">
        <p14:creationId xmlns:p14="http://schemas.microsoft.com/office/powerpoint/2010/main" val="180712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2EDFA-1C9E-FAB4-84F7-87AA97E6B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382E65-3DE6-3CFC-6E2E-60D1A6CC6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8BC896-D573-3D2C-9D31-7E32FE0F6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780CBF-D5FC-4A94-8772-560263DE041B}" type="datetimeFigureOut">
              <a:rPr lang="en-GB" smtClean="0"/>
              <a:t>18/03/2024</a:t>
            </a:fld>
            <a:endParaRPr lang="en-GB"/>
          </a:p>
        </p:txBody>
      </p:sp>
      <p:sp>
        <p:nvSpPr>
          <p:cNvPr id="5" name="Footer Placeholder 4">
            <a:extLst>
              <a:ext uri="{FF2B5EF4-FFF2-40B4-BE49-F238E27FC236}">
                <a16:creationId xmlns:a16="http://schemas.microsoft.com/office/drawing/2014/main" id="{5458DFBD-8F77-F53F-3863-BE2F66337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326C31-9098-5F3C-37F6-DBACA964C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13B94C-9681-4834-BD24-0E7B5FF1396A}" type="slidenum">
              <a:rPr lang="en-GB" smtClean="0"/>
              <a:t>‹#›</a:t>
            </a:fld>
            <a:endParaRPr lang="en-GB"/>
          </a:p>
        </p:txBody>
      </p:sp>
    </p:spTree>
    <p:extLst>
      <p:ext uri="{BB962C8B-B14F-4D97-AF65-F5344CB8AC3E}">
        <p14:creationId xmlns:p14="http://schemas.microsoft.com/office/powerpoint/2010/main" val="4312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FileSystemIterator.jav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C0A8C-2C38-6EC2-17AA-EFC34CC3D236}"/>
              </a:ext>
            </a:extLst>
          </p:cNvPr>
          <p:cNvSpPr txBox="1"/>
          <p:nvPr/>
        </p:nvSpPr>
        <p:spPr>
          <a:xfrm>
            <a:off x="3402037" y="2767281"/>
            <a:ext cx="5387926" cy="1323439"/>
          </a:xfrm>
          <a:prstGeom prst="rect">
            <a:avLst/>
          </a:prstGeom>
          <a:noFill/>
        </p:spPr>
        <p:txBody>
          <a:bodyPr wrap="square" rtlCol="0">
            <a:spAutoFit/>
          </a:bodyPr>
          <a:lstStyle/>
          <a:p>
            <a:pPr algn="ctr"/>
            <a:r>
              <a:rPr lang="en-US" sz="4000"/>
              <a:t>Mẫu Thiết Kế</a:t>
            </a:r>
          </a:p>
          <a:p>
            <a:pPr algn="ctr"/>
            <a:r>
              <a:rPr lang="en-US" sz="4000">
                <a:solidFill>
                  <a:schemeClr val="accent3"/>
                </a:solidFill>
              </a:rPr>
              <a:t>Iterator</a:t>
            </a:r>
          </a:p>
        </p:txBody>
      </p:sp>
    </p:spTree>
    <p:extLst>
      <p:ext uri="{BB962C8B-B14F-4D97-AF65-F5344CB8AC3E}">
        <p14:creationId xmlns:p14="http://schemas.microsoft.com/office/powerpoint/2010/main" val="159186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793DB-077E-DE2F-EB59-A9E70524E47D}"/>
              </a:ext>
            </a:extLst>
          </p:cNvPr>
          <p:cNvSpPr txBox="1"/>
          <p:nvPr/>
        </p:nvSpPr>
        <p:spPr>
          <a:xfrm>
            <a:off x="595533" y="548639"/>
            <a:ext cx="11000935" cy="2308324"/>
          </a:xfrm>
          <a:prstGeom prst="rect">
            <a:avLst/>
          </a:prstGeom>
          <a:noFill/>
        </p:spPr>
        <p:txBody>
          <a:bodyPr wrap="square" rtlCol="0">
            <a:spAutoFit/>
          </a:bodyPr>
          <a:lstStyle/>
          <a:p>
            <a:pPr marL="342900" indent="-342900" algn="just">
              <a:buFont typeface="Arial" panose="020B0604020202020204" pitchFamily="34" charset="0"/>
              <a:buChar char="•"/>
            </a:pPr>
            <a:r>
              <a:rPr lang="en-GB" sz="2400"/>
              <a:t>Iterator là một mẫu thiết kế hành vi.</a:t>
            </a:r>
          </a:p>
          <a:p>
            <a:pPr marL="342900" indent="-342900" algn="just">
              <a:buFont typeface="Arial" panose="020B0604020202020204" pitchFamily="34" charset="0"/>
              <a:buChar char="•"/>
            </a:pPr>
            <a:endParaRPr lang="en-GB" sz="2400"/>
          </a:p>
          <a:p>
            <a:pPr marL="342900" indent="-342900" algn="just">
              <a:buFont typeface="Arial" panose="020B0604020202020204" pitchFamily="34" charset="0"/>
              <a:buChar char="•"/>
            </a:pPr>
            <a:r>
              <a:rPr lang="en-GB" sz="2400"/>
              <a:t>Cho phép duyệt tuần tự qua các phần tử của một cấu trúc dữ liệu mà không tiết lộ chi tiết triển khai bên trong.</a:t>
            </a:r>
          </a:p>
          <a:p>
            <a:pPr marL="342900" indent="-342900" algn="just">
              <a:buFont typeface="Arial" panose="020B0604020202020204" pitchFamily="34" charset="0"/>
              <a:buChar char="•"/>
            </a:pPr>
            <a:endParaRPr lang="en-GB" sz="2400"/>
          </a:p>
          <a:p>
            <a:pPr marL="342900" indent="-342900" algn="just">
              <a:buFont typeface="Arial" panose="020B0604020202020204" pitchFamily="34" charset="0"/>
              <a:buChar char="•"/>
            </a:pPr>
            <a:r>
              <a:rPr lang="en-GB" sz="2400"/>
              <a:t>Tách biệt logic truy cập khỏi cấu trúc dữ liệu.</a:t>
            </a:r>
          </a:p>
        </p:txBody>
      </p:sp>
      <p:pic>
        <p:nvPicPr>
          <p:cNvPr id="1026" name="Picture 2" descr="Iterator Design Pattern">
            <a:extLst>
              <a:ext uri="{FF2B5EF4-FFF2-40B4-BE49-F238E27FC236}">
                <a16:creationId xmlns:a16="http://schemas.microsoft.com/office/drawing/2014/main" id="{414D4399-FA5D-9FC7-D1EE-8DC727130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680" y="2883101"/>
            <a:ext cx="7406640" cy="397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96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68DB-061C-94AE-0900-9E235928DA79}"/>
              </a:ext>
            </a:extLst>
          </p:cNvPr>
          <p:cNvSpPr txBox="1"/>
          <p:nvPr/>
        </p:nvSpPr>
        <p:spPr>
          <a:xfrm>
            <a:off x="525194" y="1351508"/>
            <a:ext cx="11141613" cy="4154984"/>
          </a:xfrm>
          <a:prstGeom prst="rect">
            <a:avLst/>
          </a:prstGeom>
          <a:noFill/>
        </p:spPr>
        <p:txBody>
          <a:bodyPr wrap="square" rtlCol="0">
            <a:spAutoFit/>
          </a:bodyPr>
          <a:lstStyle/>
          <a:p>
            <a:pPr algn="just"/>
            <a:r>
              <a:rPr lang="vi-VN" sz="2400">
                <a:solidFill>
                  <a:schemeClr val="accent5"/>
                </a:solidFill>
                <a:latin typeface="Aptos" panose="020B0004020202020204" pitchFamily="34" charset="0"/>
              </a:rPr>
              <a:t>Trường hợp sử dụng</a:t>
            </a:r>
            <a:r>
              <a:rPr lang="en-US" sz="2400">
                <a:solidFill>
                  <a:schemeClr val="accent5"/>
                </a:solidFill>
                <a:latin typeface="Aptos" panose="020B0004020202020204" pitchFamily="34" charset="0"/>
              </a:rPr>
              <a:t> mẫu (khi muốn):</a:t>
            </a:r>
          </a:p>
          <a:p>
            <a:pPr algn="just"/>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Truy cập tuần tự qua các phần tử của một tập hợp: </a:t>
            </a:r>
            <a:r>
              <a:rPr lang="vi-VN" sz="2400">
                <a:latin typeface="Aptos" panose="020B0004020202020204" pitchFamily="34" charset="0"/>
              </a:rPr>
              <a:t>Danh sách, mảng, tập hợp,...</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Ẩn chi tiết triển khai của cấu trúc dữ liệu: </a:t>
            </a:r>
            <a:r>
              <a:rPr lang="vi-VN" sz="2400">
                <a:latin typeface="Aptos" panose="020B0004020202020204" pitchFamily="34" charset="0"/>
              </a:rPr>
              <a:t>Tăng tính bảo mật, bảo trì.</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Hỗ trợ nhiều cách duyệt khác nhau: </a:t>
            </a:r>
            <a:r>
              <a:rPr lang="vi-VN" sz="2400">
                <a:latin typeface="Aptos" panose="020B0004020202020204" pitchFamily="34" charset="0"/>
              </a:rPr>
              <a:t>Duyệt xuôi, duyệt ngược, duyệt theo điều kiện,...</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Làm việc với các cấu trúc dữ liệu không đồng nhất:</a:t>
            </a:r>
            <a:r>
              <a:rPr lang="vi-VN" sz="2400">
                <a:latin typeface="Aptos" panose="020B0004020202020204" pitchFamily="34" charset="0"/>
              </a:rPr>
              <a:t> Duyệt qua các phần tử có kiểu dữ liệu khác nhau.</a:t>
            </a:r>
            <a:endParaRPr lang="en-GB" sz="2400">
              <a:latin typeface="Aptos" panose="020B0004020202020204" pitchFamily="34" charset="0"/>
            </a:endParaRPr>
          </a:p>
        </p:txBody>
      </p:sp>
    </p:spTree>
    <p:extLst>
      <p:ext uri="{BB962C8B-B14F-4D97-AF65-F5344CB8AC3E}">
        <p14:creationId xmlns:p14="http://schemas.microsoft.com/office/powerpoint/2010/main" val="239150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82BD6-26BC-5131-521A-3E141BBFB988}"/>
              </a:ext>
            </a:extLst>
          </p:cNvPr>
          <p:cNvSpPr txBox="1"/>
          <p:nvPr/>
        </p:nvSpPr>
        <p:spPr>
          <a:xfrm>
            <a:off x="0" y="1720840"/>
            <a:ext cx="5179255" cy="3416320"/>
          </a:xfrm>
          <a:prstGeom prst="rect">
            <a:avLst/>
          </a:prstGeom>
          <a:noFill/>
        </p:spPr>
        <p:txBody>
          <a:bodyPr wrap="square" rtlCol="0">
            <a:spAutoFit/>
          </a:bodyPr>
          <a:lstStyle/>
          <a:p>
            <a:pPr algn="just"/>
            <a:r>
              <a:rPr lang="vi-VN" sz="2400">
                <a:solidFill>
                  <a:schemeClr val="accent5"/>
                </a:solidFill>
                <a:latin typeface="Aptos" panose="020B0004020202020204" pitchFamily="34" charset="0"/>
              </a:rPr>
              <a:t>Cấu trúc mẫu</a:t>
            </a:r>
            <a:r>
              <a:rPr lang="en-US" sz="2400">
                <a:solidFill>
                  <a:schemeClr val="accent5"/>
                </a:solidFill>
                <a:latin typeface="Aptos" panose="020B0004020202020204" pitchFamily="34" charset="0"/>
              </a:rPr>
              <a:t> g</a:t>
            </a:r>
            <a:r>
              <a:rPr lang="vi-VN" sz="2400">
                <a:solidFill>
                  <a:schemeClr val="accent5"/>
                </a:solidFill>
                <a:latin typeface="Aptos" panose="020B0004020202020204" pitchFamily="34" charset="0"/>
              </a:rPr>
              <a:t>ồm 2 thành phần chính:</a:t>
            </a:r>
            <a:endParaRPr lang="en-US" sz="2400">
              <a:solidFill>
                <a:schemeClr val="accent5"/>
              </a:solidFill>
              <a:latin typeface="Aptos" panose="020B0004020202020204" pitchFamily="34" charset="0"/>
            </a:endParaRPr>
          </a:p>
          <a:p>
            <a:pPr algn="just"/>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Iterator:</a:t>
            </a:r>
            <a:r>
              <a:rPr lang="vi-VN" sz="2400">
                <a:latin typeface="Aptos" panose="020B0004020202020204" pitchFamily="34" charset="0"/>
              </a:rPr>
              <a:t> Lớp trừu tượng định nghĩa giao diện truy cập các phần tử.</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ConcreteIterator: </a:t>
            </a:r>
            <a:r>
              <a:rPr lang="vi-VN" sz="2400">
                <a:latin typeface="Aptos" panose="020B0004020202020204" pitchFamily="34" charset="0"/>
              </a:rPr>
              <a:t>Lớp cụ thể triển khai giao diện Iterator cho từng cấu trúc dữ liệu.</a:t>
            </a:r>
            <a:endParaRPr lang="en-GB" sz="2400">
              <a:latin typeface="Aptos" panose="020B0004020202020204" pitchFamily="34" charset="0"/>
            </a:endParaRPr>
          </a:p>
        </p:txBody>
      </p:sp>
      <p:pic>
        <p:nvPicPr>
          <p:cNvPr id="2050" name="Picture 2" descr="Structure of the Iterator design pattern">
            <a:extLst>
              <a:ext uri="{FF2B5EF4-FFF2-40B4-BE49-F238E27FC236}">
                <a16:creationId xmlns:a16="http://schemas.microsoft.com/office/drawing/2014/main" id="{043D4443-9CD7-174F-78CE-77094B568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983" y="274320"/>
            <a:ext cx="7043017" cy="630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08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CD1B5-C711-E8F0-69CF-FE8D0D0E1773}"/>
              </a:ext>
            </a:extLst>
          </p:cNvPr>
          <p:cNvSpPr txBox="1"/>
          <p:nvPr/>
        </p:nvSpPr>
        <p:spPr>
          <a:xfrm>
            <a:off x="1559170" y="1166843"/>
            <a:ext cx="9073661" cy="4524315"/>
          </a:xfrm>
          <a:prstGeom prst="rect">
            <a:avLst/>
          </a:prstGeom>
          <a:noFill/>
        </p:spPr>
        <p:txBody>
          <a:bodyPr wrap="square" rtlCol="0">
            <a:spAutoFit/>
          </a:bodyPr>
          <a:lstStyle/>
          <a:p>
            <a:pPr algn="just"/>
            <a:r>
              <a:rPr lang="en-US" sz="2400">
                <a:solidFill>
                  <a:schemeClr val="accent5"/>
                </a:solidFill>
                <a:latin typeface="Aptos" panose="020B0004020202020204" pitchFamily="34" charset="0"/>
              </a:rPr>
              <a:t>Các bước t</a:t>
            </a:r>
            <a:r>
              <a:rPr lang="vi-VN" sz="2400">
                <a:solidFill>
                  <a:schemeClr val="accent5"/>
                </a:solidFill>
                <a:latin typeface="Aptos" panose="020B0004020202020204" pitchFamily="34" charset="0"/>
              </a:rPr>
              <a:t>riển khai mẫu</a:t>
            </a:r>
            <a:r>
              <a:rPr lang="en-US" sz="2400">
                <a:solidFill>
                  <a:schemeClr val="accent5"/>
                </a:solidFill>
                <a:latin typeface="Aptos" panose="020B0004020202020204" pitchFamily="34" charset="0"/>
              </a:rPr>
              <a:t>:</a:t>
            </a:r>
          </a:p>
          <a:p>
            <a:pPr algn="just"/>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Bước 1:</a:t>
            </a:r>
            <a:r>
              <a:rPr lang="vi-VN" sz="2400">
                <a:latin typeface="Aptos" panose="020B0004020202020204" pitchFamily="34" charset="0"/>
              </a:rPr>
              <a:t> Định nghĩa giao diện Iterator.</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Bước 2:</a:t>
            </a:r>
            <a:r>
              <a:rPr lang="vi-VN" sz="2400">
                <a:latin typeface="Aptos" panose="020B0004020202020204" pitchFamily="34" charset="0"/>
              </a:rPr>
              <a:t> Định nghĩa lớp ConcreteIterator cho từng cấu trúc dữ liệu.</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Bước 3:</a:t>
            </a:r>
            <a:r>
              <a:rPr lang="vi-VN" sz="2400">
                <a:latin typeface="Aptos" panose="020B0004020202020204" pitchFamily="34" charset="0"/>
              </a:rPr>
              <a:t> Cung cấp phương thức iterator trong lớp cấu trúc dữ liệu để trả về một ConcreteIterator.</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Bước 4: </a:t>
            </a:r>
            <a:r>
              <a:rPr lang="vi-VN" sz="2400">
                <a:latin typeface="Aptos" panose="020B0004020202020204" pitchFamily="34" charset="0"/>
              </a:rPr>
              <a:t>Sử dụng Iterator để duyệt qua các phần tử của cấu trúc dữ liệu.</a:t>
            </a:r>
            <a:endParaRPr lang="en-GB" sz="2400">
              <a:latin typeface="Aptos" panose="020B0004020202020204" pitchFamily="34" charset="0"/>
            </a:endParaRPr>
          </a:p>
        </p:txBody>
      </p:sp>
    </p:spTree>
    <p:extLst>
      <p:ext uri="{BB962C8B-B14F-4D97-AF65-F5344CB8AC3E}">
        <p14:creationId xmlns:p14="http://schemas.microsoft.com/office/powerpoint/2010/main" val="389812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A0324-1324-06E4-03A7-F733725C8965}"/>
              </a:ext>
            </a:extLst>
          </p:cNvPr>
          <p:cNvSpPr txBox="1"/>
          <p:nvPr/>
        </p:nvSpPr>
        <p:spPr>
          <a:xfrm>
            <a:off x="335280" y="612845"/>
            <a:ext cx="11521440" cy="5632311"/>
          </a:xfrm>
          <a:prstGeom prst="rect">
            <a:avLst/>
          </a:prstGeom>
          <a:noFill/>
        </p:spPr>
        <p:txBody>
          <a:bodyPr wrap="square" rtlCol="0">
            <a:spAutoFit/>
          </a:bodyPr>
          <a:lstStyle/>
          <a:p>
            <a:pPr algn="just"/>
            <a:r>
              <a:rPr lang="vi-VN" sz="2400">
                <a:latin typeface="Aptos" panose="020B0004020202020204" pitchFamily="34" charset="0"/>
              </a:rPr>
              <a:t>Ví dụ: </a:t>
            </a:r>
            <a:r>
              <a:rPr lang="vi-VN" sz="2400">
                <a:solidFill>
                  <a:schemeClr val="accent5"/>
                </a:solidFill>
                <a:latin typeface="Aptos" panose="020B0004020202020204" pitchFamily="34" charset="0"/>
              </a:rPr>
              <a:t>Duyệt qua hệ thống tập tin</a:t>
            </a:r>
            <a:r>
              <a:rPr lang="en-US" sz="2400">
                <a:solidFill>
                  <a:schemeClr val="accent5"/>
                </a:solidFill>
                <a:latin typeface="Aptos" panose="020B0004020202020204" pitchFamily="34" charset="0"/>
              </a:rPr>
              <a:t>. </a:t>
            </a:r>
            <a:r>
              <a:rPr lang="vi-VN" sz="2400">
                <a:solidFill>
                  <a:schemeClr val="accent5"/>
                </a:solidFill>
                <a:latin typeface="Aptos" panose="020B0004020202020204" pitchFamily="34" charset="0"/>
              </a:rPr>
              <a:t>Hệ thống tập tin là một cấu trúc dữ liệu phức tạp với nhiều cấp độ thư mục và tệp. Mẫu Iterator có thể được sử dụng để duyệt qua hệ thống tập tin một cách hiệu quả và linh hoạt</a:t>
            </a:r>
            <a:r>
              <a:rPr lang="en-US" sz="2400">
                <a:solidFill>
                  <a:schemeClr val="accent5"/>
                </a:solidFill>
                <a:latin typeface="Aptos" panose="020B0004020202020204" pitchFamily="34" charset="0"/>
              </a:rPr>
              <a:t>:</a:t>
            </a:r>
          </a:p>
          <a:p>
            <a:pPr algn="just"/>
            <a:endParaRPr lang="en-US" sz="2400">
              <a:latin typeface="Aptos" panose="020B0004020202020204" pitchFamily="34" charset="0"/>
            </a:endParaRPr>
          </a:p>
          <a:p>
            <a:pPr algn="just"/>
            <a:r>
              <a:rPr lang="vi-VN" sz="2400">
                <a:solidFill>
                  <a:schemeClr val="accent3"/>
                </a:solidFill>
                <a:latin typeface="Aptos" panose="020B0004020202020204" pitchFamily="34" charset="0"/>
              </a:rPr>
              <a:t>Lớp File: </a:t>
            </a:r>
            <a:r>
              <a:rPr lang="vi-VN" sz="2400">
                <a:latin typeface="Aptos" panose="020B0004020202020204" pitchFamily="34" charset="0"/>
              </a:rPr>
              <a:t>Đại diện cho một tập tin trong hệ thống tập tin.</a:t>
            </a:r>
            <a:endParaRPr lang="en-US" sz="2400">
              <a:latin typeface="Aptos" panose="020B0004020202020204" pitchFamily="34" charset="0"/>
            </a:endParaRPr>
          </a:p>
          <a:p>
            <a:pPr algn="just"/>
            <a:r>
              <a:rPr lang="vi-VN" sz="2400">
                <a:solidFill>
                  <a:schemeClr val="accent3"/>
                </a:solidFill>
                <a:latin typeface="Aptos" panose="020B0004020202020204" pitchFamily="34" charset="0"/>
              </a:rPr>
              <a:t>Lớp Directory: </a:t>
            </a:r>
            <a:r>
              <a:rPr lang="vi-VN" sz="2400">
                <a:latin typeface="Aptos" panose="020B0004020202020204" pitchFamily="34" charset="0"/>
              </a:rPr>
              <a:t>Đại diện cho một thư mục trong hệ thống tập tin.</a:t>
            </a:r>
            <a:endParaRPr lang="en-US" sz="2400">
              <a:latin typeface="Aptos" panose="020B0004020202020204" pitchFamily="34" charset="0"/>
            </a:endParaRPr>
          </a:p>
          <a:p>
            <a:pPr algn="just"/>
            <a:r>
              <a:rPr lang="vi-VN" sz="2400">
                <a:solidFill>
                  <a:schemeClr val="accent3"/>
                </a:solidFill>
                <a:latin typeface="Aptos" panose="020B0004020202020204" pitchFamily="34" charset="0"/>
              </a:rPr>
              <a:t>Lớp FileSystemIterator:</a:t>
            </a:r>
            <a:r>
              <a:rPr lang="en-US" sz="2400">
                <a:solidFill>
                  <a:schemeClr val="accent3"/>
                </a:solidFill>
                <a:latin typeface="Aptos" panose="020B0004020202020204" pitchFamily="34" charset="0"/>
              </a:rPr>
              <a:t> </a:t>
            </a:r>
            <a:r>
              <a:rPr lang="vi-VN" sz="2400">
                <a:latin typeface="Aptos" panose="020B0004020202020204" pitchFamily="34" charset="0"/>
              </a:rPr>
              <a:t>Lớp Iterator cho phép duyệt qua hệ thống tập tin.</a:t>
            </a:r>
            <a:endParaRPr lang="en-US" sz="2400">
              <a:latin typeface="Aptos" panose="020B0004020202020204" pitchFamily="34" charset="0"/>
            </a:endParaRPr>
          </a:p>
          <a:p>
            <a:pPr algn="just"/>
            <a:r>
              <a:rPr lang="vi-VN" sz="2400">
                <a:solidFill>
                  <a:schemeClr val="accent3"/>
                </a:solidFill>
                <a:latin typeface="Aptos" panose="020B0004020202020204" pitchFamily="34" charset="0"/>
              </a:rPr>
              <a:t>Lớp ConcreteFileSystemIterator: </a:t>
            </a:r>
            <a:r>
              <a:rPr lang="vi-VN" sz="2400">
                <a:latin typeface="Aptos" panose="020B0004020202020204" pitchFamily="34" charset="0"/>
              </a:rPr>
              <a:t>Lớp ConcreteIterator cụ thể cho từng loại hệ thống tập tin (ví dụ: Windows, Linux).</a:t>
            </a:r>
            <a:endParaRPr lang="en-US" sz="2400">
              <a:latin typeface="Aptos" panose="020B0004020202020204" pitchFamily="34" charset="0"/>
            </a:endParaRPr>
          </a:p>
          <a:p>
            <a:pPr algn="just"/>
            <a:endParaRPr lang="en-US" sz="2400">
              <a:latin typeface="Aptos" panose="020B0004020202020204" pitchFamily="34" charset="0"/>
            </a:endParaRPr>
          </a:p>
          <a:p>
            <a:pPr algn="just"/>
            <a:r>
              <a:rPr lang="vi-VN" sz="2400">
                <a:latin typeface="Aptos" panose="020B0004020202020204" pitchFamily="34" charset="0"/>
              </a:rPr>
              <a:t>Triển khai: Lớp FileSystemIterator định nghĩa giao diện truy cập các phần tử trong hệ thống tập tin (ví dụ: hasNext(), next()). Lớp ConcreteFileSystemIterator triển khai giao diện FileSystemIterator cho từng loại hệ thống tập tin. Lớp Directory sử dụng ConcreteFileSystemIterator để duyệt qua các phần tử con của nó. Lớp File là phần tử cuối cùng trong hệ thống tập tin.</a:t>
            </a:r>
            <a:endParaRPr lang="en-GB" sz="2400">
              <a:latin typeface="Aptos" panose="020B0004020202020204" pitchFamily="34" charset="0"/>
            </a:endParaRPr>
          </a:p>
        </p:txBody>
      </p:sp>
    </p:spTree>
    <p:extLst>
      <p:ext uri="{BB962C8B-B14F-4D97-AF65-F5344CB8AC3E}">
        <p14:creationId xmlns:p14="http://schemas.microsoft.com/office/powerpoint/2010/main" val="405611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C7F7D2-B05D-C4C2-92DC-9FDFFD77E21B}"/>
              </a:ext>
            </a:extLst>
          </p:cNvPr>
          <p:cNvSpPr txBox="1"/>
          <p:nvPr/>
        </p:nvSpPr>
        <p:spPr>
          <a:xfrm>
            <a:off x="3655255" y="3075057"/>
            <a:ext cx="4881490" cy="707886"/>
          </a:xfrm>
          <a:prstGeom prst="rect">
            <a:avLst/>
          </a:prstGeom>
          <a:noFill/>
        </p:spPr>
        <p:txBody>
          <a:bodyPr wrap="square" rtlCol="0">
            <a:spAutoFit/>
          </a:bodyPr>
          <a:lstStyle/>
          <a:p>
            <a:pPr algn="ctr"/>
            <a:r>
              <a:rPr lang="en-US" sz="4000">
                <a:hlinkClick r:id="rId2" action="ppaction://hlinkfile"/>
              </a:rPr>
              <a:t>Code ví dụ minh họa</a:t>
            </a:r>
            <a:endParaRPr lang="en-GB" sz="4000"/>
          </a:p>
        </p:txBody>
      </p:sp>
    </p:spTree>
    <p:extLst>
      <p:ext uri="{BB962C8B-B14F-4D97-AF65-F5344CB8AC3E}">
        <p14:creationId xmlns:p14="http://schemas.microsoft.com/office/powerpoint/2010/main" val="326684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1F6309-D0F3-2881-CC1C-17EF8C17BA87}"/>
              </a:ext>
            </a:extLst>
          </p:cNvPr>
          <p:cNvSpPr txBox="1"/>
          <p:nvPr/>
        </p:nvSpPr>
        <p:spPr>
          <a:xfrm>
            <a:off x="602566" y="58847"/>
            <a:ext cx="10986868" cy="6740307"/>
          </a:xfrm>
          <a:prstGeom prst="rect">
            <a:avLst/>
          </a:prstGeom>
          <a:noFill/>
        </p:spPr>
        <p:txBody>
          <a:bodyPr wrap="square" rtlCol="0">
            <a:spAutoFit/>
          </a:bodyPr>
          <a:lstStyle/>
          <a:p>
            <a:pPr algn="just"/>
            <a:r>
              <a:rPr lang="vi-VN" sz="2400">
                <a:solidFill>
                  <a:schemeClr val="accent5"/>
                </a:solidFill>
                <a:latin typeface="Aptos" panose="020B0004020202020204" pitchFamily="34" charset="0"/>
              </a:rPr>
              <a:t>Ưu điểm:</a:t>
            </a:r>
            <a:endParaRPr lang="en-US" sz="2400">
              <a:solidFill>
                <a:schemeClr val="accent5"/>
              </a:solidFill>
              <a:latin typeface="Aptos" panose="020B0004020202020204" pitchFamily="34" charset="0"/>
            </a:endParaRPr>
          </a:p>
          <a:p>
            <a:pPr algn="just"/>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Single Responsibility Principle:</a:t>
            </a:r>
            <a:r>
              <a:rPr lang="en-US" sz="2400">
                <a:solidFill>
                  <a:schemeClr val="accent3"/>
                </a:solidFill>
                <a:latin typeface="Aptos" panose="020B0004020202020204" pitchFamily="34" charset="0"/>
              </a:rPr>
              <a:t> </a:t>
            </a:r>
            <a:r>
              <a:rPr lang="vi-VN" sz="2400">
                <a:latin typeface="Aptos" panose="020B0004020202020204" pitchFamily="34" charset="0"/>
              </a:rPr>
              <a:t>Bạn có thể dọn dẹp code của client và các bộ sưu tập (collection) bằng cách tách các thuật toán duyệt phức tạp thành các lớp riêng biệt.</a:t>
            </a: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Open/Closed Principle: </a:t>
            </a:r>
            <a:r>
              <a:rPr lang="vi-VN" sz="2400">
                <a:latin typeface="Aptos" panose="020B0004020202020204" pitchFamily="34" charset="0"/>
              </a:rPr>
              <a:t>Bạn có thể triển khai các loại bộ sưu tập và Iterator mới và truyền chúng vào code hiện có mà không làm hỏng bất kỳ thứ gì. </a:t>
            </a: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Duyệt song song:</a:t>
            </a:r>
            <a:r>
              <a:rPr lang="en-US" sz="2400">
                <a:solidFill>
                  <a:schemeClr val="accent3"/>
                </a:solidFill>
                <a:latin typeface="Aptos" panose="020B0004020202020204" pitchFamily="34" charset="0"/>
              </a:rPr>
              <a:t> </a:t>
            </a:r>
            <a:r>
              <a:rPr lang="vi-VN" sz="2400">
                <a:latin typeface="Aptos" panose="020B0004020202020204" pitchFamily="34" charset="0"/>
              </a:rPr>
              <a:t>Bạn có thể lặp qua cùng một bộ sưu tập song song vì mỗi đối tượng Iterator chứa trạng thái lặp riêng của nó.</a:t>
            </a: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Trì hoãn lặp: </a:t>
            </a:r>
            <a:r>
              <a:rPr lang="vi-VN" sz="2400">
                <a:latin typeface="Aptos" panose="020B0004020202020204" pitchFamily="34" charset="0"/>
              </a:rPr>
              <a:t>Cũng vì lý do tương tự, bạn có thể trì hoãn một vòng lặp và tiếp tục khi cần.</a:t>
            </a:r>
            <a:endParaRPr lang="en-US" sz="2400">
              <a:latin typeface="Aptos" panose="020B0004020202020204" pitchFamily="34" charset="0"/>
            </a:endParaRPr>
          </a:p>
          <a:p>
            <a:pPr algn="just"/>
            <a:endParaRPr lang="en-US" sz="2400">
              <a:latin typeface="Aptos" panose="020B0004020202020204" pitchFamily="34" charset="0"/>
            </a:endParaRPr>
          </a:p>
          <a:p>
            <a:pPr algn="just"/>
            <a:r>
              <a:rPr lang="vi-VN" sz="2400">
                <a:solidFill>
                  <a:schemeClr val="accent5"/>
                </a:solidFill>
                <a:latin typeface="Aptos" panose="020B0004020202020204" pitchFamily="34" charset="0"/>
              </a:rPr>
              <a:t>Nhược điểm:</a:t>
            </a:r>
            <a:endParaRPr lang="en-US" sz="2400">
              <a:solidFill>
                <a:schemeClr val="accent5"/>
              </a:solidFill>
              <a:latin typeface="Aptos" panose="020B0004020202020204" pitchFamily="34" charset="0"/>
            </a:endParaRPr>
          </a:p>
          <a:p>
            <a:pPr algn="just"/>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Áp dụng quá mức:</a:t>
            </a:r>
            <a:r>
              <a:rPr lang="en-US" sz="2400">
                <a:solidFill>
                  <a:schemeClr val="accent3"/>
                </a:solidFill>
                <a:latin typeface="Aptos" panose="020B0004020202020204" pitchFamily="34" charset="0"/>
              </a:rPr>
              <a:t> </a:t>
            </a:r>
            <a:r>
              <a:rPr lang="vi-VN" sz="2400">
                <a:latin typeface="Aptos" panose="020B0004020202020204" pitchFamily="34" charset="0"/>
              </a:rPr>
              <a:t>Áp dụng mẫu Iterator có thể là quá sức nếu ứng dụng của bạn chỉ hoạt động với các bộ sưu tập đơn giản.</a:t>
            </a: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Hiệu suất:</a:t>
            </a:r>
            <a:r>
              <a:rPr lang="en-US" sz="2400">
                <a:solidFill>
                  <a:schemeClr val="accent3"/>
                </a:solidFill>
                <a:latin typeface="Aptos" panose="020B0004020202020204" pitchFamily="34" charset="0"/>
              </a:rPr>
              <a:t> </a:t>
            </a:r>
            <a:r>
              <a:rPr lang="vi-VN" sz="2400">
                <a:latin typeface="Aptos" panose="020B0004020202020204" pitchFamily="34" charset="0"/>
              </a:rPr>
              <a:t>Sử dụng Iterator có thể kém hiệu quả hơn so với việc truy cập trực tiếp vào các phần tử của một số bộ sưu tập chuyên biệt.</a:t>
            </a:r>
            <a:endParaRPr lang="en-GB" sz="2400">
              <a:latin typeface="Aptos" panose="020B0004020202020204" pitchFamily="34" charset="0"/>
            </a:endParaRPr>
          </a:p>
        </p:txBody>
      </p:sp>
    </p:spTree>
    <p:extLst>
      <p:ext uri="{BB962C8B-B14F-4D97-AF65-F5344CB8AC3E}">
        <p14:creationId xmlns:p14="http://schemas.microsoft.com/office/powerpoint/2010/main" val="352495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BD468-7D1D-214F-AB00-F9EA1DDC2C8D}"/>
              </a:ext>
            </a:extLst>
          </p:cNvPr>
          <p:cNvSpPr txBox="1"/>
          <p:nvPr/>
        </p:nvSpPr>
        <p:spPr>
          <a:xfrm>
            <a:off x="2086708" y="2090172"/>
            <a:ext cx="8018584" cy="2677656"/>
          </a:xfrm>
          <a:prstGeom prst="rect">
            <a:avLst/>
          </a:prstGeom>
          <a:noFill/>
        </p:spPr>
        <p:txBody>
          <a:bodyPr wrap="square" rtlCol="0">
            <a:spAutoFit/>
          </a:bodyPr>
          <a:lstStyle/>
          <a:p>
            <a:pPr algn="just"/>
            <a:r>
              <a:rPr lang="vi-VN" sz="2400">
                <a:solidFill>
                  <a:schemeClr val="accent5"/>
                </a:solidFill>
                <a:latin typeface="Aptos" panose="020B0004020202020204" pitchFamily="34" charset="0"/>
              </a:rPr>
              <a:t>Mối liên hệ với các mẫu khác</a:t>
            </a:r>
            <a:r>
              <a:rPr lang="en-US" sz="2400">
                <a:solidFill>
                  <a:schemeClr val="accent5"/>
                </a:solidFill>
                <a:latin typeface="Aptos" panose="020B0004020202020204" pitchFamily="34" charset="0"/>
              </a:rPr>
              <a:t>:</a:t>
            </a:r>
          </a:p>
          <a:p>
            <a:pPr algn="just"/>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Composite:</a:t>
            </a:r>
            <a:r>
              <a:rPr lang="vi-VN" sz="2400">
                <a:latin typeface="Aptos" panose="020B0004020202020204" pitchFamily="34" charset="0"/>
              </a:rPr>
              <a:t> Iterator có thể được sử dụng để duyệt qua các cấu trúc dữ liệu Composite.</a:t>
            </a:r>
            <a:endParaRPr lang="en-US" sz="2400">
              <a:latin typeface="Aptos" panose="020B0004020202020204" pitchFamily="34" charset="0"/>
            </a:endParaRPr>
          </a:p>
          <a:p>
            <a:pPr marL="342900" indent="-342900" algn="just">
              <a:buFont typeface="Arial" panose="020B0604020202020204" pitchFamily="34" charset="0"/>
              <a:buChar char="•"/>
            </a:pPr>
            <a:endParaRPr lang="en-US" sz="2400">
              <a:latin typeface="Aptos" panose="020B0004020202020204" pitchFamily="34" charset="0"/>
            </a:endParaRPr>
          </a:p>
          <a:p>
            <a:pPr marL="342900" indent="-342900" algn="just">
              <a:buFont typeface="Arial" panose="020B0604020202020204" pitchFamily="34" charset="0"/>
              <a:buChar char="•"/>
            </a:pPr>
            <a:r>
              <a:rPr lang="vi-VN" sz="2400">
                <a:solidFill>
                  <a:schemeClr val="accent3"/>
                </a:solidFill>
                <a:latin typeface="Aptos" panose="020B0004020202020204" pitchFamily="34" charset="0"/>
              </a:rPr>
              <a:t>Visitor:</a:t>
            </a:r>
            <a:r>
              <a:rPr lang="vi-VN" sz="2400">
                <a:latin typeface="Aptos" panose="020B0004020202020204" pitchFamily="34" charset="0"/>
              </a:rPr>
              <a:t> Iterator có thể được sử dụng để triển khai mẫu Visitor.</a:t>
            </a:r>
            <a:endParaRPr lang="en-GB" sz="2400">
              <a:latin typeface="Aptos" panose="020B0004020202020204" pitchFamily="34" charset="0"/>
            </a:endParaRPr>
          </a:p>
        </p:txBody>
      </p:sp>
    </p:spTree>
    <p:extLst>
      <p:ext uri="{BB962C8B-B14F-4D97-AF65-F5344CB8AC3E}">
        <p14:creationId xmlns:p14="http://schemas.microsoft.com/office/powerpoint/2010/main" val="120646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677</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Tuấn Anh</dc:creator>
  <cp:lastModifiedBy>Phạm Tuấn Anh</cp:lastModifiedBy>
  <cp:revision>73</cp:revision>
  <dcterms:created xsi:type="dcterms:W3CDTF">2024-03-18T02:31:20Z</dcterms:created>
  <dcterms:modified xsi:type="dcterms:W3CDTF">2024-03-18T04:43:21Z</dcterms:modified>
</cp:coreProperties>
</file>