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3" r:id="rId1"/>
    <p:sldMasterId id="2147483986" r:id="rId2"/>
  </p:sldMasterIdLst>
  <p:notesMasterIdLst>
    <p:notesMasterId r:id="rId23"/>
  </p:notesMasterIdLst>
  <p:handoutMasterIdLst>
    <p:handoutMasterId r:id="rId24"/>
  </p:handoutMasterIdLst>
  <p:sldIdLst>
    <p:sldId id="256" r:id="rId3"/>
    <p:sldId id="755" r:id="rId4"/>
    <p:sldId id="759" r:id="rId5"/>
    <p:sldId id="760" r:id="rId6"/>
    <p:sldId id="765" r:id="rId7"/>
    <p:sldId id="766" r:id="rId8"/>
    <p:sldId id="767" r:id="rId9"/>
    <p:sldId id="768" r:id="rId10"/>
    <p:sldId id="769" r:id="rId11"/>
    <p:sldId id="761" r:id="rId12"/>
    <p:sldId id="770" r:id="rId13"/>
    <p:sldId id="771" r:id="rId14"/>
    <p:sldId id="772" r:id="rId15"/>
    <p:sldId id="773" r:id="rId16"/>
    <p:sldId id="762" r:id="rId17"/>
    <p:sldId id="763" r:id="rId18"/>
    <p:sldId id="764" r:id="rId19"/>
    <p:sldId id="756" r:id="rId20"/>
    <p:sldId id="757" r:id="rId21"/>
    <p:sldId id="758" r:id="rId22"/>
  </p:sldIdLst>
  <p:sldSz cx="9144000" cy="6858000" type="screen4x3"/>
  <p:notesSz cx="9872663" cy="6797675"/>
  <p:defaultTextStyle>
    <a:defPPr>
      <a:defRPr lang="vi-V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D3F9E7"/>
    <a:srgbClr val="FF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5" autoAdjust="0"/>
    <p:restoredTop sz="94917" autoAdjust="0"/>
  </p:normalViewPr>
  <p:slideViewPr>
    <p:cSldViewPr>
      <p:cViewPr varScale="1">
        <p:scale>
          <a:sx n="86" d="100"/>
          <a:sy n="86" d="100"/>
        </p:scale>
        <p:origin x="152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9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918" y="72"/>
      </p:cViewPr>
      <p:guideLst>
        <p:guide orient="horz" pos="2141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83755"/>
            <a:ext cx="3354878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E0E936E-D7AE-4FD2-A4BB-1C8EBA27ED3E}" type="slidenum">
              <a:rPr 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4363" y="113295"/>
            <a:ext cx="7354219" cy="2440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vi-VN" sz="1000" b="0" i="1">
                <a:latin typeface="Times New Roman" pitchFamily="18" charset="0"/>
                <a:ea typeface="+mn-ea"/>
                <a:cs typeface="Times New Roman" pitchFamily="18" charset="0"/>
              </a:rPr>
              <a:t>Chương trình đào tạo .NET và DEVEXPRESS</a:t>
            </a:r>
            <a:endParaRPr lang="en-US" sz="1000" b="0" i="1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8047" y="6574257"/>
            <a:ext cx="2278084" cy="244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b="0" i="1">
                <a:latin typeface="Times New Roman" pitchFamily="18" charset="0"/>
                <a:ea typeface="+mn-ea"/>
                <a:cs typeface="Times New Roman" pitchFamily="18" charset="0"/>
              </a:rPr>
              <a:t>ThS. Trần Anh Dũng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050131" y="339884"/>
            <a:ext cx="7747262" cy="17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0131" y="6572267"/>
            <a:ext cx="7772400" cy="1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16203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582E053-4291-48BB-A6EA-18C59367F2EE}" type="datetime1">
              <a:rPr lang="vi-VN"/>
              <a:pPr>
                <a:defRPr/>
              </a:pPr>
              <a:t>28/03/2024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28896"/>
            <a:ext cx="7898130" cy="305895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5046028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vi-VN"/>
              <a:t>ThS. Trần Anh Dũng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4" y="6456612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7EAF5D4-30DF-4666-88A0-857909604CF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76159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996A3A9-3C8F-499F-A513-C19A952A036E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ThS. Trần Anh Dũng</a:t>
            </a:r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587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06"/>
          <p:cNvSpPr>
            <a:spLocks noChangeArrowheads="1"/>
          </p:cNvSpPr>
          <p:nvPr userDrawn="1"/>
        </p:nvSpPr>
        <p:spPr bwMode="gray">
          <a:xfrm>
            <a:off x="0" y="2590800"/>
            <a:ext cx="9144000" cy="15240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63" y="133350"/>
            <a:ext cx="8212137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282700"/>
            <a:ext cx="8793162" cy="54229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vi-VN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6AC59416-96EF-435B-903D-B6A112214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458200" cy="5516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6"/>
          <p:cNvSpPr>
            <a:spLocks noChangeArrowheads="1"/>
          </p:cNvSpPr>
          <p:nvPr userDrawn="1"/>
        </p:nvSpPr>
        <p:spPr bwMode="gray">
          <a:xfrm>
            <a:off x="492125" y="190500"/>
            <a:ext cx="8639175" cy="6477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5" r:id="rId10"/>
    <p:sldLayoutId id="2147483984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457200" y="2590800"/>
            <a:ext cx="8686800" cy="1524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nl-NL" b="1" dirty="0">
                <a:solidFill>
                  <a:srgbClr val="22226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charset="0"/>
              </a:rPr>
              <a:t>Mẫu Memento</a:t>
            </a:r>
            <a:endParaRPr lang="vi-VN" b="1" dirty="0">
              <a:solidFill>
                <a:srgbClr val="222268"/>
              </a:solidFill>
              <a:effectLst>
                <a:outerShdw blurRad="38100" dist="38100" dir="2700000" algn="tl">
                  <a:srgbClr val="C0C0C0"/>
                </a:outerShdw>
              </a:effectLst>
              <a:cs typeface="Tahoma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66013" y="5257800"/>
            <a:ext cx="5312391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9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vi-V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gpcoder.com/wp-content/uploads/2018/08/design-patter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59" y="25667"/>
            <a:ext cx="4762500" cy="248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7F04787-1700-660E-18CB-74E16AFC9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3060" y="1066800"/>
            <a:ext cx="4958880" cy="5638800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6535243"/>
      </p:ext>
    </p:extLst>
  </p:cSld>
  <p:clrMapOvr>
    <a:masterClrMapping/>
  </p:clrMapOvr>
  <p:transition advClick="0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4C6BB8-903D-B18B-FFA9-AF64ECDD6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448" y="1112838"/>
            <a:ext cx="4078103" cy="5516562"/>
          </a:xfrm>
        </p:spPr>
      </p:pic>
    </p:spTree>
    <p:extLst>
      <p:ext uri="{BB962C8B-B14F-4D97-AF65-F5344CB8AC3E}">
        <p14:creationId xmlns:p14="http://schemas.microsoft.com/office/powerpoint/2010/main" val="1062866791"/>
      </p:ext>
    </p:extLst>
  </p:cSld>
  <p:clrMapOvr>
    <a:masterClrMapping/>
  </p:clrMapOvr>
  <p:transition advClick="0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33CCC2-FE30-A921-C801-520E494DA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898" y="1112838"/>
            <a:ext cx="6989204" cy="5516562"/>
          </a:xfrm>
        </p:spPr>
      </p:pic>
    </p:spTree>
    <p:extLst>
      <p:ext uri="{BB962C8B-B14F-4D97-AF65-F5344CB8AC3E}">
        <p14:creationId xmlns:p14="http://schemas.microsoft.com/office/powerpoint/2010/main" val="3393070340"/>
      </p:ext>
    </p:extLst>
  </p:cSld>
  <p:clrMapOvr>
    <a:masterClrMapping/>
  </p:clrMapOvr>
  <p:transition advClick="0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AE81EE1-523C-A624-87DD-709BE5A7C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546" y="1503826"/>
            <a:ext cx="8287907" cy="4734586"/>
          </a:xfrm>
        </p:spPr>
      </p:pic>
    </p:spTree>
    <p:extLst>
      <p:ext uri="{BB962C8B-B14F-4D97-AF65-F5344CB8AC3E}">
        <p14:creationId xmlns:p14="http://schemas.microsoft.com/office/powerpoint/2010/main" val="3446095208"/>
      </p:ext>
    </p:extLst>
  </p:cSld>
  <p:clrMapOvr>
    <a:masterClrMapping/>
  </p:clrMapOvr>
  <p:transition advClick="0"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FAEB1B-CE98-BE1E-C7DF-CB585B91C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99" y="1828800"/>
            <a:ext cx="8458200" cy="292555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2EE1D1-0677-B900-BBB9-05AA4A5DE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972029"/>
            <a:ext cx="285789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79827"/>
      </p:ext>
    </p:extLst>
  </p:cSld>
  <p:clrMapOvr>
    <a:masterClrMapping/>
  </p:clrMapOvr>
  <p:transition advClick="0">
    <p:wheel spokes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D4F08-6E23-0BC3-45FE-CD569B118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91AE94A-C92C-2F7F-5A9D-5E849ADB4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5.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Các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bước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thực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hiện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812D99A-9F00-4341-339D-4DF92A17DF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Xác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định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class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nào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đóng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vai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trò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originator</a:t>
            </a:r>
            <a:r>
              <a:rPr lang="en-US" sz="2400" dirty="0">
                <a:latin typeface="+mj-lt"/>
                <a:cs typeface="Tahoma" charset="0"/>
              </a:rPr>
              <a:t>. Quan </a:t>
            </a:r>
            <a:r>
              <a:rPr lang="en-US" sz="2400" dirty="0" err="1">
                <a:latin typeface="+mj-lt"/>
                <a:cs typeface="Tahoma" charset="0"/>
              </a:rPr>
              <a:t>trọng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liệu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trình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dùng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một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object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trung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tâm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thuộc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kiểu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này</a:t>
            </a:r>
            <a:r>
              <a:rPr lang="en-US" sz="2400" dirty="0">
                <a:latin typeface="+mj-lt"/>
                <a:cs typeface="Tahoma" charset="0"/>
              </a:rPr>
              <a:t> hay </a:t>
            </a:r>
            <a:r>
              <a:rPr lang="en-US" sz="2400" dirty="0" err="1">
                <a:latin typeface="+mj-lt"/>
                <a:cs typeface="Tahoma" charset="0"/>
              </a:rPr>
              <a:t>nhiều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object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nhỏ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hơn</a:t>
            </a:r>
            <a:endParaRPr lang="en-US" sz="2400" dirty="0">
              <a:solidFill>
                <a:srgbClr val="0000FF"/>
              </a:solidFill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Tạo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lớp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memento. </a:t>
            </a:r>
            <a:r>
              <a:rPr lang="en-US" sz="2400" dirty="0" err="1">
                <a:latin typeface="+mj-lt"/>
                <a:cs typeface="Tahoma" charset="0"/>
              </a:rPr>
              <a:t>Lần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lượt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khai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field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ánh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field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bên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trong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lớp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originator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Làm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memento </a:t>
            </a:r>
            <a:r>
              <a:rPr lang="en-US" sz="2400" dirty="0" err="1">
                <a:latin typeface="+mj-lt"/>
                <a:cs typeface="Tahoma" charset="0"/>
              </a:rPr>
              <a:t>trở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bất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biến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memento </a:t>
            </a:r>
            <a:r>
              <a:rPr lang="en-US" sz="2400" dirty="0" err="1">
                <a:latin typeface="+mj-lt"/>
                <a:cs typeface="Tahoma" charset="0"/>
              </a:rPr>
              <a:t>nên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chỉ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chấp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nhận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dữ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liệu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một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lần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thông</a:t>
            </a:r>
            <a:r>
              <a:rPr lang="en-US" sz="2400" dirty="0">
                <a:latin typeface="+mj-lt"/>
                <a:cs typeface="Tahoma" charset="0"/>
              </a:rPr>
              <a:t> qua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constructor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không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setter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Nếu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ngôn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ngữ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lập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trình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hỗ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trợ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lớp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lồng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nhau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lồng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memento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vào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trong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originator.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Nếu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không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trích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xuất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một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interface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trống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từ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class memento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làm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cho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tất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cả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object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khác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sử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dụng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nó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để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tham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chiếu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tới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memento</a:t>
            </a:r>
            <a:r>
              <a:rPr lang="en-US" sz="2400" dirty="0">
                <a:latin typeface="+mj-lt"/>
                <a:cs typeface="Tahoma" charset="0"/>
              </a:rPr>
              <a:t>.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542933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D4F08-6E23-0BC3-45FE-CD569B118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91AE94A-C92C-2F7F-5A9D-5E849ADB4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5.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Các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bước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thực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hiện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812D99A-9F00-4341-339D-4DF92A17DF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Thêm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method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memento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originator</a:t>
            </a:r>
            <a:r>
              <a:rPr lang="en-US" sz="2400" dirty="0">
                <a:latin typeface="+mj-lt"/>
                <a:cs typeface="Tahoma" charset="0"/>
              </a:rPr>
              <a:t>. Originator </a:t>
            </a:r>
            <a:r>
              <a:rPr lang="en-US" sz="2400" dirty="0" err="1">
                <a:latin typeface="+mj-lt"/>
                <a:cs typeface="Tahoma" charset="0"/>
              </a:rPr>
              <a:t>phải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chuyển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trạng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thái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thông</a:t>
            </a:r>
            <a:r>
              <a:rPr lang="en-US" sz="2400" dirty="0">
                <a:latin typeface="+mj-lt"/>
                <a:cs typeface="Tahoma" charset="0"/>
              </a:rPr>
              <a:t> qua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hoặc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nhiều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số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constructor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của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lớp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memento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Kiểu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trả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về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method </a:t>
            </a:r>
            <a:r>
              <a:rPr lang="en-US" sz="2400" dirty="0" err="1">
                <a:latin typeface="+mj-lt"/>
                <a:cs typeface="Tahoma" charset="0"/>
              </a:rPr>
              <a:t>nên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interface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đã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trích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xuất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từ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trước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Thêm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method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khôi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phục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trạng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thái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của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originator </a:t>
            </a:r>
            <a:r>
              <a:rPr lang="en-US" sz="2400" dirty="0" err="1">
                <a:latin typeface="+mj-lt"/>
                <a:cs typeface="Tahoma" charset="0"/>
              </a:rPr>
              <a:t>vào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nó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method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nên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chấp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nhận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một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memento object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làm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đối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số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Nếu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đã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trích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xuất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interface,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đặt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nó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làm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tham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số</a:t>
            </a:r>
            <a:endParaRPr lang="en-US" sz="2400" dirty="0">
              <a:solidFill>
                <a:srgbClr val="0000FF"/>
              </a:solidFill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Caretaker</a:t>
            </a:r>
            <a:r>
              <a:rPr lang="en-US" sz="2400" dirty="0">
                <a:latin typeface="+mj-lt"/>
                <a:cs typeface="Tahoma" charset="0"/>
              </a:rPr>
              <a:t>: </a:t>
            </a:r>
            <a:r>
              <a:rPr lang="en-US" sz="2400" dirty="0" err="1">
                <a:latin typeface="+mj-lt"/>
                <a:cs typeface="Tahoma" charset="0"/>
              </a:rPr>
              <a:t>dù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đại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diện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command object,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lịch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hay </a:t>
            </a:r>
            <a:r>
              <a:rPr lang="en-US" sz="2400" dirty="0" err="1">
                <a:latin typeface="+mj-lt"/>
                <a:cs typeface="Tahoma" charset="0"/>
              </a:rPr>
              <a:t>thứ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gì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đó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nên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biết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nào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cần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memento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từ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originator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cách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lưu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trữ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chúng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nào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cần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khôi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phục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>
                <a:latin typeface="+mj-lt"/>
                <a:cs typeface="Tahoma" charset="0"/>
              </a:rPr>
              <a:t>originator </a:t>
            </a:r>
            <a:r>
              <a:rPr lang="en-US" sz="2400" dirty="0" err="1">
                <a:latin typeface="+mj-lt"/>
                <a:cs typeface="Tahoma" charset="0"/>
              </a:rPr>
              <a:t>bằng</a:t>
            </a:r>
            <a:r>
              <a:rPr lang="en-US" sz="2400" dirty="0">
                <a:latin typeface="+mj-lt"/>
                <a:cs typeface="Tahoma" charset="0"/>
              </a:rPr>
              <a:t> memento</a:t>
            </a:r>
          </a:p>
        </p:txBody>
      </p:sp>
    </p:spTree>
    <p:extLst>
      <p:ext uri="{BB962C8B-B14F-4D97-AF65-F5344CB8AC3E}">
        <p14:creationId xmlns:p14="http://schemas.microsoft.com/office/powerpoint/2010/main" val="3122817117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D4F08-6E23-0BC3-45FE-CD569B118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91AE94A-C92C-2F7F-5A9D-5E849ADB4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5.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Các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bước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thực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hiện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812D99A-9F00-4341-339D-4DF92A17DF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Mối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liên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kết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giữa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caretaker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và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originator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chuyển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sang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lớp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memento</a:t>
            </a:r>
            <a:r>
              <a:rPr lang="en-US" sz="2400" dirty="0">
                <a:latin typeface="+mj-lt"/>
                <a:cs typeface="Tahoma" charset="0"/>
              </a:rPr>
              <a:t>. Trong </a:t>
            </a:r>
            <a:r>
              <a:rPr lang="en-US" sz="2400" dirty="0" err="1">
                <a:latin typeface="+mj-lt"/>
                <a:cs typeface="Tahoma" charset="0"/>
              </a:rPr>
              <a:t>trường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hợp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này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mỗi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memento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phải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originator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ra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nó</a:t>
            </a:r>
            <a:r>
              <a:rPr lang="en-US" sz="2400" dirty="0">
                <a:latin typeface="+mj-lt"/>
                <a:cs typeface="Tahoma" charset="0"/>
              </a:rPr>
              <a:t>. Method </a:t>
            </a:r>
            <a:r>
              <a:rPr lang="en-US" sz="2400" dirty="0" err="1">
                <a:latin typeface="+mj-lt"/>
                <a:cs typeface="Tahoma" charset="0"/>
              </a:rPr>
              <a:t>khôi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phục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cũng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sẽ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chuyển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memento. </a:t>
            </a:r>
            <a:r>
              <a:rPr lang="en-US" sz="2400" dirty="0" err="1">
                <a:latin typeface="+mj-lt"/>
                <a:cs typeface="Tahoma" charset="0"/>
              </a:rPr>
              <a:t>Điều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này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chỉ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ý </a:t>
            </a:r>
            <a:r>
              <a:rPr lang="en-US" sz="2400" dirty="0" err="1">
                <a:latin typeface="+mj-lt"/>
                <a:cs typeface="Tahoma" charset="0"/>
              </a:rPr>
              <a:t>nghĩa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memento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được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lồng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vào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lớp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originator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hoặc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lớp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originator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cũng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cấp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đủ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setter </a:t>
            </a:r>
            <a:r>
              <a:rPr lang="en-US" sz="2400" dirty="0" err="1">
                <a:latin typeface="+mj-lt"/>
                <a:cs typeface="Tahoma" charset="0"/>
              </a:rPr>
              <a:t>để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đè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thái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nó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5587390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DAE68-1E44-D48D-B35C-760B99DE1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A2D652A-04C5-96F2-3738-0D7F0D17A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6.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Ưu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điểm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F418832-A88D-1856-B388-8D3F227728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Lưu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nhanh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thái</a:t>
            </a:r>
            <a:r>
              <a:rPr lang="en-US" sz="2400" dirty="0">
                <a:latin typeface="+mj-lt"/>
                <a:cs typeface="Tahoma" charset="0"/>
              </a:rPr>
              <a:t> object </a:t>
            </a:r>
            <a:r>
              <a:rPr lang="en-US" sz="2400" dirty="0" err="1">
                <a:latin typeface="+mj-lt"/>
                <a:cs typeface="Tahoma" charset="0"/>
              </a:rPr>
              <a:t>mà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không</a:t>
            </a:r>
            <a:r>
              <a:rPr lang="en-US" sz="2400" dirty="0">
                <a:latin typeface="+mj-lt"/>
                <a:cs typeface="Tahoma" charset="0"/>
              </a:rPr>
              <a:t> vi </a:t>
            </a:r>
            <a:r>
              <a:rPr lang="en-US" sz="2400" dirty="0" err="1">
                <a:latin typeface="+mj-lt"/>
                <a:cs typeface="Tahoma" charset="0"/>
              </a:rPr>
              <a:t>phạm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tính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đóng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gói</a:t>
            </a:r>
            <a:endParaRPr lang="en-US" sz="2400" dirty="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Đơn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giản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hóa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code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của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originator </a:t>
            </a:r>
            <a:r>
              <a:rPr lang="en-US" sz="2400" dirty="0" err="1">
                <a:latin typeface="+mj-lt"/>
                <a:cs typeface="Tahoma" charset="0"/>
              </a:rPr>
              <a:t>bằng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phép</a:t>
            </a:r>
            <a:r>
              <a:rPr lang="en-US" sz="2400" dirty="0">
                <a:latin typeface="+mj-lt"/>
                <a:cs typeface="Tahoma" charset="0"/>
              </a:rPr>
              <a:t> caretaker </a:t>
            </a:r>
            <a:r>
              <a:rPr lang="en-US" sz="2400" dirty="0" err="1">
                <a:latin typeface="+mj-lt"/>
                <a:cs typeface="Tahoma" charset="0"/>
              </a:rPr>
              <a:t>duy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trì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lịch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thái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originator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275383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53A4B-C9E2-854B-C1EA-99820C2DB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FEA24D7-5604-7A04-5C23-4B835D9AB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7.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Nhược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điểm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0EBAEFF-3891-F35C-77B4-3E13E9A33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Tốn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nhiều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RAM </a:t>
            </a:r>
            <a:r>
              <a:rPr lang="en-US" sz="2400" dirty="0" err="1">
                <a:latin typeface="+mj-lt"/>
                <a:cs typeface="Tahoma" charset="0"/>
              </a:rPr>
              <a:t>nếu</a:t>
            </a:r>
            <a:r>
              <a:rPr lang="en-US" sz="2400" dirty="0">
                <a:latin typeface="+mj-lt"/>
                <a:cs typeface="Tahoma" charset="0"/>
              </a:rPr>
              <a:t> client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tạo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mementos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quá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thường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xuyên</a:t>
            </a:r>
            <a:endParaRPr lang="en-US" sz="2400" dirty="0">
              <a:solidFill>
                <a:srgbClr val="0000FF"/>
              </a:solidFill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Caretaker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nên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theo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dõi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originator </a:t>
            </a:r>
            <a:r>
              <a:rPr lang="en-US" sz="2400" dirty="0" err="1">
                <a:latin typeface="+mj-lt"/>
                <a:cs typeface="Tahoma" charset="0"/>
              </a:rPr>
              <a:t>để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tiêu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hủy</a:t>
            </a:r>
            <a:r>
              <a:rPr lang="en-US" sz="2400" dirty="0">
                <a:latin typeface="+mj-lt"/>
                <a:cs typeface="Tahoma" charset="0"/>
              </a:rPr>
              <a:t> memento </a:t>
            </a:r>
            <a:r>
              <a:rPr lang="en-US" sz="2400" dirty="0" err="1">
                <a:latin typeface="+mj-lt"/>
                <a:cs typeface="Tahoma" charset="0"/>
              </a:rPr>
              <a:t>lỗi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thời</a:t>
            </a:r>
            <a:endParaRPr lang="en-US" sz="2400" dirty="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400" dirty="0">
                <a:latin typeface="+mj-lt"/>
                <a:cs typeface="Tahoma" charset="0"/>
              </a:rPr>
              <a:t>Hầu hết các </a:t>
            </a:r>
            <a:r>
              <a:rPr lang="vi-VN" sz="2400" dirty="0">
                <a:solidFill>
                  <a:srgbClr val="0000FF"/>
                </a:solidFill>
                <a:latin typeface="+mj-lt"/>
                <a:cs typeface="Tahoma" charset="0"/>
              </a:rPr>
              <a:t>ngôn ngữ lập trình động</a:t>
            </a:r>
            <a:r>
              <a:rPr lang="vi-VN" sz="2400" dirty="0">
                <a:latin typeface="+mj-lt"/>
                <a:cs typeface="Tahoma" charset="0"/>
              </a:rPr>
              <a:t>, chẳng hạn như PHP, </a:t>
            </a:r>
            <a:r>
              <a:rPr lang="vi-VN" sz="2400" dirty="0" err="1">
                <a:latin typeface="+mj-lt"/>
                <a:cs typeface="Tahoma" charset="0"/>
              </a:rPr>
              <a:t>Python</a:t>
            </a:r>
            <a:r>
              <a:rPr lang="vi-VN" sz="2400" dirty="0">
                <a:latin typeface="+mj-lt"/>
                <a:cs typeface="Tahoma" charset="0"/>
              </a:rPr>
              <a:t> và </a:t>
            </a:r>
            <a:r>
              <a:rPr lang="vi-VN" sz="2400" dirty="0" err="1">
                <a:latin typeface="+mj-lt"/>
                <a:cs typeface="Tahoma" charset="0"/>
              </a:rPr>
              <a:t>JavaScript</a:t>
            </a:r>
            <a:r>
              <a:rPr lang="vi-VN" sz="2400" dirty="0">
                <a:latin typeface="+mj-lt"/>
                <a:cs typeface="Tahoma" charset="0"/>
              </a:rPr>
              <a:t>, </a:t>
            </a:r>
            <a:r>
              <a:rPr lang="vi-VN" sz="2400" dirty="0">
                <a:solidFill>
                  <a:srgbClr val="0000FF"/>
                </a:solidFill>
                <a:latin typeface="+mj-lt"/>
                <a:cs typeface="Tahoma" charset="0"/>
              </a:rPr>
              <a:t>không thể đảm bảo rằng trạng thái bên trong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memento </a:t>
            </a:r>
            <a:r>
              <a:rPr lang="vi-VN" sz="2400" dirty="0">
                <a:solidFill>
                  <a:srgbClr val="0000FF"/>
                </a:solidFill>
                <a:latin typeface="+mj-lt"/>
                <a:cs typeface="Tahoma" charset="0"/>
              </a:rPr>
              <a:t>vẫn nguyên vẹn</a:t>
            </a:r>
            <a:r>
              <a:rPr lang="vi-VN" sz="2400" dirty="0">
                <a:latin typeface="+mj-lt"/>
                <a:cs typeface="Tahom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630376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1.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Tổng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quan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Tên</a:t>
            </a:r>
            <a:r>
              <a:rPr lang="en-US" sz="2400" dirty="0">
                <a:latin typeface="+mj-lt"/>
                <a:cs typeface="Tahoma" charset="0"/>
              </a:rPr>
              <a:t>: Memento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Phân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loại</a:t>
            </a:r>
            <a:r>
              <a:rPr lang="en-US" sz="2400" dirty="0">
                <a:latin typeface="+mj-lt"/>
                <a:cs typeface="Tahoma" charset="0"/>
              </a:rPr>
              <a:t>: Behavior design pattern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Mô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tả</a:t>
            </a:r>
            <a:r>
              <a:rPr lang="en-US" sz="2400" dirty="0">
                <a:latin typeface="+mj-lt"/>
                <a:cs typeface="Tahoma" charset="0"/>
              </a:rPr>
              <a:t>: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phép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lưu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khôi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phục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thái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object </a:t>
            </a:r>
            <a:r>
              <a:rPr lang="en-US" sz="2400" dirty="0" err="1">
                <a:latin typeface="+mj-lt"/>
                <a:cs typeface="Tahoma" charset="0"/>
              </a:rPr>
              <a:t>mà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không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tiết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lộ</a:t>
            </a:r>
            <a:r>
              <a:rPr lang="en-US" sz="2400" dirty="0">
                <a:latin typeface="+mj-lt"/>
                <a:cs typeface="Tahoma" charset="0"/>
              </a:rPr>
              <a:t> chi </a:t>
            </a:r>
            <a:r>
              <a:rPr lang="en-US" sz="2400" dirty="0" err="1">
                <a:latin typeface="+mj-lt"/>
                <a:cs typeface="Tahoma" charset="0"/>
              </a:rPr>
              <a:t>tiết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về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việc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triển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khai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6617654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B265C-7A73-6E24-08E1-0FFE704A3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4ACA0CE-1719-4C62-511A-E743A4054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8. Liên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quan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với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các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khác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1D651E0-3FFE-6DC8-0A95-0171EA0651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Memento</a:t>
            </a:r>
            <a:r>
              <a:rPr lang="en-US" sz="2400" dirty="0">
                <a:latin typeface="+mj-lt"/>
                <a:cs typeface="Tahoma" charset="0"/>
              </a:rPr>
              <a:t> x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Command</a:t>
            </a:r>
            <a:r>
              <a:rPr lang="en-US" sz="2400" dirty="0">
                <a:latin typeface="+mj-lt"/>
                <a:cs typeface="Tahoma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Command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thực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hiện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thao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nhau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trên</a:t>
            </a:r>
            <a:r>
              <a:rPr lang="en-US" sz="2400" dirty="0">
                <a:latin typeface="+mj-lt"/>
                <a:cs typeface="Tahoma" charset="0"/>
              </a:rPr>
              <a:t> object,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Memento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lưu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thái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ngay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lệnh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thực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thi</a:t>
            </a:r>
            <a:endParaRPr lang="en-US" sz="2400" dirty="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Memento</a:t>
            </a:r>
            <a:r>
              <a:rPr lang="en-US" sz="2400" dirty="0">
                <a:latin typeface="+mj-lt"/>
                <a:cs typeface="Tahoma" charset="0"/>
              </a:rPr>
              <a:t> x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Iterator</a:t>
            </a:r>
            <a:r>
              <a:rPr lang="en-US" sz="2400" dirty="0">
                <a:latin typeface="+mj-lt"/>
                <a:cs typeface="Tahoma" charset="0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nắm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bắt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thái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lặp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hiện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khôi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phục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lại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nếu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cần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Prototype</a:t>
            </a:r>
            <a:r>
              <a:rPr lang="en-US" sz="2400" dirty="0">
                <a:latin typeface="+mj-lt"/>
                <a:cs typeface="Tahoma" charset="0"/>
              </a:rPr>
              <a:t> x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Memento</a:t>
            </a:r>
            <a:r>
              <a:rPr lang="en-US" sz="2400" dirty="0">
                <a:latin typeface="+mj-lt"/>
                <a:cs typeface="Tahoma" charset="0"/>
              </a:rPr>
              <a:t>: Prototype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thay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thế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giản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Memento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object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giản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không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liên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tài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nguyên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ngoài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hoặc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liên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dễ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dễ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lặp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lại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387816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9642A-4F83-FDF8-C447-966179C33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C701525-B0A2-C098-D43E-2B8532221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2.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Trường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hợp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sử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dụng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E28FBE0-CA57-BE77-541E-8FDEC31D2D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muốn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lưu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nhanh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trạng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thái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object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khôi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phục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trạng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thái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trước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đó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object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quyền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truy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cập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trực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tiếp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vào</a:t>
            </a:r>
            <a:r>
              <a:rPr lang="en-US" sz="2400" dirty="0">
                <a:latin typeface="+mj-lt"/>
                <a:cs typeface="Tahoma" charset="0"/>
              </a:rPr>
              <a:t> fields/ getters/ setters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object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vi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phạm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tính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đóng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gói</a:t>
            </a:r>
            <a:r>
              <a:rPr lang="en-US" sz="2400" dirty="0">
                <a:latin typeface="+mj-lt"/>
                <a:cs typeface="Tahoma" charset="0"/>
              </a:rPr>
              <a:t>.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599165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1B20F-36FF-99B9-8602-A76D871B1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1808A2A-9581-824F-E350-8176DD3F4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Cấu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trúc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mô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A79455-0624-8739-38F7-3FAD91F5D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 err="1">
                <a:solidFill>
                  <a:srgbClr val="0000FF"/>
                </a:solidFill>
              </a:rPr>
              <a:t>Triển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khai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dựa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trên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lớp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lồng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nhau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D5F649-0222-CBDE-0546-9D35A8ECB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31" y="2057400"/>
            <a:ext cx="7430537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1645"/>
      </p:ext>
    </p:extLst>
  </p:cSld>
  <p:clrMapOvr>
    <a:masterClrMapping/>
  </p:clrMapOvr>
  <p:transition advClick="0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1B20F-36FF-99B9-8602-A76D871B1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1808A2A-9581-824F-E350-8176DD3F4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Cấu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trúc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mô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0216C-C2E1-E7F3-798F-C2116227E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Arial (Headings)"/>
              </a:rPr>
              <a:t>Lớp</a:t>
            </a:r>
            <a:r>
              <a:rPr lang="en-US" sz="2400" dirty="0">
                <a:latin typeface="Arial (Headings)"/>
              </a:rPr>
              <a:t> Originator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tạo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snapshot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về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trạng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thái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của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nó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khôi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phục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trạng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thái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của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nó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từ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snapshot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khi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cần</a:t>
            </a:r>
            <a:r>
              <a:rPr lang="en-US" sz="2400" dirty="0">
                <a:latin typeface="Arial (Headings)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 (Headings)"/>
              </a:rPr>
              <a:t>Memento </a:t>
            </a:r>
            <a:r>
              <a:rPr lang="en-US" sz="2400" dirty="0" err="1">
                <a:latin typeface="Arial (Headings)"/>
              </a:rPr>
              <a:t>là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object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hoạt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động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như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là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snapshot </a:t>
            </a:r>
            <a:r>
              <a:rPr lang="en-US" sz="2400" dirty="0" err="1">
                <a:latin typeface="Arial (Headings)"/>
              </a:rPr>
              <a:t>về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trạng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thái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của</a:t>
            </a:r>
            <a:r>
              <a:rPr lang="en-US" sz="2400" dirty="0">
                <a:latin typeface="Arial (Headings)"/>
              </a:rPr>
              <a:t> Originator. </a:t>
            </a:r>
            <a:r>
              <a:rPr lang="en-US" sz="2400" dirty="0" err="1">
                <a:latin typeface="Arial (Headings)"/>
              </a:rPr>
              <a:t>Đó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là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cách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phổ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biến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để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làm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cho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memento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trở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nên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bất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biến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và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chỉ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truyền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dữ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liệu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1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lần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thông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qua constructor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 (Headings)"/>
              </a:rPr>
              <a:t>Caretaker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biết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khi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nào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và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tại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sao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nên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nắm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trạng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thái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của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Originator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và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khi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nào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trạng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thái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cần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được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khôi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phục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 (Headings)"/>
              </a:rPr>
              <a:t>Ở </a:t>
            </a:r>
            <a:r>
              <a:rPr lang="en-US" sz="2400" dirty="0" err="1">
                <a:latin typeface="Arial (Headings)"/>
              </a:rPr>
              <a:t>trong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cách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triển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khai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này</a:t>
            </a:r>
            <a:r>
              <a:rPr lang="en-US" sz="2400" dirty="0">
                <a:latin typeface="Arial (Headings)"/>
              </a:rPr>
              <a:t>: 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Memento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được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lồng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bên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trong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Originator</a:t>
            </a:r>
            <a:r>
              <a:rPr lang="en-US" sz="2400" dirty="0">
                <a:latin typeface="Arial (Headings)"/>
              </a:rPr>
              <a:t>, </a:t>
            </a:r>
            <a:r>
              <a:rPr lang="en-US" sz="2400" dirty="0" err="1">
                <a:latin typeface="Arial (Headings)"/>
              </a:rPr>
              <a:t>cho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phép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truy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cập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vào</a:t>
            </a:r>
            <a:r>
              <a:rPr lang="en-US" sz="2400" dirty="0">
                <a:latin typeface="Arial (Headings)"/>
              </a:rPr>
              <a:t> method </a:t>
            </a:r>
            <a:r>
              <a:rPr lang="en-US" sz="2400" dirty="0" err="1">
                <a:latin typeface="Arial (Headings)"/>
              </a:rPr>
              <a:t>của</a:t>
            </a:r>
            <a:r>
              <a:rPr lang="en-US" sz="2400" dirty="0">
                <a:latin typeface="Arial (Headings)"/>
              </a:rPr>
              <a:t> Memento. Caretaker </a:t>
            </a:r>
            <a:r>
              <a:rPr lang="en-US" sz="2400" dirty="0" err="1">
                <a:latin typeface="Arial (Headings)"/>
              </a:rPr>
              <a:t>có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ít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quyền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hơn</a:t>
            </a:r>
            <a:r>
              <a:rPr lang="en-US" sz="2400" dirty="0">
                <a:latin typeface="Arial (Headings)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chỉ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lưu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trữ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Memento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nhưng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không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làm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xáo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trộn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trạng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thái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của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chúng</a:t>
            </a:r>
            <a:endParaRPr lang="en-US" sz="2400" dirty="0">
              <a:solidFill>
                <a:srgbClr val="0000FF"/>
              </a:solidFill>
              <a:latin typeface="Arial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431739079"/>
      </p:ext>
    </p:extLst>
  </p:cSld>
  <p:clrMapOvr>
    <a:masterClrMapping/>
  </p:clrMapOvr>
  <p:transition advClick="0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1B20F-36FF-99B9-8602-A76D871B1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1808A2A-9581-824F-E350-8176DD3F4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Cấu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trúc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mô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0216C-C2E1-E7F3-798F-C2116227E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Triển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khai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dựa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trên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interface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trung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gian</a:t>
            </a:r>
            <a:endParaRPr lang="en-US" sz="2400" dirty="0">
              <a:solidFill>
                <a:srgbClr val="0000FF"/>
              </a:solidFill>
              <a:latin typeface="Arial (Headings)"/>
            </a:endParaRPr>
          </a:p>
          <a:p>
            <a:pPr marL="0" indent="0" algn="ctr">
              <a:buNone/>
            </a:pPr>
            <a:endParaRPr lang="en-US" sz="2400" dirty="0">
              <a:latin typeface="Arial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34A538-B6F8-A6C0-4F67-333955E1F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52" y="1676400"/>
            <a:ext cx="7487695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29822"/>
      </p:ext>
    </p:extLst>
  </p:cSld>
  <p:clrMapOvr>
    <a:masterClrMapping/>
  </p:clrMapOvr>
  <p:transition advClick="0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1B20F-36FF-99B9-8602-A76D871B1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1808A2A-9581-824F-E350-8176DD3F4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Cấu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trúc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mô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0216C-C2E1-E7F3-798F-C2116227E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Arial (Headings)"/>
              </a:rPr>
              <a:t>Nếu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không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có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lớp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lồng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nhau</a:t>
            </a:r>
            <a:r>
              <a:rPr lang="en-US" sz="2400" dirty="0">
                <a:latin typeface="Arial (Headings)"/>
              </a:rPr>
              <a:t>, </a:t>
            </a:r>
            <a:r>
              <a:rPr lang="en-US" sz="2400" dirty="0" err="1">
                <a:latin typeface="Arial (Headings)"/>
              </a:rPr>
              <a:t>hạn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chế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quyền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truy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cập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các</a:t>
            </a:r>
            <a:r>
              <a:rPr lang="en-US" sz="2400" dirty="0">
                <a:latin typeface="Arial (Headings)"/>
              </a:rPr>
              <a:t> field </a:t>
            </a:r>
            <a:r>
              <a:rPr lang="en-US" sz="2400" dirty="0" err="1">
                <a:latin typeface="Arial (Headings)"/>
              </a:rPr>
              <a:t>của</a:t>
            </a:r>
            <a:r>
              <a:rPr lang="en-US" sz="2400" dirty="0">
                <a:latin typeface="Arial (Headings)"/>
              </a:rPr>
              <a:t> Memento </a:t>
            </a:r>
            <a:r>
              <a:rPr lang="en-US" sz="2400" dirty="0" err="1">
                <a:latin typeface="Arial (Headings)"/>
              </a:rPr>
              <a:t>bằng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cách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chỉ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cho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Caretaker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làm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việc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với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Memento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thông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qua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một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interface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trung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gian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được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khai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báo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rõ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ràng</a:t>
            </a:r>
            <a:r>
              <a:rPr lang="en-US" sz="2400" dirty="0">
                <a:latin typeface="Arial (Headings)"/>
              </a:rPr>
              <a:t>, interface </a:t>
            </a:r>
            <a:r>
              <a:rPr lang="en-US" sz="2400" dirty="0" err="1">
                <a:latin typeface="Arial (Headings)"/>
              </a:rPr>
              <a:t>chỉ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khai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báo</a:t>
            </a:r>
            <a:r>
              <a:rPr lang="en-US" sz="2400" dirty="0">
                <a:latin typeface="Arial (Headings)"/>
              </a:rPr>
              <a:t> method </a:t>
            </a:r>
            <a:r>
              <a:rPr lang="en-US" sz="2400" dirty="0" err="1">
                <a:latin typeface="Arial (Headings)"/>
              </a:rPr>
              <a:t>liên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quan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đến</a:t>
            </a:r>
            <a:r>
              <a:rPr lang="en-US" sz="2400" dirty="0">
                <a:latin typeface="Arial (Headings)"/>
              </a:rPr>
              <a:t> metadata </a:t>
            </a:r>
            <a:r>
              <a:rPr lang="en-US" sz="2400" dirty="0" err="1">
                <a:latin typeface="Arial (Headings)"/>
              </a:rPr>
              <a:t>của</a:t>
            </a:r>
            <a:r>
              <a:rPr lang="en-US" sz="2400" dirty="0">
                <a:latin typeface="Arial (Headings)"/>
              </a:rPr>
              <a:t> Memento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 (Headings)"/>
              </a:rPr>
              <a:t>Originator </a:t>
            </a:r>
            <a:r>
              <a:rPr lang="en-US" sz="2400" dirty="0" err="1">
                <a:latin typeface="Arial (Headings)"/>
              </a:rPr>
              <a:t>có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thể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làm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việc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trực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tiếp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với</a:t>
            </a:r>
            <a:r>
              <a:rPr lang="en-US" sz="2400" dirty="0">
                <a:latin typeface="Arial (Headings)"/>
              </a:rPr>
              <a:t> Memento, </a:t>
            </a:r>
            <a:r>
              <a:rPr lang="en-US" sz="2400" dirty="0" err="1">
                <a:latin typeface="Arial (Headings)"/>
              </a:rPr>
              <a:t>truy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cập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vào</a:t>
            </a:r>
            <a:r>
              <a:rPr lang="en-US" sz="2400" dirty="0">
                <a:latin typeface="Arial (Headings)"/>
              </a:rPr>
              <a:t> field </a:t>
            </a:r>
            <a:r>
              <a:rPr lang="en-US" sz="2400" dirty="0" err="1">
                <a:latin typeface="Arial (Headings)"/>
              </a:rPr>
              <a:t>và</a:t>
            </a:r>
            <a:r>
              <a:rPr lang="en-US" sz="2400" dirty="0">
                <a:latin typeface="Arial (Headings)"/>
              </a:rPr>
              <a:t> method </a:t>
            </a:r>
            <a:r>
              <a:rPr lang="en-US" sz="2400" dirty="0" err="1">
                <a:latin typeface="Arial (Headings)"/>
              </a:rPr>
              <a:t>của</a:t>
            </a:r>
            <a:r>
              <a:rPr lang="en-US" sz="2400" dirty="0">
                <a:latin typeface="Arial (Headings)"/>
              </a:rPr>
              <a:t> Memento,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tuy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nhiên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phải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khai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báo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tất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cả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là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public</a:t>
            </a:r>
          </a:p>
        </p:txBody>
      </p:sp>
    </p:spTree>
    <p:extLst>
      <p:ext uri="{BB962C8B-B14F-4D97-AF65-F5344CB8AC3E}">
        <p14:creationId xmlns:p14="http://schemas.microsoft.com/office/powerpoint/2010/main" val="1344548093"/>
      </p:ext>
    </p:extLst>
  </p:cSld>
  <p:clrMapOvr>
    <a:masterClrMapping/>
  </p:clrMapOvr>
  <p:transition advClick="0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1B20F-36FF-99B9-8602-A76D871B1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1808A2A-9581-824F-E350-8176DD3F4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Cấu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trúc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mô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0216C-C2E1-E7F3-798F-C2116227E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Triển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khai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với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tính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đóng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gói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chặt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chẽ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hơn</a:t>
            </a:r>
            <a:endParaRPr lang="en-US" sz="2400" dirty="0">
              <a:solidFill>
                <a:srgbClr val="0000FF"/>
              </a:solidFill>
              <a:latin typeface="Arial (Headings)"/>
            </a:endParaRPr>
          </a:p>
          <a:p>
            <a:pPr marL="0" indent="0" algn="ctr">
              <a:buNone/>
            </a:pPr>
            <a:endParaRPr lang="en-US" sz="2400" dirty="0">
              <a:latin typeface="Arial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1161D1-FD66-528C-58CA-F21E10925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35" y="1828800"/>
            <a:ext cx="7716327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38532"/>
      </p:ext>
    </p:extLst>
  </p:cSld>
  <p:clrMapOvr>
    <a:masterClrMapping/>
  </p:clrMapOvr>
  <p:transition advClick="0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1B20F-36FF-99B9-8602-A76D871B1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1808A2A-9581-824F-E350-8176DD3F4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Cấu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trúc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mô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0216C-C2E1-E7F3-798F-C2116227E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Arial (Headings)"/>
              </a:rPr>
              <a:t>Cách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triển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khai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này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cho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phép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nhiều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Originator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và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nhiều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Memento</a:t>
            </a:r>
            <a:r>
              <a:rPr lang="en-US" sz="2400" dirty="0">
                <a:latin typeface="Arial (Headings)"/>
              </a:rPr>
              <a:t>. </a:t>
            </a:r>
            <a:r>
              <a:rPr lang="en-US" sz="2400" dirty="0" err="1">
                <a:latin typeface="Arial (Headings)"/>
              </a:rPr>
              <a:t>Mỗi</a:t>
            </a:r>
            <a:r>
              <a:rPr lang="en-US" sz="2400" dirty="0">
                <a:latin typeface="Arial (Headings)"/>
              </a:rPr>
              <a:t> Originator </a:t>
            </a:r>
            <a:r>
              <a:rPr lang="en-US" sz="2400" dirty="0" err="1">
                <a:latin typeface="Arial (Headings)"/>
              </a:rPr>
              <a:t>làm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việc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với</a:t>
            </a:r>
            <a:r>
              <a:rPr lang="en-US" sz="2400" dirty="0">
                <a:latin typeface="Arial (Headings)"/>
              </a:rPr>
              <a:t> Memento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tương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ứng</a:t>
            </a:r>
            <a:r>
              <a:rPr lang="en-US" sz="2400" dirty="0">
                <a:latin typeface="Arial (Headings)"/>
              </a:rPr>
              <a:t>. Originator </a:t>
            </a:r>
            <a:r>
              <a:rPr lang="en-US" sz="2400" dirty="0" err="1">
                <a:latin typeface="Arial (Headings)"/>
              </a:rPr>
              <a:t>và</a:t>
            </a:r>
            <a:r>
              <a:rPr lang="en-US" sz="2400" dirty="0">
                <a:latin typeface="Arial (Headings)"/>
              </a:rPr>
              <a:t> Memento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không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tiết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lộ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trạng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thái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với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người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khác</a:t>
            </a:r>
            <a:endParaRPr lang="en-US" sz="2400" dirty="0">
              <a:latin typeface="Arial (Headings)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 (Headings)"/>
              </a:rPr>
              <a:t>Caretaker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bị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hạn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chế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hơn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trong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việc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thay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đổi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trạng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thái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>
                <a:latin typeface="Arial (Headings)"/>
              </a:rPr>
              <a:t>Memento. 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Caretaker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trở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nên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độc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lập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với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Originator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vì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method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khôi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phục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trạng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thái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định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nghĩa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trong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lớp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Memen</a:t>
            </a:r>
            <a:r>
              <a:rPr lang="en-US" sz="2400" dirty="0">
                <a:latin typeface="Arial (Headings)"/>
              </a:rPr>
              <a:t>to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Arial (Headings)"/>
              </a:rPr>
              <a:t>Mỗi</a:t>
            </a:r>
            <a:r>
              <a:rPr lang="en-US" sz="2400" dirty="0">
                <a:latin typeface="Arial (Headings)"/>
              </a:rPr>
              <a:t> Memento </a:t>
            </a:r>
            <a:r>
              <a:rPr lang="en-US" sz="2400" dirty="0" err="1">
                <a:latin typeface="Arial (Headings)"/>
              </a:rPr>
              <a:t>liên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kết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với</a:t>
            </a:r>
            <a:r>
              <a:rPr lang="en-US" sz="2400" dirty="0">
                <a:latin typeface="Arial (Headings)"/>
              </a:rPr>
              <a:t> Originator </a:t>
            </a:r>
            <a:r>
              <a:rPr lang="en-US" sz="2400" dirty="0" err="1">
                <a:latin typeface="Arial (Headings)"/>
              </a:rPr>
              <a:t>tạo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ra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nó</a:t>
            </a:r>
            <a:r>
              <a:rPr lang="en-US" sz="2400" dirty="0">
                <a:latin typeface="Arial (Headings)"/>
              </a:rPr>
              <a:t>. 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Originator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chuyển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chính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nó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và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trạng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thái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tới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constructor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của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Memento.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Nhờ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vậy</a:t>
            </a:r>
            <a:r>
              <a:rPr lang="en-US" sz="2400" dirty="0">
                <a:latin typeface="Arial (Headings)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một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Memento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có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thể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khôi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phục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Originator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đã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tạo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ra</a:t>
            </a:r>
            <a:r>
              <a:rPr lang="en-US" sz="2400" dirty="0">
                <a:solidFill>
                  <a:srgbClr val="0000FF"/>
                </a:solidFill>
                <a:latin typeface="Arial (Headings)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 (Headings)"/>
              </a:rPr>
              <a:t>nó</a:t>
            </a:r>
            <a:r>
              <a:rPr lang="en-US" sz="2400" dirty="0">
                <a:latin typeface="Arial (Headings)"/>
              </a:rPr>
              <a:t>, </a:t>
            </a:r>
            <a:r>
              <a:rPr lang="en-US" sz="2400" dirty="0" err="1">
                <a:latin typeface="Arial (Headings)"/>
              </a:rPr>
              <a:t>với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điều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kiện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là</a:t>
            </a:r>
            <a:r>
              <a:rPr lang="en-US" sz="2400" dirty="0">
                <a:latin typeface="Arial (Headings)"/>
              </a:rPr>
              <a:t> Originator </a:t>
            </a:r>
            <a:r>
              <a:rPr lang="en-US" sz="2400" dirty="0" err="1">
                <a:latin typeface="Arial (Headings)"/>
              </a:rPr>
              <a:t>đã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định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nghĩa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các</a:t>
            </a:r>
            <a:r>
              <a:rPr lang="en-US" sz="2400" dirty="0">
                <a:latin typeface="Arial (Headings)"/>
              </a:rPr>
              <a:t> setter </a:t>
            </a:r>
            <a:r>
              <a:rPr lang="en-US" sz="2400" dirty="0" err="1">
                <a:latin typeface="Arial (Headings)"/>
              </a:rPr>
              <a:t>phù</a:t>
            </a:r>
            <a:r>
              <a:rPr lang="en-US" sz="2400" dirty="0">
                <a:latin typeface="Arial (Headings)"/>
              </a:rPr>
              <a:t> </a:t>
            </a:r>
            <a:r>
              <a:rPr lang="en-US" sz="2400" dirty="0" err="1">
                <a:latin typeface="Arial (Headings)"/>
              </a:rPr>
              <a:t>hợp</a:t>
            </a:r>
            <a:endParaRPr lang="en-US" sz="2400" dirty="0">
              <a:latin typeface="Arial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637602673"/>
      </p:ext>
    </p:extLst>
  </p:cSld>
  <p:clrMapOvr>
    <a:masterClrMapping/>
  </p:clrMapOvr>
  <p:transition advClick="0">
    <p:wheel spokes="1"/>
  </p:transition>
</p:sld>
</file>

<file path=ppt/theme/theme1.xml><?xml version="1.0" encoding="utf-8"?>
<a:theme xmlns:a="http://schemas.openxmlformats.org/drawingml/2006/main" name="VNPT template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VNPT template</Template>
  <TotalTime>2178</TotalTime>
  <Words>1008</Words>
  <Application>Microsoft Office PowerPoint</Application>
  <PresentationFormat>On-screen Show (4:3)</PresentationFormat>
  <Paragraphs>56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(Headings)</vt:lpstr>
      <vt:lpstr>Calibri</vt:lpstr>
      <vt:lpstr>Tahoma</vt:lpstr>
      <vt:lpstr>Times New Roman</vt:lpstr>
      <vt:lpstr>Wingdings</vt:lpstr>
      <vt:lpstr>VNPT template</vt:lpstr>
      <vt:lpstr>Custom Design</vt:lpstr>
      <vt:lpstr>Mẫu Memento</vt:lpstr>
      <vt:lpstr>1. Tổng quan</vt:lpstr>
      <vt:lpstr>2. Trường hợp sử dụng</vt:lpstr>
      <vt:lpstr>3. Cấu trúc mẫu và mô tả</vt:lpstr>
      <vt:lpstr>3. Cấu trúc mẫu và mô tả</vt:lpstr>
      <vt:lpstr>3. Cấu trúc mẫu và mô tả</vt:lpstr>
      <vt:lpstr>3. Cấu trúc mẫu và mô tả</vt:lpstr>
      <vt:lpstr>3. Cấu trúc mẫu và mô tả</vt:lpstr>
      <vt:lpstr>3. Cấu trúc mẫu và mô tả</vt:lpstr>
      <vt:lpstr>4. Ví dụ</vt:lpstr>
      <vt:lpstr>4. Ví dụ</vt:lpstr>
      <vt:lpstr>4. Ví dụ</vt:lpstr>
      <vt:lpstr>4. Ví dụ</vt:lpstr>
      <vt:lpstr>4. Ví dụ</vt:lpstr>
      <vt:lpstr>5. Các bước thực hiện</vt:lpstr>
      <vt:lpstr>5. Các bước thực hiện</vt:lpstr>
      <vt:lpstr>5. Các bước thực hiện</vt:lpstr>
      <vt:lpstr>6. Ưu điểm</vt:lpstr>
      <vt:lpstr>7. Nhược điểm</vt:lpstr>
      <vt:lpstr>8. Liên quan với các mẫu khác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Anh Dung</dc:creator>
  <cp:lastModifiedBy>Nguyễn Thành Thiện Ân</cp:lastModifiedBy>
  <cp:revision>176</cp:revision>
  <dcterms:created xsi:type="dcterms:W3CDTF">2010-09-29T06:57:02Z</dcterms:created>
  <dcterms:modified xsi:type="dcterms:W3CDTF">2024-03-28T14:13:41Z</dcterms:modified>
</cp:coreProperties>
</file>