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64" r:id="rId7"/>
    <p:sldId id="757" r:id="rId8"/>
    <p:sldId id="768" r:id="rId9"/>
    <p:sldId id="758" r:id="rId10"/>
    <p:sldId id="769" r:id="rId11"/>
    <p:sldId id="770" r:id="rId12"/>
    <p:sldId id="765" r:id="rId13"/>
    <p:sldId id="760" r:id="rId14"/>
    <p:sldId id="761" r:id="rId15"/>
    <p:sldId id="762"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32" autoAdjust="0"/>
    <p:restoredTop sz="94917" autoAdjust="0"/>
  </p:normalViewPr>
  <p:slideViewPr>
    <p:cSldViewPr>
      <p:cViewPr varScale="1">
        <p:scale>
          <a:sx n="126" d="100"/>
          <a:sy n="126" d="100"/>
        </p:scale>
        <p:origin x="1968" y="184"/>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22/03/2024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err="1">
                <a:solidFill>
                  <a:srgbClr val="222268"/>
                </a:solidFill>
                <a:effectLst>
                  <a:outerShdw blurRad="38100" dist="38100" dir="2700000" algn="tl">
                    <a:srgbClr val="C0C0C0"/>
                  </a:outerShdw>
                </a:effectLst>
                <a:cs typeface="Tahoma" charset="0"/>
              </a:rPr>
              <a:t>Mẫu</a:t>
            </a:r>
            <a:r>
              <a:rPr lang="nl-NL" b="1" dirty="0">
                <a:solidFill>
                  <a:srgbClr val="222268"/>
                </a:solidFill>
                <a:effectLst>
                  <a:outerShdw blurRad="38100" dist="38100" dir="2700000" algn="tl">
                    <a:srgbClr val="C0C0C0"/>
                  </a:outerShdw>
                </a:effectLst>
                <a:cs typeface="Tahoma" charset="0"/>
              </a:rPr>
              <a:t> </a:t>
            </a:r>
            <a:r>
              <a:rPr lang="nl-NL" b="1" dirty="0" err="1">
                <a:solidFill>
                  <a:srgbClr val="222268"/>
                </a:solidFill>
                <a:effectLst>
                  <a:outerShdw blurRad="38100" dist="38100" dir="2700000" algn="tl">
                    <a:srgbClr val="C0C0C0"/>
                  </a:outerShdw>
                </a:effectLst>
                <a:cs typeface="Tahoma" charset="0"/>
              </a:rPr>
              <a:t>Command</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850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số 09</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Bùi Vĩ Quốc – 21520252</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a:t>
            </a: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2BE7-5B5D-B91F-DF33-A157997DBE1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EEA1CB-9761-87C7-6396-F42C92014B88}"/>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6" name="Picture 5">
            <a:extLst>
              <a:ext uri="{FF2B5EF4-FFF2-40B4-BE49-F238E27FC236}">
                <a16:creationId xmlns:a16="http://schemas.microsoft.com/office/drawing/2014/main" id="{29BAC4A6-033A-36B2-CF1C-D69AD560F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0904" y="1447800"/>
            <a:ext cx="4842192" cy="4539555"/>
          </a:xfrm>
          <a:prstGeom prst="rect">
            <a:avLst/>
          </a:prstGeom>
        </p:spPr>
      </p:pic>
    </p:spTree>
    <p:extLst>
      <p:ext uri="{BB962C8B-B14F-4D97-AF65-F5344CB8AC3E}">
        <p14:creationId xmlns:p14="http://schemas.microsoft.com/office/powerpoint/2010/main" val="1032206499"/>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F56AC-0050-F6B7-1A05-A2FB86B91351}"/>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A1AD945-AD32-F0DB-0523-D4B4C9ED3F8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5.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bước</a:t>
            </a:r>
            <a:r>
              <a:rPr lang="en-US" sz="4000" b="1" dirty="0">
                <a:solidFill>
                  <a:schemeClr val="tx1"/>
                </a:solidFill>
                <a:cs typeface="Tahoma" charset="0"/>
              </a:rPr>
              <a:t> </a:t>
            </a:r>
            <a:r>
              <a:rPr lang="en-US" sz="4000" b="1" dirty="0" err="1">
                <a:solidFill>
                  <a:schemeClr val="tx1"/>
                </a:solidFill>
                <a:cs typeface="Tahoma" charset="0"/>
              </a:rPr>
              <a:t>thực</a:t>
            </a:r>
            <a:r>
              <a:rPr lang="en-US" sz="4000" b="1" dirty="0">
                <a:solidFill>
                  <a:schemeClr val="tx1"/>
                </a:solidFill>
                <a:cs typeface="Tahoma" charset="0"/>
              </a:rPr>
              <a:t> </a:t>
            </a:r>
            <a:r>
              <a:rPr lang="en-US" sz="4000" b="1" dirty="0" err="1">
                <a:solidFill>
                  <a:schemeClr val="tx1"/>
                </a:solidFill>
                <a:cs typeface="Tahoma" charset="0"/>
              </a:rPr>
              <a:t>hiện</a:t>
            </a:r>
            <a:r>
              <a:rPr lang="en-US" sz="4000" b="1" dirty="0">
                <a:solidFill>
                  <a:schemeClr val="tx1"/>
                </a:solidFill>
                <a:cs typeface="Tahoma" charset="0"/>
              </a:rPr>
              <a:t> </a:t>
            </a:r>
            <a:r>
              <a:rPr lang="en-US" sz="4000" b="1" dirty="0" err="1">
                <a:solidFill>
                  <a:schemeClr val="tx1"/>
                </a:solidFill>
                <a:cs typeface="Tahoma" charset="0"/>
              </a:rPr>
              <a:t>mẫu</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5CF57856-5A00-5EF5-83B7-04DB1EF86749}"/>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700" b="1" dirty="0"/>
              <a:t>Xác Định Các Command và Receiver</a:t>
            </a:r>
            <a:r>
              <a:rPr lang="vi-VN" sz="1700" dirty="0"/>
              <a:t>: Xác định các hành động hoặc yêu cầu cần thực thi và các đối tượng (receiver) sẽ xử lý những yêu cầu đó.</a:t>
            </a:r>
          </a:p>
          <a:p>
            <a:r>
              <a:rPr lang="vi-VN" sz="1700" b="1" dirty="0"/>
              <a:t>Tạo Interface Command</a:t>
            </a:r>
            <a:r>
              <a:rPr lang="vi-VN" sz="1700" dirty="0"/>
              <a:t>: Phát triển một interface Command định nghĩa phương thức execute. Mỗi class cụ thể implement interface này sẽ đại diện cho một yêu cầu hoặc hành động cụ thể.</a:t>
            </a:r>
          </a:p>
          <a:p>
            <a:r>
              <a:rPr lang="vi-VN" sz="1700" b="1" dirty="0"/>
              <a:t>Implement Concrete Commands</a:t>
            </a:r>
            <a:r>
              <a:rPr lang="vi-VN" sz="1700" dirty="0"/>
              <a:t>: Tạo các class con cụ thể từ interface Command, mỗi class chứa thông tin về receiver và các hành động cần thực hiện. Trong phương thức execute, các class này sẽ gọi tới phương thức tương ứng trên receiver.</a:t>
            </a:r>
          </a:p>
          <a:p>
            <a:r>
              <a:rPr lang="vi-VN" sz="1700" b="1" dirty="0"/>
              <a:t>Chọn Invoker</a:t>
            </a:r>
            <a:r>
              <a:rPr lang="vi-VN" sz="1700" dirty="0"/>
              <a:t>: Xác định hoặc tạo một class (invoker) sẽ gọi command để thực thi. Invoker giữ một tham chiếu đến command và gọi phương thức execute của command mà không cần biết chi tiết về cách thức thực hiện.</a:t>
            </a:r>
          </a:p>
          <a:p>
            <a:r>
              <a:rPr lang="vi-VN" sz="1700" b="1" dirty="0"/>
              <a:t>Client Cấu Hình System</a:t>
            </a:r>
            <a:r>
              <a:rPr lang="vi-VN" sz="1700" dirty="0"/>
              <a:t>: Client tạo và cấu hình các instance của Concrete Commands, cung cấp cho chúng mọi thông tin cần thiết, bao gồm cả việc gắn kết với các receiver tương ứng. Client sau đó gắn các command này với invoker.</a:t>
            </a:r>
          </a:p>
          <a:p>
            <a:r>
              <a:rPr lang="vi-VN" sz="1700" b="1" dirty="0"/>
              <a:t>Thực Thi Commands</a:t>
            </a:r>
            <a:r>
              <a:rPr lang="vi-VN" sz="1700" dirty="0"/>
              <a:t>: Invoker gọi phương thức execute trên command khi cần thực hiện hành động, kích hoạt quá trình xử lý yêu cầu.</a:t>
            </a:r>
          </a:p>
          <a:p>
            <a:r>
              <a:rPr lang="vi-VN" sz="1700" b="1" dirty="0"/>
              <a:t>Kiểm Thử và Mở Rộng</a:t>
            </a:r>
            <a:r>
              <a:rPr lang="vi-VN" sz="1700" dirty="0"/>
              <a:t>: Kiểm tra hệ thống để đảm bảo các command được thực thi đúng cách. Cấu trúc mở rộng của mẫu Command cho phép thêm mới commands mà không cần thay đổi code hiện có của invoker hoặc receiver.</a:t>
            </a:r>
          </a:p>
        </p:txBody>
      </p:sp>
    </p:spTree>
    <p:extLst>
      <p:ext uri="{BB962C8B-B14F-4D97-AF65-F5344CB8AC3E}">
        <p14:creationId xmlns:p14="http://schemas.microsoft.com/office/powerpoint/2010/main" val="347183905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219">
                                            <p:txEl>
                                              <p:pRg st="6" end="6"/>
                                            </p:txEl>
                                          </p:spTgt>
                                        </p:tgtEl>
                                        <p:attrNameLst>
                                          <p:attrName>style.visibility</p:attrName>
                                        </p:attrNameLst>
                                      </p:cBhvr>
                                      <p:to>
                                        <p:strVal val="visible"/>
                                      </p:to>
                                    </p:set>
                                    <p:animEffect transition="in" filter="fade">
                                      <p:cBhvr>
                                        <p:cTn id="56" dur="1000"/>
                                        <p:tgtEl>
                                          <p:spTgt spid="9219">
                                            <p:txEl>
                                              <p:pRg st="6" end="6"/>
                                            </p:txEl>
                                          </p:spTgt>
                                        </p:tgtEl>
                                      </p:cBhvr>
                                    </p:animEffect>
                                    <p:anim calcmode="lin" valueType="num">
                                      <p:cBhvr>
                                        <p:cTn id="57"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120D-5096-7856-278E-E15883BD72D6}"/>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FC1EB6A-F915-789C-7A20-90D7C9CD194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6. </a:t>
            </a:r>
            <a:r>
              <a:rPr lang="en-US" sz="4000" b="1" dirty="0" err="1">
                <a:solidFill>
                  <a:schemeClr val="tx1"/>
                </a:solidFill>
                <a:cs typeface="Tahoma" charset="0"/>
              </a:rPr>
              <a:t>Ưu</a:t>
            </a:r>
            <a:r>
              <a:rPr lang="en-US" sz="4000" b="1" dirty="0">
                <a:solidFill>
                  <a:schemeClr val="tx1"/>
                </a:solidFill>
                <a:cs typeface="Tahoma" charset="0"/>
              </a:rPr>
              <a:t> </a:t>
            </a:r>
            <a:r>
              <a:rPr lang="en-US" sz="4000" b="1" dirty="0" err="1">
                <a:solidFill>
                  <a:schemeClr val="tx1"/>
                </a:solidFill>
                <a:cs typeface="Tahoma" charset="0"/>
              </a:rPr>
              <a:t>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4FE17CD5-3DAD-3339-8E6C-0530A8F760C6}"/>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600" b="1" dirty="0"/>
              <a:t>Tách Biệt Các Đối Tượng</a:t>
            </a:r>
            <a:r>
              <a:rPr lang="vi-VN" sz="1600" dirty="0"/>
              <a:t>: Command giúp tách biệt đối tượng phát ra yêu cầu (sender) khỏi các đối tượng nhận và thực thi yêu cầu đó (receiver), làm giảm sự phụ thuộc lẫn nhau giữa các thành phần của ứng dụng.</a:t>
            </a:r>
          </a:p>
          <a:p>
            <a:r>
              <a:rPr lang="vi-VN" sz="1600" b="1" dirty="0"/>
              <a:t>Tăng Tính Linh Hoạt và Mở Rộng</a:t>
            </a:r>
            <a:r>
              <a:rPr lang="vi-VN" sz="1600" dirty="0"/>
              <a:t>: Với việc sử dụng Command, dễ dàng thêm các lệnh mới mà không cần thay đổi các lớp sử dụng lệnh hay lớp thực thi, giúp ứng dụng linh hoạt và dễ mở rộng hơn.</a:t>
            </a:r>
          </a:p>
          <a:p>
            <a:r>
              <a:rPr lang="vi-VN" sz="1600" b="1" dirty="0"/>
              <a:t>Hỗ Trợ Undo/Redo</a:t>
            </a:r>
            <a:r>
              <a:rPr lang="vi-VN" sz="1600" dirty="0"/>
              <a:t>: Mẫu Command cho phép dễ dàng thực hiện và quản lý các thao tác undo/redo, là tính năng quan trọng trong nhiều loại ứng dụng, nhất là ứng dụng chỉnh sửa.</a:t>
            </a:r>
          </a:p>
          <a:p>
            <a:r>
              <a:rPr lang="vi-VN" sz="1600" b="1" dirty="0"/>
              <a:t>Có Thể Lập Lịch và Xếp Hàng Đợi Các Command</a:t>
            </a:r>
            <a:r>
              <a:rPr lang="vi-VN" sz="1600" dirty="0"/>
              <a:t>: Có khả năng xếp hàng đợi, lập lịch và thậm chí là thực thi song song các command, đem lại sự linh hoạt cao trong quản lý và thực thi các tác vụ.</a:t>
            </a:r>
          </a:p>
          <a:p>
            <a:r>
              <a:rPr lang="vi-VN" sz="1600" b="1" dirty="0"/>
              <a:t>Tích Hợp Dễ Dàng</a:t>
            </a:r>
            <a:r>
              <a:rPr lang="vi-VN" sz="1600" dirty="0"/>
              <a:t>: Command có thể dễ dàng tích hợp và tương tác với các mẫu thiết kế khác, như Memento cho chức năng undo hoặc Composite để tạo macro commands.</a:t>
            </a:r>
          </a:p>
          <a:p>
            <a:r>
              <a:rPr lang="vi-VN" sz="1600" b="1" dirty="0"/>
              <a:t>Encapsulation của Yêu Cầu</a:t>
            </a:r>
            <a:r>
              <a:rPr lang="vi-VN" sz="1600" dirty="0"/>
              <a:t>: Mỗi Command đóng gói tất cả thông tin cần thiết để thực hiện một hành động, bao gồm phương thức được gọi và tham số của nó, điều này giúp quản lý và sử dụng lại các yêu cầu trở nên dễ dàng hơn.</a:t>
            </a:r>
          </a:p>
          <a:p>
            <a:r>
              <a:rPr lang="vi-VN" sz="1600" b="1" dirty="0"/>
              <a:t>Tăng Tính Mô-đun</a:t>
            </a:r>
            <a:r>
              <a:rPr lang="vi-VN" sz="1600" dirty="0"/>
              <a:t>: Do việc tách biệt giữa sender và receiver, mẫu Command giúp tăng tính mô-đun của ứng dụng, làm cho việc phát triển, bảo trì và kiểm thử trở nên dễ dàng hơn.</a:t>
            </a:r>
          </a:p>
        </p:txBody>
      </p:sp>
    </p:spTree>
    <p:extLst>
      <p:ext uri="{BB962C8B-B14F-4D97-AF65-F5344CB8AC3E}">
        <p14:creationId xmlns:p14="http://schemas.microsoft.com/office/powerpoint/2010/main" val="2882901131"/>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19">
                                            <p:txEl>
                                              <p:pRg st="5" end="5"/>
                                            </p:txEl>
                                          </p:spTgt>
                                        </p:tgtEl>
                                        <p:attrNameLst>
                                          <p:attrName>style.visibility</p:attrName>
                                        </p:attrNameLst>
                                      </p:cBhvr>
                                      <p:to>
                                        <p:strVal val="visible"/>
                                      </p:to>
                                    </p:set>
                                    <p:animEffect transition="in" filter="fade">
                                      <p:cBhvr>
                                        <p:cTn id="49" dur="1000"/>
                                        <p:tgtEl>
                                          <p:spTgt spid="9219">
                                            <p:txEl>
                                              <p:pRg st="5" end="5"/>
                                            </p:txEl>
                                          </p:spTgt>
                                        </p:tgtEl>
                                      </p:cBhvr>
                                    </p:animEffect>
                                    <p:anim calcmode="lin" valueType="num">
                                      <p:cBhvr>
                                        <p:cTn id="50"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219">
                                            <p:txEl>
                                              <p:pRg st="6" end="6"/>
                                            </p:txEl>
                                          </p:spTgt>
                                        </p:tgtEl>
                                        <p:attrNameLst>
                                          <p:attrName>style.visibility</p:attrName>
                                        </p:attrNameLst>
                                      </p:cBhvr>
                                      <p:to>
                                        <p:strVal val="visible"/>
                                      </p:to>
                                    </p:set>
                                    <p:animEffect transition="in" filter="fade">
                                      <p:cBhvr>
                                        <p:cTn id="56" dur="1000"/>
                                        <p:tgtEl>
                                          <p:spTgt spid="9219">
                                            <p:txEl>
                                              <p:pRg st="6" end="6"/>
                                            </p:txEl>
                                          </p:spTgt>
                                        </p:tgtEl>
                                      </p:cBhvr>
                                    </p:animEffect>
                                    <p:anim calcmode="lin" valueType="num">
                                      <p:cBhvr>
                                        <p:cTn id="57"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D8D2-1797-08B1-FF52-42C67ACEB1E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C7D86ED-0FDE-8739-7F2C-AD193415740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7</a:t>
            </a:r>
            <a:r>
              <a:rPr lang="en-US" sz="4000" b="1">
                <a:solidFill>
                  <a:schemeClr val="tx1"/>
                </a:solidFill>
                <a:cs typeface="Tahoma" charset="0"/>
              </a:rPr>
              <a:t>. Nhược điểm</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BF64CAEB-AC3A-8480-464C-D4C88C314627}"/>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1600" b="1" dirty="0"/>
              <a:t>Tăng Độ Phức Tạp</a:t>
            </a:r>
            <a:r>
              <a:rPr lang="vi-VN" sz="1600" dirty="0"/>
              <a:t>: Sử dụng mẫu Command có thể làm tăng độ phức tạp của ứng dụng do cần phải tạo thêm các lớp cho mỗi lệnh. Trong một số trường hợp, việc này có thể dẫn đến việc quá mức kỹ thuật và làm phình to cấu trúc của dự án.</a:t>
            </a:r>
          </a:p>
          <a:p>
            <a:r>
              <a:rPr lang="vi-VN" sz="1600" b="1" dirty="0"/>
              <a:t>Tăng Overhead</a:t>
            </a:r>
            <a:r>
              <a:rPr lang="vi-VN" sz="1600" dirty="0"/>
              <a:t>: Việc áp dụng mẫu Command đòi hỏi phải đóng gói yêu cầu vào trong các đối tượng Command, điều này có thể dẫn đến tăng overhead về mặt bộ nhớ và thời gian thực thi, đặc biệt là trong các ứng dụng có hàng ngàn lệnh được thực thi liên tục.</a:t>
            </a:r>
          </a:p>
          <a:p>
            <a:r>
              <a:rPr lang="vi-VN" sz="1600" b="1" dirty="0"/>
              <a:t>Khó Khăn Trong Quản Lý Trạng Thái</a:t>
            </a:r>
            <a:r>
              <a:rPr lang="vi-VN" sz="1600" dirty="0"/>
              <a:t>: Khi sử dụng các lệnh phức tạp, việc quản lý trạng thái của ứng dụng (ví dụ: undo/redo) có thể trở nên khó khăn và phức tạp, yêu cầu phải lưu trữ lịch sử của mọi thay đổi trạng thái.</a:t>
            </a:r>
          </a:p>
          <a:p>
            <a:r>
              <a:rPr lang="vi-VN" sz="1600" b="1" dirty="0"/>
              <a:t>Phụ Thuộc vào Command và Receiver</a:t>
            </a:r>
            <a:r>
              <a:rPr lang="vi-VN" sz="1600" dirty="0"/>
              <a:t>: Trong một số trường hợp, Command có thể phụ thuộc mạnh mẽ vào receiver để thực hiện các hành động cụ thể. Điều này có thể làm giảm mức độ linh hoạt và tái sử dụng của Command nếu receiver thay đổi.</a:t>
            </a:r>
          </a:p>
          <a:p>
            <a:r>
              <a:rPr lang="vi-VN" sz="1600" b="1" dirty="0"/>
              <a:t>Thách Thức Trong Bảo Trì</a:t>
            </a:r>
            <a:r>
              <a:rPr lang="vi-VN" sz="1600" dirty="0"/>
              <a:t>: Khi ứng dụng phát triển và số lượng lệnh tăng lên, việc bảo trì và cập nhật các lệnh có thể trở nên khó khăn hơn, đặc biệt nếu không có một cơ chế rõ ràng để theo dõi và quản lý các lệnh này.</a:t>
            </a:r>
          </a:p>
        </p:txBody>
      </p:sp>
    </p:spTree>
    <p:extLst>
      <p:ext uri="{BB962C8B-B14F-4D97-AF65-F5344CB8AC3E}">
        <p14:creationId xmlns:p14="http://schemas.microsoft.com/office/powerpoint/2010/main" val="257438362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219">
                                            <p:txEl>
                                              <p:pRg st="4" end="4"/>
                                            </p:txEl>
                                          </p:spTgt>
                                        </p:tgtEl>
                                        <p:attrNameLst>
                                          <p:attrName>style.visibility</p:attrName>
                                        </p:attrNameLst>
                                      </p:cBhvr>
                                      <p:to>
                                        <p:strVal val="visible"/>
                                      </p:to>
                                    </p:set>
                                    <p:animEffect transition="in" filter="fade">
                                      <p:cBhvr>
                                        <p:cTn id="42" dur="1000"/>
                                        <p:tgtEl>
                                          <p:spTgt spid="9219">
                                            <p:txEl>
                                              <p:pRg st="4" end="4"/>
                                            </p:txEl>
                                          </p:spTgt>
                                        </p:tgtEl>
                                      </p:cBhvr>
                                    </p:animEffect>
                                    <p:anim calcmode="lin" valueType="num">
                                      <p:cBhvr>
                                        <p:cTn id="43"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BDA7-43E6-41AA-B710-FE0136FB91D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0C74BE12-F0A4-8C8C-D5F0-34C375E95B4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8.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endParaRPr lang="en-US" sz="4000" b="1" dirty="0">
              <a:solidFill>
                <a:schemeClr val="tx1"/>
              </a:solidFill>
              <a:cs typeface="Tahoma" charset="0"/>
            </a:endParaRPr>
          </a:p>
        </p:txBody>
      </p:sp>
      <p:sp>
        <p:nvSpPr>
          <p:cNvPr id="9219" name="Rectangle 3">
            <a:extLst>
              <a:ext uri="{FF2B5EF4-FFF2-40B4-BE49-F238E27FC236}">
                <a16:creationId xmlns:a16="http://schemas.microsoft.com/office/drawing/2014/main" id="{7160908F-3BD0-3DE4-9029-EC0359B71E92}"/>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Composite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Observer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Strategy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Composite Pattern</a:t>
            </a:r>
          </a:p>
          <a:p>
            <a:pPr algn="just">
              <a:spcBef>
                <a:spcPts val="300"/>
              </a:spcBef>
              <a:spcAft>
                <a:spcPts val="300"/>
              </a:spcAft>
              <a:buFont typeface="Wingdings" panose="05000000000000000000" pitchFamily="2" charset="2"/>
              <a:buChar char="v"/>
            </a:pPr>
            <a:r>
              <a:rPr lang="en-US" sz="2400" dirty="0">
                <a:solidFill>
                  <a:srgbClr val="0066FF"/>
                </a:solidFill>
                <a:latin typeface="+mj-lt"/>
                <a:cs typeface="Tahoma" charset="0"/>
              </a:rPr>
              <a:t>Factory Method &amp; Abstract Factory</a:t>
            </a:r>
            <a:endParaRPr lang="vi-VN" sz="2400" dirty="0">
              <a:latin typeface="+mj-lt"/>
              <a:cs typeface="Tahoma" charset="0"/>
            </a:endParaRPr>
          </a:p>
        </p:txBody>
      </p:sp>
    </p:spTree>
    <p:extLst>
      <p:ext uri="{BB962C8B-B14F-4D97-AF65-F5344CB8AC3E}">
        <p14:creationId xmlns:p14="http://schemas.microsoft.com/office/powerpoint/2010/main" val="294247560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Nhược</a:t>
            </a:r>
            <a:r>
              <a:rPr lang="en-US" sz="2400" dirty="0">
                <a:latin typeface="+mj-lt"/>
                <a:cs typeface="Tahoma" charset="0"/>
              </a:rPr>
              <a:t> </a:t>
            </a:r>
            <a:r>
              <a:rPr lang="en-US" sz="2400" dirty="0" err="1">
                <a:latin typeface="+mj-lt"/>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Liên</a:t>
            </a:r>
            <a:r>
              <a:rPr lang="en-US" sz="2400" dirty="0">
                <a:latin typeface="+mj-lt"/>
                <a:cs typeface="Tahoma" charset="0"/>
              </a:rPr>
              <a:t>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219">
                                            <p:txEl>
                                              <p:pRg st="9" end="9"/>
                                            </p:txEl>
                                          </p:spTgt>
                                        </p:tgtEl>
                                        <p:attrNameLst>
                                          <p:attrName>style.visibility</p:attrName>
                                        </p:attrNameLst>
                                      </p:cBhvr>
                                      <p:to>
                                        <p:strVal val="visible"/>
                                      </p:to>
                                    </p:set>
                                    <p:animEffect transition="in" filter="fade">
                                      <p:cBhvr>
                                        <p:cTn id="75" dur="1000"/>
                                        <p:tgtEl>
                                          <p:spTgt spid="9219">
                                            <p:txEl>
                                              <p:pRg st="9" end="9"/>
                                            </p:txEl>
                                          </p:spTgt>
                                        </p:tgtEl>
                                      </p:cBhvr>
                                    </p:animEffect>
                                    <p:anim calcmode="lin" valueType="num">
                                      <p:cBhvr>
                                        <p:cTn id="7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219">
                                            <p:txEl>
                                              <p:pRg st="10" end="10"/>
                                            </p:txEl>
                                          </p:spTgt>
                                        </p:tgtEl>
                                        <p:attrNameLst>
                                          <p:attrName>style.visibility</p:attrName>
                                        </p:attrNameLst>
                                      </p:cBhvr>
                                      <p:to>
                                        <p:strVal val="visible"/>
                                      </p:to>
                                    </p:set>
                                    <p:animEffect transition="in" filter="fade">
                                      <p:cBhvr>
                                        <p:cTn id="82" dur="1000"/>
                                        <p:tgtEl>
                                          <p:spTgt spid="9219">
                                            <p:txEl>
                                              <p:pRg st="10" end="10"/>
                                            </p:txEl>
                                          </p:spTgt>
                                        </p:tgtEl>
                                      </p:cBhvr>
                                    </p:animEffect>
                                    <p:anim calcmode="lin" valueType="num">
                                      <p:cBhvr>
                                        <p:cTn id="8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r>
              <a:rPr lang="vi-VN" sz="2400" dirty="0"/>
              <a:t>Tên: Mẫu thiết kế </a:t>
            </a:r>
            <a:r>
              <a:rPr lang="vi-VN" sz="2400" dirty="0">
                <a:solidFill>
                  <a:schemeClr val="accent2">
                    <a:lumMod val="75000"/>
                  </a:schemeClr>
                </a:solidFill>
              </a:rPr>
              <a:t>Command</a:t>
            </a:r>
          </a:p>
          <a:p>
            <a:r>
              <a:rPr lang="vi-VN" sz="2400" dirty="0"/>
              <a:t>Mô tả: </a:t>
            </a:r>
            <a:r>
              <a:rPr lang="vi-VN" sz="2400" dirty="0">
                <a:solidFill>
                  <a:srgbClr val="002060"/>
                </a:solidFill>
              </a:rPr>
              <a:t>Command</a:t>
            </a:r>
            <a:r>
              <a:rPr lang="vi-VN" sz="2400" dirty="0"/>
              <a:t> là một mẫu thiết kế được sử dụng để bao bọc một yêu cầu dưới dạng một đối tượng, cho phép bạn tham số hóa các yêu cầu, hàng đợi của yêu cầu, và thực hiện các thao tác liên quan đến việc hủy bỏ. Mẫu thiết kế này giúp tách biệt phần code gửi yêu cầu từ phần code nhận và thực hiện yêu cầu, từ đó tăng tính mô-đun và tái sử dụng. Một đối tượng Command chứa tất cả thông tin cần thiết để thực hiện một hành động, bao gồm phương thức được gọi và giá trị của các tham số.</a:t>
            </a:r>
          </a:p>
          <a:p>
            <a:r>
              <a:rPr lang="vi-VN" sz="2400" dirty="0"/>
              <a:t>Phân loại: Behavioral Patterns</a:t>
            </a: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219">
                                            <p:txEl>
                                              <p:pRg st="2" end="2"/>
                                            </p:txEl>
                                          </p:spTgt>
                                        </p:tgtEl>
                                        <p:attrNameLst>
                                          <p:attrName>style.visibility</p:attrName>
                                        </p:attrNameLst>
                                      </p:cBhvr>
                                      <p:to>
                                        <p:strVal val="visible"/>
                                      </p:to>
                                    </p:set>
                                    <p:animEffect transition="in" filter="fade">
                                      <p:cBhvr>
                                        <p:cTn id="28" dur="1000"/>
                                        <p:tgtEl>
                                          <p:spTgt spid="9219">
                                            <p:txEl>
                                              <p:pRg st="2" end="2"/>
                                            </p:txEl>
                                          </p:spTgt>
                                        </p:tgtEl>
                                      </p:cBhvr>
                                    </p:animEffect>
                                    <p:anim calcmode="lin" valueType="num">
                                      <p:cBhvr>
                                        <p:cTn id="29"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C542-D0EE-703F-31E3-036E459E6DB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2106F393-DAAD-5A01-0160-906727603BC3}"/>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pic>
        <p:nvPicPr>
          <p:cNvPr id="1028" name="Picture 4">
            <a:extLst>
              <a:ext uri="{FF2B5EF4-FFF2-40B4-BE49-F238E27FC236}">
                <a16:creationId xmlns:a16="http://schemas.microsoft.com/office/drawing/2014/main" id="{E220871B-68F3-81E9-761E-376508F114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599" y="1676400"/>
            <a:ext cx="8382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863773"/>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EDB6F-0123-421C-3EF9-DEDA1F2BE3BE}"/>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CC7AF349-F05B-F83E-04E8-E64D62177907}"/>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2. </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endParaRPr lang="en-US" sz="4000" b="1" dirty="0">
              <a:solidFill>
                <a:schemeClr val="tx1"/>
              </a:solidFill>
              <a:cs typeface="Tahoma" charset="0"/>
            </a:endParaRPr>
          </a:p>
        </p:txBody>
      </p:sp>
      <p:sp>
        <p:nvSpPr>
          <p:cNvPr id="4" name="Content Placeholder 3">
            <a:extLst>
              <a:ext uri="{FF2B5EF4-FFF2-40B4-BE49-F238E27FC236}">
                <a16:creationId xmlns:a16="http://schemas.microsoft.com/office/drawing/2014/main" id="{464B9CBB-662D-7FBF-2EFC-C719CAD406F1}"/>
              </a:ext>
            </a:extLst>
          </p:cNvPr>
          <p:cNvSpPr>
            <a:spLocks noGrp="1"/>
          </p:cNvSpPr>
          <p:nvPr>
            <p:ph idx="1"/>
          </p:nvPr>
        </p:nvSpPr>
        <p:spPr/>
        <p:txBody>
          <a:bodyPr/>
          <a:lstStyle/>
          <a:p>
            <a:pPr algn="just"/>
            <a:r>
              <a:rPr lang="vi-VN" sz="2000" b="1" dirty="0"/>
              <a:t>Phân tách Sender và Receiver: </a:t>
            </a:r>
            <a:r>
              <a:rPr lang="vi-VN" sz="2000" dirty="0"/>
              <a:t>Giúp cho sender của yêu cầu không cần biết receiver nào sẽ xử lý yêu cầu đó, làm cho mã nguồn dễ quản lý và mở rộng hơn.</a:t>
            </a:r>
          </a:p>
          <a:p>
            <a:pPr algn="just"/>
            <a:r>
              <a:rPr lang="vi-VN" sz="2000" b="1" dirty="0"/>
              <a:t>Undo/Redo Operations: </a:t>
            </a:r>
            <a:r>
              <a:rPr lang="vi-VN" sz="2000" dirty="0"/>
              <a:t>Rất hữu ích trong các ứng dụng chỉnh sửa, nơi người dùng cần quay lại các bước trước đó hoặc lặp lại các hành động đã được undo.</a:t>
            </a:r>
          </a:p>
          <a:p>
            <a:pPr algn="just"/>
            <a:r>
              <a:rPr lang="vi-VN" sz="2000" b="1" dirty="0"/>
              <a:t>Queueing Tasks: </a:t>
            </a:r>
            <a:r>
              <a:rPr lang="vi-VN" sz="2000" dirty="0"/>
              <a:t>Cho phép lên lịch các tasks để chúng được xử lý sau, hỗ trợ việc xử lý nhiều tasks mà không làm gián đoạn hoạt động chính của ứng dụng.</a:t>
            </a:r>
          </a:p>
          <a:p>
            <a:pPr algn="just"/>
            <a:r>
              <a:rPr lang="vi-VN" sz="2000" b="1" dirty="0"/>
              <a:t>Interacting with External Systems: </a:t>
            </a:r>
            <a:r>
              <a:rPr lang="vi-VN" sz="2000" dirty="0"/>
              <a:t>Đóng gói các requests khi tương tác với APIs hoặc external systems, giúp dễ dàng thay đổi hoặc cập nhật tương tác mà không ảnh hưởng đến ứng dụng chính.</a:t>
            </a:r>
          </a:p>
          <a:p>
            <a:pPr algn="just"/>
            <a:r>
              <a:rPr lang="vi-VN" sz="2000" b="1" dirty="0"/>
              <a:t>Macro Commands: </a:t>
            </a:r>
            <a:r>
              <a:rPr lang="vi-VN" sz="2000" dirty="0"/>
              <a:t>Kết hợp nhiều commands thành một command duy nhất để thực hiện một loạt actions với một cú click, tiết kiệm thời gian và công sức cho người dùng.</a:t>
            </a:r>
          </a:p>
        </p:txBody>
      </p:sp>
    </p:spTree>
    <p:extLst>
      <p:ext uri="{BB962C8B-B14F-4D97-AF65-F5344CB8AC3E}">
        <p14:creationId xmlns:p14="http://schemas.microsoft.com/office/powerpoint/2010/main" val="1569113368"/>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BDDE-4290-D188-31EE-AC843054B10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8477DE6-6797-5225-BC1F-858EEF26AB7B}"/>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a:t>
            </a:r>
            <a:r>
              <a:rPr lang="en-US" sz="4000" b="1">
                <a:solidFill>
                  <a:schemeClr val="tx1"/>
                </a:solidFill>
                <a:cs typeface="Tahoma" charset="0"/>
              </a:rPr>
              <a:t>. Cấu trúc mẫu và mô tả</a:t>
            </a:r>
            <a:endParaRPr lang="en-US" sz="4000" b="1" dirty="0">
              <a:solidFill>
                <a:schemeClr val="tx1"/>
              </a:solidFill>
              <a:cs typeface="Tahoma" charset="0"/>
            </a:endParaRPr>
          </a:p>
        </p:txBody>
      </p:sp>
      <p:pic>
        <p:nvPicPr>
          <p:cNvPr id="2052" name="Picture 4">
            <a:extLst>
              <a:ext uri="{FF2B5EF4-FFF2-40B4-BE49-F238E27FC236}">
                <a16:creationId xmlns:a16="http://schemas.microsoft.com/office/drawing/2014/main" id="{B5F82D1B-DA4E-89A4-160D-143AD56B4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72635" y="1112838"/>
            <a:ext cx="8179729" cy="551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045007"/>
      </p:ext>
    </p:extLst>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FA567-1667-D29B-9576-640632C89AD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97461B0A-00AF-FE00-2122-E968C3BEEB0D}"/>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3. </a:t>
            </a:r>
            <a:r>
              <a:rPr lang="en-US" sz="4000" b="1" dirty="0" err="1">
                <a:solidFill>
                  <a:schemeClr val="tx1"/>
                </a:solidFill>
                <a:cs typeface="Tahoma" charset="0"/>
              </a:rPr>
              <a:t>Cấu</a:t>
            </a:r>
            <a:r>
              <a:rPr lang="en-US" sz="4000" b="1" dirty="0">
                <a:solidFill>
                  <a:schemeClr val="tx1"/>
                </a:solidFill>
                <a:cs typeface="Tahoma" charset="0"/>
              </a:rPr>
              <a:t> </a:t>
            </a:r>
            <a:r>
              <a:rPr lang="en-US" sz="4000" b="1" dirty="0" err="1">
                <a:solidFill>
                  <a:schemeClr val="tx1"/>
                </a:solidFill>
                <a:cs typeface="Tahoma" charset="0"/>
              </a:rPr>
              <a:t>trúc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và</a:t>
            </a:r>
            <a:r>
              <a:rPr lang="en-US" sz="4000" b="1" dirty="0">
                <a:solidFill>
                  <a:schemeClr val="tx1"/>
                </a:solidFill>
                <a:cs typeface="Tahoma" charset="0"/>
              </a:rPr>
              <a:t> </a:t>
            </a:r>
            <a:r>
              <a:rPr lang="en-US" sz="4000" b="1" dirty="0" err="1">
                <a:solidFill>
                  <a:schemeClr val="tx1"/>
                </a:solidFill>
                <a:cs typeface="Tahoma" charset="0"/>
              </a:rPr>
              <a:t>mô</a:t>
            </a:r>
            <a:r>
              <a:rPr lang="en-US" sz="4000" b="1" dirty="0">
                <a:solidFill>
                  <a:schemeClr val="tx1"/>
                </a:solidFill>
                <a:cs typeface="Tahoma" charset="0"/>
              </a:rPr>
              <a:t> </a:t>
            </a:r>
            <a:r>
              <a:rPr lang="en-US" sz="4000" b="1" dirty="0" err="1">
                <a:solidFill>
                  <a:schemeClr val="tx1"/>
                </a:solidFill>
                <a:cs typeface="Tahoma" charset="0"/>
              </a:rPr>
              <a:t>tả</a:t>
            </a:r>
            <a:endParaRPr lang="en-US" sz="4000" b="1" dirty="0">
              <a:solidFill>
                <a:schemeClr val="tx1"/>
              </a:solidFill>
              <a:cs typeface="Tahoma" charset="0"/>
            </a:endParaRPr>
          </a:p>
        </p:txBody>
      </p:sp>
      <p:sp>
        <p:nvSpPr>
          <p:cNvPr id="2" name="Content Placeholder 1">
            <a:extLst>
              <a:ext uri="{FF2B5EF4-FFF2-40B4-BE49-F238E27FC236}">
                <a16:creationId xmlns:a16="http://schemas.microsoft.com/office/drawing/2014/main" id="{E4C450B3-DF04-D9E8-9A1F-B8C4CEBEDE46}"/>
              </a:ext>
            </a:extLst>
          </p:cNvPr>
          <p:cNvSpPr>
            <a:spLocks noGrp="1"/>
          </p:cNvSpPr>
          <p:nvPr>
            <p:ph idx="1"/>
          </p:nvPr>
        </p:nvSpPr>
        <p:spPr/>
        <p:txBody>
          <a:bodyPr/>
          <a:lstStyle/>
          <a:p>
            <a:pPr algn="just">
              <a:buFont typeface="Arial" panose="020B0604020202020204" pitchFamily="34" charset="0"/>
              <a:buChar char="•"/>
            </a:pPr>
            <a:r>
              <a:rPr lang="vi-VN" sz="2000" b="1" dirty="0"/>
              <a:t>Invoker</a:t>
            </a:r>
            <a:r>
              <a:rPr lang="vi-VN" sz="2000" dirty="0"/>
              <a:t>: Đây là lớp gọi command để thực hiện một hành động. Nó biết cách thực hiện các hành động nhất định nhưng không biết chi tiết cách thực hiện là gì. Invoker sẽ giữ một tham chiếu đến một đối tượng Command và gọi phương thức execute() của Command khi cần thực thi hành động.</a:t>
            </a:r>
          </a:p>
          <a:p>
            <a:pPr algn="just">
              <a:buFont typeface="Arial" panose="020B0604020202020204" pitchFamily="34" charset="0"/>
              <a:buChar char="•"/>
            </a:pPr>
            <a:r>
              <a:rPr lang="vi-VN" sz="2000" b="1" dirty="0"/>
              <a:t>Command (Interface): </a:t>
            </a:r>
            <a:r>
              <a:rPr lang="vi-VN" sz="2000" dirty="0"/>
              <a:t>Đây là một interface định nghĩa phương thức execute(), yêu cầu tất cả các lớp Command cụ thể phải triển khai phương thức này.</a:t>
            </a:r>
          </a:p>
          <a:p>
            <a:pPr algn="just">
              <a:buFont typeface="Arial" panose="020B0604020202020204" pitchFamily="34" charset="0"/>
              <a:buChar char="•"/>
            </a:pPr>
            <a:r>
              <a:rPr lang="vi-VN" sz="2000" b="1" dirty="0"/>
              <a:t>Concrete Command (Command1, Command2): </a:t>
            </a:r>
            <a:r>
              <a:rPr lang="vi-VN" sz="2000" dirty="0"/>
              <a:t>Đây là các lớp cụ thể thực thi Command interface. Chúng bao gồm một hoặc nhiều phương thức để thực hiện các yêu cầu. Các lớp này sẽ chứa thông tin cần thiết để gọi phương thức thích hợp trên Receiver.</a:t>
            </a:r>
          </a:p>
          <a:p>
            <a:pPr algn="just">
              <a:buFont typeface="Arial" panose="020B0604020202020204" pitchFamily="34" charset="0"/>
              <a:buChar char="•"/>
            </a:pPr>
            <a:r>
              <a:rPr lang="vi-VN" sz="2000" b="1" dirty="0"/>
              <a:t>Receiver</a:t>
            </a:r>
            <a:r>
              <a:rPr lang="vi-VN" sz="2000" dirty="0"/>
              <a:t>: Đối tượng này biết cách thực hiện các hành động. Khi một Command được thực thi, Receiver sẽ thực hiện hành động liên quan.</a:t>
            </a:r>
          </a:p>
          <a:p>
            <a:pPr algn="just">
              <a:buFont typeface="Arial" panose="020B0604020202020204" pitchFamily="34" charset="0"/>
              <a:buChar char="•"/>
            </a:pPr>
            <a:r>
              <a:rPr lang="vi-VN" sz="2000" b="1" dirty="0"/>
              <a:t>Client</a:t>
            </a:r>
            <a:r>
              <a:rPr lang="vi-VN" sz="2000" dirty="0"/>
              <a:t>: Tạo và cấu hình các Concrete Command với Receiver thích hợp. Client quyết định Invoker nào sẽ sử dụng Command nào và khi nào.</a:t>
            </a:r>
          </a:p>
        </p:txBody>
      </p:sp>
    </p:spTree>
    <p:extLst>
      <p:ext uri="{BB962C8B-B14F-4D97-AF65-F5344CB8AC3E}">
        <p14:creationId xmlns:p14="http://schemas.microsoft.com/office/powerpoint/2010/main" val="855428053"/>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1A016-3C60-E00E-512F-B6446AD0FA6F}"/>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D1723B3-75AA-0316-A8DF-C8740D24A764}"/>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10" name="Picture 9">
            <a:extLst>
              <a:ext uri="{FF2B5EF4-FFF2-40B4-BE49-F238E27FC236}">
                <a16:creationId xmlns:a16="http://schemas.microsoft.com/office/drawing/2014/main" id="{F388C7EE-6BF3-1207-10FF-AB967D7D48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53027" y="1969513"/>
            <a:ext cx="5837946" cy="2918973"/>
          </a:xfrm>
          <a:prstGeom prst="rect">
            <a:avLst/>
          </a:prstGeom>
        </p:spPr>
      </p:pic>
    </p:spTree>
    <p:extLst>
      <p:ext uri="{BB962C8B-B14F-4D97-AF65-F5344CB8AC3E}">
        <p14:creationId xmlns:p14="http://schemas.microsoft.com/office/powerpoint/2010/main" val="3908228951"/>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37010-2413-0122-7AF9-73D83CC45F1A}"/>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7E4E50C4-A696-645E-36A1-D80BB3D5D60E}"/>
              </a:ext>
            </a:extLst>
          </p:cNvPr>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0B8650DD-9309-0A69-E5E3-3F63B5CA28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20208" y="1927805"/>
            <a:ext cx="4503583" cy="3002389"/>
          </a:xfrm>
          <a:prstGeom prst="rect">
            <a:avLst/>
          </a:prstGeom>
        </p:spPr>
      </p:pic>
    </p:spTree>
    <p:extLst>
      <p:ext uri="{BB962C8B-B14F-4D97-AF65-F5344CB8AC3E}">
        <p14:creationId xmlns:p14="http://schemas.microsoft.com/office/powerpoint/2010/main" val="629944430"/>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2336</TotalTime>
  <Words>1528</Words>
  <Application>Microsoft Macintosh PowerPoint</Application>
  <PresentationFormat>On-screen Show (4:3)</PresentationFormat>
  <Paragraphs>65</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Tahoma</vt:lpstr>
      <vt:lpstr>Times New Roman</vt:lpstr>
      <vt:lpstr>Wingdings</vt:lpstr>
      <vt:lpstr>VNPT template</vt:lpstr>
      <vt:lpstr>Custom Design</vt:lpstr>
      <vt:lpstr>Mẫu Command</vt:lpstr>
      <vt:lpstr>Nội dung</vt:lpstr>
      <vt:lpstr>1. Tổng quan</vt:lpstr>
      <vt:lpstr>2. Trường hợp sử dụng</vt:lpstr>
      <vt:lpstr>2. Trường hợp sử dụng</vt:lpstr>
      <vt:lpstr>3. Cấu trúc mẫu và mô tả</vt:lpstr>
      <vt:lpstr>3. Cấu trúc mẫu và mô tả</vt:lpstr>
      <vt:lpstr>4. Ví dụ minh họa</vt:lpstr>
      <vt:lpstr>4. Ví dụ minh họa</vt:lpstr>
      <vt:lpstr>4. Ví dụ minh họa</vt:lpstr>
      <vt:lpstr>5. Các bước thực hiện mẫu</vt:lpstr>
      <vt:lpstr>6. Ưu điểm</vt:lpstr>
      <vt:lpstr>7. Nhược điểm</vt:lpstr>
      <vt:lpstr>8. Liên quan đến các mẫu khác</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Bùi Vĩ Quốc</cp:lastModifiedBy>
  <cp:revision>286</cp:revision>
  <dcterms:created xsi:type="dcterms:W3CDTF">2010-09-29T06:57:02Z</dcterms:created>
  <dcterms:modified xsi:type="dcterms:W3CDTF">2024-03-22T14:36:20Z</dcterms:modified>
</cp:coreProperties>
</file>