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7"/>
  </p:notesMasterIdLst>
  <p:handoutMasterIdLst>
    <p:handoutMasterId r:id="rId18"/>
  </p:handoutMasterIdLst>
  <p:sldIdLst>
    <p:sldId id="256" r:id="rId3"/>
    <p:sldId id="754" r:id="rId4"/>
    <p:sldId id="755" r:id="rId5"/>
    <p:sldId id="756" r:id="rId6"/>
    <p:sldId id="764" r:id="rId7"/>
    <p:sldId id="757" r:id="rId8"/>
    <p:sldId id="768" r:id="rId9"/>
    <p:sldId id="758" r:id="rId10"/>
    <p:sldId id="769" r:id="rId11"/>
    <p:sldId id="770" r:id="rId12"/>
    <p:sldId id="765" r:id="rId13"/>
    <p:sldId id="760" r:id="rId14"/>
    <p:sldId id="761" r:id="rId15"/>
    <p:sldId id="762" r:id="rId16"/>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32" autoAdjust="0"/>
    <p:restoredTop sz="94917" autoAdjust="0"/>
  </p:normalViewPr>
  <p:slideViewPr>
    <p:cSldViewPr>
      <p:cViewPr varScale="1">
        <p:scale>
          <a:sx n="128" d="100"/>
          <a:sy n="128" d="100"/>
        </p:scale>
        <p:origin x="1888" y="176"/>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14/03/2024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err="1">
                <a:solidFill>
                  <a:srgbClr val="222268"/>
                </a:solidFill>
                <a:effectLst>
                  <a:outerShdw blurRad="38100" dist="38100" dir="2700000" algn="tl">
                    <a:srgbClr val="C0C0C0"/>
                  </a:outerShdw>
                </a:effectLst>
                <a:cs typeface="Tahoma" charset="0"/>
              </a:rPr>
              <a:t>Mẫu</a:t>
            </a:r>
            <a:r>
              <a:rPr lang="nl-NL" b="1" dirty="0">
                <a:solidFill>
                  <a:srgbClr val="222268"/>
                </a:solidFill>
                <a:effectLst>
                  <a:outerShdw blurRad="38100" dist="38100" dir="2700000" algn="tl">
                    <a:srgbClr val="C0C0C0"/>
                  </a:outerShdw>
                </a:effectLst>
                <a:cs typeface="Tahoma" charset="0"/>
              </a:rPr>
              <a:t> </a:t>
            </a:r>
            <a:r>
              <a:rPr lang="nl-NL" b="1" dirty="0" err="1">
                <a:solidFill>
                  <a:srgbClr val="222268"/>
                </a:solidFill>
                <a:effectLst>
                  <a:outerShdw blurRad="38100" dist="38100" dir="2700000" algn="tl">
                    <a:srgbClr val="C0C0C0"/>
                  </a:outerShdw>
                </a:effectLst>
                <a:cs typeface="Tahoma" charset="0"/>
              </a:rPr>
              <a:t>Facade</a:t>
            </a:r>
            <a:endParaRPr lang="vi-VN" b="1" dirty="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85000" lnSpcReduction="20000"/>
          </a:bodyPr>
          <a:lstStyle/>
          <a:p>
            <a:pPr marL="0" indent="0"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số 09</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Bùi Vĩ Quốc – 21520252</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a:t>
            </a:r>
            <a:endParaRPr lang="vi-VN" b="1" dirty="0">
              <a:latin typeface="Times New Roman" pitchFamily="18" charset="0"/>
              <a:cs typeface="Times New Roman" pitchFamily="18"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62BE7-5B5D-B91F-DF33-A157997DBE1E}"/>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CEEA1CB-9761-87C7-6396-F42C92014B88}"/>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endParaRPr lang="en-US" sz="4000" b="1" dirty="0">
              <a:solidFill>
                <a:schemeClr val="tx1"/>
              </a:solidFill>
              <a:cs typeface="Tahoma" charset="0"/>
            </a:endParaRPr>
          </a:p>
        </p:txBody>
      </p:sp>
      <p:pic>
        <p:nvPicPr>
          <p:cNvPr id="6" name="Picture 5">
            <a:extLst>
              <a:ext uri="{FF2B5EF4-FFF2-40B4-BE49-F238E27FC236}">
                <a16:creationId xmlns:a16="http://schemas.microsoft.com/office/drawing/2014/main" id="{29BAC4A6-033A-36B2-CF1C-D69AD560FE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49208" y="1524000"/>
            <a:ext cx="4045583" cy="4473595"/>
          </a:xfrm>
          <a:prstGeom prst="rect">
            <a:avLst/>
          </a:prstGeom>
        </p:spPr>
      </p:pic>
    </p:spTree>
    <p:extLst>
      <p:ext uri="{BB962C8B-B14F-4D97-AF65-F5344CB8AC3E}">
        <p14:creationId xmlns:p14="http://schemas.microsoft.com/office/powerpoint/2010/main" val="1032206499"/>
      </p:ext>
    </p:extLst>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F56AC-0050-F6B7-1A05-A2FB86B91351}"/>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1A1AD945-AD32-F0DB-0523-D4B4C9ED3F8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5.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bước</a:t>
            </a:r>
            <a:r>
              <a:rPr lang="en-US" sz="4000" b="1" dirty="0">
                <a:solidFill>
                  <a:schemeClr val="tx1"/>
                </a:solidFill>
                <a:cs typeface="Tahoma" charset="0"/>
              </a:rPr>
              <a:t> </a:t>
            </a:r>
            <a:r>
              <a:rPr lang="en-US" sz="4000" b="1" dirty="0" err="1">
                <a:solidFill>
                  <a:schemeClr val="tx1"/>
                </a:solidFill>
                <a:cs typeface="Tahoma" charset="0"/>
              </a:rPr>
              <a:t>thực</a:t>
            </a:r>
            <a:r>
              <a:rPr lang="en-US" sz="4000" b="1" dirty="0">
                <a:solidFill>
                  <a:schemeClr val="tx1"/>
                </a:solidFill>
                <a:cs typeface="Tahoma" charset="0"/>
              </a:rPr>
              <a:t> </a:t>
            </a:r>
            <a:r>
              <a:rPr lang="en-US" sz="4000" b="1" dirty="0" err="1">
                <a:solidFill>
                  <a:schemeClr val="tx1"/>
                </a:solidFill>
                <a:cs typeface="Tahoma" charset="0"/>
              </a:rPr>
              <a:t>hiện</a:t>
            </a:r>
            <a:r>
              <a:rPr lang="en-US" sz="4000" b="1" dirty="0">
                <a:solidFill>
                  <a:schemeClr val="tx1"/>
                </a:solidFill>
                <a:cs typeface="Tahoma" charset="0"/>
              </a:rPr>
              <a:t> </a:t>
            </a:r>
            <a:r>
              <a:rPr lang="en-US" sz="4000" b="1" dirty="0" err="1">
                <a:solidFill>
                  <a:schemeClr val="tx1"/>
                </a:solidFill>
                <a:cs typeface="Tahoma" charset="0"/>
              </a:rPr>
              <a:t>mẫu</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5CF57856-5A00-5EF5-83B7-04DB1EF86749}"/>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r>
              <a:rPr lang="vi-VN" sz="2400" b="1" dirty="0"/>
              <a:t>Xác định Hệ thống con</a:t>
            </a:r>
            <a:r>
              <a:rPr lang="vi-VN" sz="2400" dirty="0"/>
              <a:t>: Nhận diện các phần phức tạp của hệ thống mà bạn muốn ẩn giấu.</a:t>
            </a:r>
          </a:p>
          <a:p>
            <a:r>
              <a:rPr lang="vi-VN" sz="2400" b="1" dirty="0"/>
              <a:t>Tạo Facade</a:t>
            </a:r>
            <a:r>
              <a:rPr lang="vi-VN" sz="2400" dirty="0"/>
              <a:t>: Phát triển một lớp Facade với một giao diện đơn giản cho việc tương tác với các hệ thống con.</a:t>
            </a:r>
          </a:p>
          <a:p>
            <a:r>
              <a:rPr lang="vi-VN" sz="2400" b="1" dirty="0"/>
              <a:t>Chuyển Tiếp Yêu Cầu</a:t>
            </a:r>
            <a:r>
              <a:rPr lang="vi-VN" sz="2400" dirty="0"/>
              <a:t>: Trong Facade, triển khai các phương thức chuyển tiếp các yêu cầu tới các hệ thống con thích hợp.</a:t>
            </a:r>
          </a:p>
          <a:p>
            <a:r>
              <a:rPr lang="vi-VN" sz="2400" b="1" dirty="0"/>
              <a:t>Sử dụng Facade</a:t>
            </a:r>
            <a:r>
              <a:rPr lang="vi-VN" sz="2400" dirty="0"/>
              <a:t>: Client sử dụng lớp Facade để tương tác với hệ thống mà không cần tiếp xúc trực tiếp với sự phức tạp bên trong.</a:t>
            </a:r>
          </a:p>
          <a:p>
            <a:r>
              <a:rPr lang="vi-VN" sz="2400" b="1" dirty="0"/>
              <a:t>Kiểm Thử</a:t>
            </a:r>
            <a:r>
              <a:rPr lang="vi-VN" sz="2400" dirty="0"/>
              <a:t>: Tích hợp Facade vào hệ thống và kiểm thử để đảm bảo nó hoạt động chính xác.</a:t>
            </a:r>
          </a:p>
        </p:txBody>
      </p:sp>
    </p:spTree>
    <p:extLst>
      <p:ext uri="{BB962C8B-B14F-4D97-AF65-F5344CB8AC3E}">
        <p14:creationId xmlns:p14="http://schemas.microsoft.com/office/powerpoint/2010/main" val="3471839058"/>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219">
                                            <p:txEl>
                                              <p:pRg st="4" end="4"/>
                                            </p:txEl>
                                          </p:spTgt>
                                        </p:tgtEl>
                                        <p:attrNameLst>
                                          <p:attrName>style.visibility</p:attrName>
                                        </p:attrNameLst>
                                      </p:cBhvr>
                                      <p:to>
                                        <p:strVal val="visible"/>
                                      </p:to>
                                    </p:set>
                                    <p:animEffect transition="in" filter="fade">
                                      <p:cBhvr>
                                        <p:cTn id="42" dur="1000"/>
                                        <p:tgtEl>
                                          <p:spTgt spid="9219">
                                            <p:txEl>
                                              <p:pRg st="4" end="4"/>
                                            </p:txEl>
                                          </p:spTgt>
                                        </p:tgtEl>
                                      </p:cBhvr>
                                    </p:animEffect>
                                    <p:anim calcmode="lin" valueType="num">
                                      <p:cBhvr>
                                        <p:cTn id="43"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8120D-5096-7856-278E-E15883BD72D6}"/>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2FC1EB6A-F915-789C-7A20-90D7C9CD1947}"/>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6</a:t>
            </a:r>
            <a:r>
              <a:rPr lang="en-US" sz="4000" b="1">
                <a:solidFill>
                  <a:schemeClr val="tx1"/>
                </a:solidFill>
                <a:cs typeface="Tahoma" charset="0"/>
              </a:rPr>
              <a:t>. Ưu điểm</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4FE17CD5-3DAD-3339-8E6C-0530A8F760C6}"/>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r>
              <a:rPr lang="vi-VN" sz="1800" b="1" dirty="0"/>
              <a:t>Đơn giản hóa giao diện</a:t>
            </a:r>
            <a:r>
              <a:rPr lang="vi-VN" sz="1800" dirty="0"/>
              <a:t>: Cung cấp một giao diện đơn giản cho một hệ thống phức tạp, giúp người dùng dễ dàng sử dụng và hiểu hệ thống hơn.</a:t>
            </a:r>
          </a:p>
          <a:p>
            <a:r>
              <a:rPr lang="vi-VN" sz="1800" b="1" dirty="0"/>
              <a:t>Giảm sự phụ thuộc</a:t>
            </a:r>
            <a:r>
              <a:rPr lang="vi-VN" sz="1800" dirty="0"/>
              <a:t>: Giúp giảm sự phụ thuộc giữa client và các lớp hệ thống con, làm cho việc sửa đổi bên trong hệ thống con ít ảnh hưởng đến client hơn.</a:t>
            </a:r>
          </a:p>
          <a:p>
            <a:r>
              <a:rPr lang="vi-VN" sz="1800" b="1" dirty="0"/>
              <a:t>Tách biệt code</a:t>
            </a:r>
            <a:r>
              <a:rPr lang="vi-VN" sz="1800" dirty="0"/>
              <a:t>: Tách biệt code khách hàng khỏi các chi tiết của việc thực hiện các chức năng phức tạp, làm cho code dễ bảo trì và mở rộng hơn.</a:t>
            </a:r>
          </a:p>
          <a:p>
            <a:r>
              <a:rPr lang="vi-VN" sz="1800" b="1" dirty="0"/>
              <a:t>Dễ dàng nâng cấp và bảo trì</a:t>
            </a:r>
            <a:r>
              <a:rPr lang="vi-VN" sz="1800" dirty="0"/>
              <a:t>: Khi các hệ thống con cần được nâng cấp hay sửa đổi, việc này có thể thực hiện mà không làm thay đổi đến client.</a:t>
            </a:r>
          </a:p>
          <a:p>
            <a:r>
              <a:rPr lang="vi-VN" sz="1800" b="1" dirty="0"/>
              <a:t>Có thể giảm coupling</a:t>
            </a:r>
            <a:r>
              <a:rPr lang="vi-VN" sz="1800" dirty="0"/>
              <a:t>: Facade có thể giúp giảm sự coupling giữa các hệ thống con bằng cách cung cấp một giao diện chung thay vì yêu cầu client tương tác trực tiếp.</a:t>
            </a:r>
          </a:p>
          <a:p>
            <a:r>
              <a:rPr lang="vi-VN" sz="1800" b="1" dirty="0"/>
              <a:t>An ninh hệ thống</a:t>
            </a:r>
            <a:r>
              <a:rPr lang="vi-VN" sz="1800" dirty="0"/>
              <a:t>: Có thể hoạt động như một điểm kiểm soát duy nhất vào hệ thống con, từ đó có thể cung cấp một cấp độ kiểm soát an ninh nào đó.</a:t>
            </a:r>
          </a:p>
        </p:txBody>
      </p:sp>
    </p:spTree>
    <p:extLst>
      <p:ext uri="{BB962C8B-B14F-4D97-AF65-F5344CB8AC3E}">
        <p14:creationId xmlns:p14="http://schemas.microsoft.com/office/powerpoint/2010/main" val="2882901131"/>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219">
                                            <p:txEl>
                                              <p:pRg st="4" end="4"/>
                                            </p:txEl>
                                          </p:spTgt>
                                        </p:tgtEl>
                                        <p:attrNameLst>
                                          <p:attrName>style.visibility</p:attrName>
                                        </p:attrNameLst>
                                      </p:cBhvr>
                                      <p:to>
                                        <p:strVal val="visible"/>
                                      </p:to>
                                    </p:set>
                                    <p:animEffect transition="in" filter="fade">
                                      <p:cBhvr>
                                        <p:cTn id="42" dur="1000"/>
                                        <p:tgtEl>
                                          <p:spTgt spid="9219">
                                            <p:txEl>
                                              <p:pRg st="4" end="4"/>
                                            </p:txEl>
                                          </p:spTgt>
                                        </p:tgtEl>
                                      </p:cBhvr>
                                    </p:animEffect>
                                    <p:anim calcmode="lin" valueType="num">
                                      <p:cBhvr>
                                        <p:cTn id="43"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219">
                                            <p:txEl>
                                              <p:pRg st="5" end="5"/>
                                            </p:txEl>
                                          </p:spTgt>
                                        </p:tgtEl>
                                        <p:attrNameLst>
                                          <p:attrName>style.visibility</p:attrName>
                                        </p:attrNameLst>
                                      </p:cBhvr>
                                      <p:to>
                                        <p:strVal val="visible"/>
                                      </p:to>
                                    </p:set>
                                    <p:animEffect transition="in" filter="fade">
                                      <p:cBhvr>
                                        <p:cTn id="49" dur="1000"/>
                                        <p:tgtEl>
                                          <p:spTgt spid="9219">
                                            <p:txEl>
                                              <p:pRg st="5" end="5"/>
                                            </p:txEl>
                                          </p:spTgt>
                                        </p:tgtEl>
                                      </p:cBhvr>
                                    </p:animEffect>
                                    <p:anim calcmode="lin" valueType="num">
                                      <p:cBhvr>
                                        <p:cTn id="50"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9D8D2-1797-08B1-FF52-42C67ACEB1E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C7D86ED-0FDE-8739-7F2C-AD193415740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7</a:t>
            </a:r>
            <a:r>
              <a:rPr lang="en-US" sz="4000" b="1">
                <a:solidFill>
                  <a:schemeClr val="tx1"/>
                </a:solidFill>
                <a:cs typeface="Tahoma" charset="0"/>
              </a:rPr>
              <a:t>. Nhược điểm</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BF64CAEB-AC3A-8480-464C-D4C88C314627}"/>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r>
              <a:rPr lang="vi-VN" sz="1800" b="1" dirty="0"/>
              <a:t>Rủi ro trở thành một lớp phụ thuộc quá lớn</a:t>
            </a:r>
            <a:r>
              <a:rPr lang="vi-VN" sz="1800" dirty="0"/>
              <a:t>: Nếu không được quản lý đúng cách, lớp Facade có thể trở thành một "điểm nóng" với quá nhiều chức năng và trách nhiệm, khiến nó trở nên khó quản lý và bảo trì.</a:t>
            </a:r>
          </a:p>
          <a:p>
            <a:r>
              <a:rPr lang="vi-VN" sz="1800" b="1" dirty="0"/>
              <a:t>Tiềm ẩn sự hiểu lầm</a:t>
            </a:r>
            <a:r>
              <a:rPr lang="vi-VN" sz="1800" dirty="0"/>
              <a:t>: Người dùng có thể bị hiểu lầm về mục đích và cách sử dụng của hệ thống con nếu chỉ tương tác qua Facade mà không hiểu rõ về hệ thống bên dưới.</a:t>
            </a:r>
          </a:p>
          <a:p>
            <a:r>
              <a:rPr lang="vi-VN" sz="1800" b="1" dirty="0"/>
              <a:t>Khả năng mở rộng hạn chế</a:t>
            </a:r>
            <a:r>
              <a:rPr lang="vi-VN" sz="1800" dirty="0"/>
              <a:t>: Trong một số trường hợp, Facade có thể hạn chế khả năng mở rộng nếu việc thêm các chức năng mới vào hệ thống phức tạp đòi hỏi phải sửa đổi Facade.</a:t>
            </a:r>
          </a:p>
          <a:p>
            <a:r>
              <a:rPr lang="vi-VN" sz="1800" b="1" dirty="0"/>
              <a:t>Che giấu các tính năng</a:t>
            </a:r>
            <a:r>
              <a:rPr lang="vi-VN" sz="1800" dirty="0"/>
              <a:t>: Facade có thể che giấu các tính năng của các hệ thống con, khiến cho những người dùng muốn sử dụng các chức năng nâng cao không thể truy cập trực tiếp đến chúng.</a:t>
            </a:r>
          </a:p>
          <a:p>
            <a:r>
              <a:rPr lang="vi-VN" sz="1800" b="1" dirty="0"/>
              <a:t>Khó khăn trong việc debug và test</a:t>
            </a:r>
            <a:r>
              <a:rPr lang="vi-VN" sz="1800" dirty="0"/>
              <a:t>: Khi có vấn đề xảy ra, việc tìm và sửa lỗi có thể trở nên phức tạp hơn do Facade che giấu các chi tiết triển khai bên trong.</a:t>
            </a:r>
          </a:p>
          <a:p>
            <a:pPr lvl="0"/>
            <a:endParaRPr lang="vi-VN" sz="1800" dirty="0">
              <a:solidFill>
                <a:srgbClr val="000000"/>
              </a:solidFill>
            </a:endParaRPr>
          </a:p>
        </p:txBody>
      </p:sp>
    </p:spTree>
    <p:extLst>
      <p:ext uri="{BB962C8B-B14F-4D97-AF65-F5344CB8AC3E}">
        <p14:creationId xmlns:p14="http://schemas.microsoft.com/office/powerpoint/2010/main" val="257438362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219">
                                            <p:txEl>
                                              <p:pRg st="4" end="4"/>
                                            </p:txEl>
                                          </p:spTgt>
                                        </p:tgtEl>
                                        <p:attrNameLst>
                                          <p:attrName>style.visibility</p:attrName>
                                        </p:attrNameLst>
                                      </p:cBhvr>
                                      <p:to>
                                        <p:strVal val="visible"/>
                                      </p:to>
                                    </p:set>
                                    <p:animEffect transition="in" filter="fade">
                                      <p:cBhvr>
                                        <p:cTn id="42" dur="1000"/>
                                        <p:tgtEl>
                                          <p:spTgt spid="9219">
                                            <p:txEl>
                                              <p:pRg st="4" end="4"/>
                                            </p:txEl>
                                          </p:spTgt>
                                        </p:tgtEl>
                                      </p:cBhvr>
                                    </p:animEffect>
                                    <p:anim calcmode="lin" valueType="num">
                                      <p:cBhvr>
                                        <p:cTn id="43"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5BDA7-43E6-41AA-B710-FE0136FB91D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0C74BE12-F0A4-8C8C-D5F0-34C375E95B4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8.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7160908F-3BD0-3DE4-9029-EC0359B71E92}"/>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en-US" sz="2400" dirty="0">
                <a:solidFill>
                  <a:srgbClr val="0066FF"/>
                </a:solidFill>
                <a:latin typeface="+mj-lt"/>
                <a:cs typeface="Tahoma" charset="0"/>
              </a:rPr>
              <a:t>Adapter Pattern</a:t>
            </a:r>
          </a:p>
          <a:p>
            <a:pPr algn="just">
              <a:spcBef>
                <a:spcPts val="300"/>
              </a:spcBef>
              <a:spcAft>
                <a:spcPts val="300"/>
              </a:spcAft>
              <a:buFont typeface="Wingdings" panose="05000000000000000000" pitchFamily="2" charset="2"/>
              <a:buChar char="v"/>
            </a:pPr>
            <a:r>
              <a:rPr lang="en-US" sz="2400" dirty="0">
                <a:solidFill>
                  <a:srgbClr val="0066FF"/>
                </a:solidFill>
                <a:latin typeface="+mj-lt"/>
                <a:cs typeface="Tahoma" charset="0"/>
              </a:rPr>
              <a:t>Singleton Pattern</a:t>
            </a:r>
          </a:p>
          <a:p>
            <a:pPr algn="just">
              <a:spcBef>
                <a:spcPts val="300"/>
              </a:spcBef>
              <a:spcAft>
                <a:spcPts val="300"/>
              </a:spcAft>
              <a:buFont typeface="Wingdings" panose="05000000000000000000" pitchFamily="2" charset="2"/>
              <a:buChar char="v"/>
            </a:pPr>
            <a:r>
              <a:rPr lang="en-US" sz="2400" dirty="0">
                <a:solidFill>
                  <a:srgbClr val="0066FF"/>
                </a:solidFill>
                <a:latin typeface="+mj-lt"/>
                <a:cs typeface="Tahoma" charset="0"/>
              </a:rPr>
              <a:t>Abstract Factory Pattern</a:t>
            </a:r>
          </a:p>
          <a:p>
            <a:pPr algn="just">
              <a:spcBef>
                <a:spcPts val="300"/>
              </a:spcBef>
              <a:spcAft>
                <a:spcPts val="300"/>
              </a:spcAft>
              <a:buFont typeface="Wingdings" panose="05000000000000000000" pitchFamily="2" charset="2"/>
              <a:buChar char="v"/>
            </a:pPr>
            <a:r>
              <a:rPr lang="en-US" sz="2400" dirty="0">
                <a:solidFill>
                  <a:srgbClr val="0066FF"/>
                </a:solidFill>
                <a:latin typeface="+mj-lt"/>
                <a:cs typeface="Tahoma" charset="0"/>
              </a:rPr>
              <a:t>Composite Pattern</a:t>
            </a:r>
          </a:p>
          <a:p>
            <a:pPr algn="just">
              <a:spcBef>
                <a:spcPts val="300"/>
              </a:spcBef>
              <a:spcAft>
                <a:spcPts val="300"/>
              </a:spcAft>
              <a:buFont typeface="Wingdings" panose="05000000000000000000" pitchFamily="2" charset="2"/>
              <a:buChar char="v"/>
            </a:pPr>
            <a:r>
              <a:rPr lang="en-US" sz="2400" dirty="0">
                <a:solidFill>
                  <a:srgbClr val="0066FF"/>
                </a:solidFill>
                <a:latin typeface="+mj-lt"/>
                <a:cs typeface="Tahoma" charset="0"/>
              </a:rPr>
              <a:t>Decorator Pattern</a:t>
            </a:r>
          </a:p>
          <a:p>
            <a:pPr algn="just">
              <a:spcBef>
                <a:spcPts val="300"/>
              </a:spcBef>
              <a:spcAft>
                <a:spcPts val="300"/>
              </a:spcAft>
              <a:buFont typeface="Wingdings" panose="05000000000000000000" pitchFamily="2" charset="2"/>
              <a:buChar char="v"/>
            </a:pPr>
            <a:r>
              <a:rPr lang="en-US" sz="2400">
                <a:solidFill>
                  <a:srgbClr val="0066FF"/>
                </a:solidFill>
                <a:latin typeface="+mj-lt"/>
                <a:cs typeface="Tahoma" charset="0"/>
              </a:rPr>
              <a:t>Observer Pattern</a:t>
            </a:r>
            <a:endParaRPr lang="en-US" sz="2400" dirty="0">
              <a:solidFill>
                <a:srgbClr val="0066FF"/>
              </a:solidFill>
              <a:latin typeface="+mj-lt"/>
              <a:cs typeface="Tahoma" charset="0"/>
            </a:endParaRPr>
          </a:p>
          <a:p>
            <a:pPr algn="just">
              <a:spcBef>
                <a:spcPts val="300"/>
              </a:spcBef>
              <a:spcAft>
                <a:spcPts val="300"/>
              </a:spcAft>
              <a:buFont typeface="Wingdings" panose="05000000000000000000" pitchFamily="2" charset="2"/>
              <a:buChar char="v"/>
            </a:pPr>
            <a:endParaRPr lang="vi-VN" sz="2400" dirty="0">
              <a:latin typeface="+mj-lt"/>
              <a:cs typeface="Tahoma" charset="0"/>
            </a:endParaRPr>
          </a:p>
        </p:txBody>
      </p:sp>
    </p:spTree>
    <p:extLst>
      <p:ext uri="{BB962C8B-B14F-4D97-AF65-F5344CB8AC3E}">
        <p14:creationId xmlns:p14="http://schemas.microsoft.com/office/powerpoint/2010/main" val="2942475608"/>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a:solidFill>
                  <a:schemeClr val="tx1"/>
                </a:solidFill>
                <a:cs typeface="Tahoma" charset="0"/>
              </a:rPr>
              <a:t>Nội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spcBef>
                <a:spcPts val="300"/>
              </a:spcBef>
              <a:spcAft>
                <a:spcPts val="300"/>
              </a:spcAft>
              <a:buFont typeface="+mj-lt"/>
              <a:buAutoNum type="arabicPeriod"/>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Mô</a:t>
            </a:r>
            <a:r>
              <a:rPr lang="en-US" sz="2000" dirty="0">
                <a:latin typeface="+mj-lt"/>
                <a:cs typeface="Tahoma" charset="0"/>
              </a:rPr>
              <a:t> </a:t>
            </a:r>
            <a:r>
              <a:rPr lang="en-US" sz="2000" dirty="0" err="1">
                <a:latin typeface="+mj-lt"/>
                <a:cs typeface="Tahoma" charset="0"/>
              </a:rPr>
              <a:t>tả</a:t>
            </a:r>
            <a:r>
              <a:rPr lang="en-US" sz="2000" dirty="0">
                <a:latin typeface="+mj-lt"/>
                <a:cs typeface="Tahoma" charset="0"/>
              </a:rPr>
              <a:t> </a:t>
            </a:r>
            <a:r>
              <a:rPr lang="en-US" sz="2000" dirty="0" err="1">
                <a:latin typeface="+mj-lt"/>
                <a:cs typeface="Tahoma" charset="0"/>
              </a:rPr>
              <a:t>ngắn</a:t>
            </a:r>
            <a:r>
              <a:rPr lang="en-US" sz="2000" dirty="0">
                <a:latin typeface="+mj-lt"/>
                <a:cs typeface="Tahoma" charset="0"/>
              </a:rPr>
              <a:t> </a:t>
            </a:r>
            <a:r>
              <a:rPr lang="en-US" sz="2000" dirty="0" err="1">
                <a:latin typeface="+mj-lt"/>
                <a:cs typeface="Tahoma" charset="0"/>
              </a:rPr>
              <a:t>về</a:t>
            </a:r>
            <a:r>
              <a:rPr lang="en-US" sz="2000" dirty="0">
                <a:latin typeface="+mj-lt"/>
                <a:cs typeface="Tahoma" charset="0"/>
              </a:rPr>
              <a:t> </a:t>
            </a:r>
            <a:r>
              <a:rPr lang="en-US" sz="2000" dirty="0" err="1">
                <a:latin typeface="+mj-lt"/>
                <a:cs typeface="Tahoma" charset="0"/>
              </a:rPr>
              <a:t>mẫu</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marL="457200" indent="-457200" algn="just">
              <a:spcBef>
                <a:spcPts val="300"/>
              </a:spcBef>
              <a:spcAft>
                <a:spcPts val="300"/>
              </a:spcAft>
              <a:buFont typeface="+mj-lt"/>
              <a:buAutoNum type="arabicPeriod"/>
            </a:pPr>
            <a:r>
              <a:rPr lang="en-US" sz="2400" dirty="0" err="1">
                <a:cs typeface="Tahoma" charset="0"/>
              </a:rPr>
              <a:t>Ngữ</a:t>
            </a:r>
            <a:r>
              <a:rPr lang="en-US" sz="2400" dirty="0">
                <a:cs typeface="Tahoma" charset="0"/>
              </a:rPr>
              <a:t> </a:t>
            </a:r>
            <a:r>
              <a:rPr lang="en-US" sz="2400" dirty="0" err="1">
                <a:cs typeface="Tahoma" charset="0"/>
              </a:rPr>
              <a:t>cảnh</a:t>
            </a:r>
            <a:r>
              <a:rPr lang="en-US" sz="2400" dirty="0">
                <a:cs typeface="Tahoma" charset="0"/>
              </a:rPr>
              <a:t>/</a:t>
            </a:r>
            <a:r>
              <a:rPr lang="en-US" sz="2400" dirty="0" err="1">
                <a:cs typeface="Tahoma" charset="0"/>
              </a:rPr>
              <a:t>trường</a:t>
            </a:r>
            <a:r>
              <a:rPr lang="en-US" sz="2400" dirty="0">
                <a:cs typeface="Tahoma" charset="0"/>
              </a:rPr>
              <a:t> </a:t>
            </a:r>
            <a:r>
              <a:rPr lang="en-US" sz="2400" dirty="0" err="1">
                <a:cs typeface="Tahoma" charset="0"/>
              </a:rPr>
              <a:t>hợp</a:t>
            </a:r>
            <a:r>
              <a:rPr lang="en-US" sz="2400" dirty="0">
                <a:cs typeface="Tahoma" charset="0"/>
              </a:rPr>
              <a:t> </a:t>
            </a:r>
            <a:r>
              <a:rPr lang="en-US" sz="2400" dirty="0" err="1">
                <a:cs typeface="Tahoma" charset="0"/>
              </a:rPr>
              <a:t>sử</a:t>
            </a:r>
            <a:r>
              <a:rPr lang="en-US" sz="2400" dirty="0">
                <a:cs typeface="Tahoma" charset="0"/>
              </a:rPr>
              <a:t> </a:t>
            </a:r>
            <a:r>
              <a:rPr lang="en-US" sz="2400" dirty="0" err="1">
                <a:cs typeface="Tahoma" charset="0"/>
              </a:rPr>
              <a:t>dụng</a:t>
            </a:r>
            <a:endParaRPr lang="en-US" sz="2400" dirty="0">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Cấu</a:t>
            </a:r>
            <a:r>
              <a:rPr lang="en-US" sz="2400" dirty="0">
                <a:latin typeface="+mj-lt"/>
                <a:cs typeface="Tahoma" charset="0"/>
              </a:rPr>
              <a:t> </a:t>
            </a:r>
            <a:r>
              <a:rPr lang="en-US" sz="2400" dirty="0" err="1">
                <a:latin typeface="+mj-lt"/>
                <a:cs typeface="Tahoma" charset="0"/>
              </a:rPr>
              <a:t>trúc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và</a:t>
            </a:r>
            <a:r>
              <a:rPr lang="en-US" sz="2400" dirty="0">
                <a:latin typeface="+mj-lt"/>
                <a:cs typeface="Tahoma" charset="0"/>
              </a:rPr>
              <a:t> </a:t>
            </a: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bước</a:t>
            </a:r>
            <a:r>
              <a:rPr lang="en-US" sz="2400" dirty="0">
                <a:latin typeface="+mj-lt"/>
                <a:cs typeface="Tahoma" charset="0"/>
              </a:rPr>
              <a:t> </a:t>
            </a:r>
            <a:r>
              <a:rPr lang="en-US" sz="2400" dirty="0" err="1">
                <a:latin typeface="+mj-lt"/>
                <a:cs typeface="Tahoma" charset="0"/>
              </a:rPr>
              <a:t>hiện</a:t>
            </a:r>
            <a:r>
              <a:rPr lang="en-US" sz="2400" dirty="0">
                <a:latin typeface="+mj-lt"/>
                <a:cs typeface="Tahoma" charset="0"/>
              </a:rPr>
              <a:t> </a:t>
            </a:r>
            <a:r>
              <a:rPr lang="en-US" sz="2400" dirty="0" err="1">
                <a:latin typeface="+mj-lt"/>
                <a:cs typeface="Tahoma" charset="0"/>
              </a:rPr>
              <a:t>thực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 code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r>
              <a:rPr lang="en-US" sz="2400" dirty="0">
                <a:latin typeface="+mj-lt"/>
                <a:cs typeface="Tahoma" charset="0"/>
              </a:rPr>
              <a:t>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trên</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Ưu</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Nhược</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Liên</a:t>
            </a:r>
            <a:r>
              <a:rPr lang="en-US" sz="2400" dirty="0">
                <a:latin typeface="+mj-lt"/>
                <a:cs typeface="Tahoma" charset="0"/>
              </a:rPr>
              <a:t> </a:t>
            </a:r>
            <a:r>
              <a:rPr lang="en-US" sz="2400" dirty="0" err="1">
                <a:latin typeface="+mj-lt"/>
                <a:cs typeface="Tahoma" charset="0"/>
              </a:rPr>
              <a:t>quan</a:t>
            </a:r>
            <a:r>
              <a:rPr lang="en-US" sz="2400" dirty="0">
                <a:latin typeface="+mj-lt"/>
                <a:cs typeface="Tahoma" charset="0"/>
              </a:rPr>
              <a:t> </a:t>
            </a:r>
            <a:r>
              <a:rPr lang="en-US" sz="2400" dirty="0" err="1">
                <a:latin typeface="+mj-lt"/>
                <a:cs typeface="Tahoma" charset="0"/>
              </a:rPr>
              <a:t>đến</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khác</a:t>
            </a:r>
            <a:r>
              <a:rPr lang="en-US" sz="2400" dirty="0">
                <a:latin typeface="+mj-lt"/>
                <a:cs typeface="Tahoma" charset="0"/>
              </a:rPr>
              <a:t> (</a:t>
            </a:r>
            <a:r>
              <a:rPr lang="en-US" sz="2400" dirty="0" err="1">
                <a:latin typeface="+mj-lt"/>
                <a:cs typeface="Tahoma" charset="0"/>
              </a:rPr>
              <a:t>với</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đã</a:t>
            </a:r>
            <a:r>
              <a:rPr lang="en-US" sz="2400" dirty="0">
                <a:latin typeface="+mj-lt"/>
                <a:cs typeface="Tahoma" charset="0"/>
              </a:rPr>
              <a:t> </a:t>
            </a:r>
            <a:r>
              <a:rPr lang="en-US" sz="2400" dirty="0" err="1">
                <a:latin typeface="+mj-lt"/>
                <a:cs typeface="Tahoma" charset="0"/>
              </a:rPr>
              <a:t>học</a:t>
            </a:r>
            <a:r>
              <a:rPr lang="en-US" sz="2400" dirty="0">
                <a:latin typeface="+mj-lt"/>
                <a:cs typeface="Tahoma" charset="0"/>
              </a:rPr>
              <a:t> </a:t>
            </a:r>
            <a:r>
              <a:rPr lang="en-US" sz="2400" dirty="0" err="1">
                <a:latin typeface="+mj-lt"/>
                <a:cs typeface="Tahoma" charset="0"/>
              </a:rPr>
              <a:t>trước</a:t>
            </a:r>
            <a:r>
              <a:rPr lang="en-US" sz="2400" dirty="0">
                <a:latin typeface="+mj-lt"/>
                <a:cs typeface="Tahoma" charset="0"/>
              </a:rPr>
              <a:t> </a:t>
            </a:r>
            <a:r>
              <a:rPr lang="en-US" sz="2400" dirty="0" err="1">
                <a:latin typeface="+mj-lt"/>
                <a:cs typeface="Tahoma" charset="0"/>
              </a:rPr>
              <a:t>đó</a:t>
            </a:r>
            <a:r>
              <a:rPr lang="en-US" sz="2400" dirty="0">
                <a:latin typeface="+mj-lt"/>
                <a:cs typeface="Tahoma" charset="0"/>
              </a:rPr>
              <a:t>)</a:t>
            </a:r>
            <a:endParaRPr lang="vi-VN" sz="2400" dirty="0">
              <a:latin typeface="+mj-lt"/>
              <a:cs typeface="Tahoma" charset="0"/>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219">
                                            <p:txEl>
                                              <p:pRg st="2" end="2"/>
                                            </p:txEl>
                                          </p:spTgt>
                                        </p:tgtEl>
                                        <p:attrNameLst>
                                          <p:attrName>style.visibility</p:attrName>
                                        </p:attrNameLst>
                                      </p:cBhvr>
                                      <p:to>
                                        <p:strVal val="visible"/>
                                      </p:to>
                                    </p:set>
                                    <p:animEffect transition="in" filter="fade">
                                      <p:cBhvr>
                                        <p:cTn id="26" dur="1000"/>
                                        <p:tgtEl>
                                          <p:spTgt spid="9219">
                                            <p:txEl>
                                              <p:pRg st="2" end="2"/>
                                            </p:txEl>
                                          </p:spTgt>
                                        </p:tgtEl>
                                      </p:cBhvr>
                                    </p:animEffect>
                                    <p:anim calcmode="lin" valueType="num">
                                      <p:cBhvr>
                                        <p:cTn id="27"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219">
                                            <p:txEl>
                                              <p:pRg st="3" end="3"/>
                                            </p:txEl>
                                          </p:spTgt>
                                        </p:tgtEl>
                                        <p:attrNameLst>
                                          <p:attrName>style.visibility</p:attrName>
                                        </p:attrNameLst>
                                      </p:cBhvr>
                                      <p:to>
                                        <p:strVal val="visible"/>
                                      </p:to>
                                    </p:set>
                                    <p:animEffect transition="in" filter="fade">
                                      <p:cBhvr>
                                        <p:cTn id="33" dur="1000"/>
                                        <p:tgtEl>
                                          <p:spTgt spid="9219">
                                            <p:txEl>
                                              <p:pRg st="3" end="3"/>
                                            </p:txEl>
                                          </p:spTgt>
                                        </p:tgtEl>
                                      </p:cBhvr>
                                    </p:animEffect>
                                    <p:anim calcmode="lin" valueType="num">
                                      <p:cBhvr>
                                        <p:cTn id="34"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219">
                                            <p:txEl>
                                              <p:pRg st="4" end="4"/>
                                            </p:txEl>
                                          </p:spTgt>
                                        </p:tgtEl>
                                        <p:attrNameLst>
                                          <p:attrName>style.visibility</p:attrName>
                                        </p:attrNameLst>
                                      </p:cBhvr>
                                      <p:to>
                                        <p:strVal val="visible"/>
                                      </p:to>
                                    </p:set>
                                    <p:animEffect transition="in" filter="fade">
                                      <p:cBhvr>
                                        <p:cTn id="40" dur="1000"/>
                                        <p:tgtEl>
                                          <p:spTgt spid="9219">
                                            <p:txEl>
                                              <p:pRg st="4" end="4"/>
                                            </p:txEl>
                                          </p:spTgt>
                                        </p:tgtEl>
                                      </p:cBhvr>
                                    </p:animEffect>
                                    <p:anim calcmode="lin" valueType="num">
                                      <p:cBhvr>
                                        <p:cTn id="41"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219">
                                            <p:txEl>
                                              <p:pRg st="5" end="5"/>
                                            </p:txEl>
                                          </p:spTgt>
                                        </p:tgtEl>
                                        <p:attrNameLst>
                                          <p:attrName>style.visibility</p:attrName>
                                        </p:attrNameLst>
                                      </p:cBhvr>
                                      <p:to>
                                        <p:strVal val="visible"/>
                                      </p:to>
                                    </p:set>
                                    <p:animEffect transition="in" filter="fade">
                                      <p:cBhvr>
                                        <p:cTn id="47" dur="1000"/>
                                        <p:tgtEl>
                                          <p:spTgt spid="9219">
                                            <p:txEl>
                                              <p:pRg st="5" end="5"/>
                                            </p:txEl>
                                          </p:spTgt>
                                        </p:tgtEl>
                                      </p:cBhvr>
                                    </p:animEffect>
                                    <p:anim calcmode="lin" valueType="num">
                                      <p:cBhvr>
                                        <p:cTn id="48"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219">
                                            <p:txEl>
                                              <p:pRg st="6" end="6"/>
                                            </p:txEl>
                                          </p:spTgt>
                                        </p:tgtEl>
                                        <p:attrNameLst>
                                          <p:attrName>style.visibility</p:attrName>
                                        </p:attrNameLst>
                                      </p:cBhvr>
                                      <p:to>
                                        <p:strVal val="visible"/>
                                      </p:to>
                                    </p:set>
                                    <p:animEffect transition="in" filter="fade">
                                      <p:cBhvr>
                                        <p:cTn id="54" dur="1000"/>
                                        <p:tgtEl>
                                          <p:spTgt spid="9219">
                                            <p:txEl>
                                              <p:pRg st="6" end="6"/>
                                            </p:txEl>
                                          </p:spTgt>
                                        </p:tgtEl>
                                      </p:cBhvr>
                                    </p:animEffect>
                                    <p:anim calcmode="lin" valueType="num">
                                      <p:cBhvr>
                                        <p:cTn id="55"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9219">
                                            <p:txEl>
                                              <p:pRg st="7" end="7"/>
                                            </p:txEl>
                                          </p:spTgt>
                                        </p:tgtEl>
                                        <p:attrNameLst>
                                          <p:attrName>style.visibility</p:attrName>
                                        </p:attrNameLst>
                                      </p:cBhvr>
                                      <p:to>
                                        <p:strVal val="visible"/>
                                      </p:to>
                                    </p:set>
                                    <p:animEffect transition="in" filter="fade">
                                      <p:cBhvr>
                                        <p:cTn id="61" dur="1000"/>
                                        <p:tgtEl>
                                          <p:spTgt spid="9219">
                                            <p:txEl>
                                              <p:pRg st="7" end="7"/>
                                            </p:txEl>
                                          </p:spTgt>
                                        </p:tgtEl>
                                      </p:cBhvr>
                                    </p:animEffect>
                                    <p:anim calcmode="lin" valueType="num">
                                      <p:cBhvr>
                                        <p:cTn id="62"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9219">
                                            <p:txEl>
                                              <p:pRg st="8" end="8"/>
                                            </p:txEl>
                                          </p:spTgt>
                                        </p:tgtEl>
                                        <p:attrNameLst>
                                          <p:attrName>style.visibility</p:attrName>
                                        </p:attrNameLst>
                                      </p:cBhvr>
                                      <p:to>
                                        <p:strVal val="visible"/>
                                      </p:to>
                                    </p:set>
                                    <p:animEffect transition="in" filter="fade">
                                      <p:cBhvr>
                                        <p:cTn id="68" dur="1000"/>
                                        <p:tgtEl>
                                          <p:spTgt spid="9219">
                                            <p:txEl>
                                              <p:pRg st="8" end="8"/>
                                            </p:txEl>
                                          </p:spTgt>
                                        </p:tgtEl>
                                      </p:cBhvr>
                                    </p:animEffect>
                                    <p:anim calcmode="lin" valueType="num">
                                      <p:cBhvr>
                                        <p:cTn id="69"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9219">
                                            <p:txEl>
                                              <p:pRg st="9" end="9"/>
                                            </p:txEl>
                                          </p:spTgt>
                                        </p:tgtEl>
                                        <p:attrNameLst>
                                          <p:attrName>style.visibility</p:attrName>
                                        </p:attrNameLst>
                                      </p:cBhvr>
                                      <p:to>
                                        <p:strVal val="visible"/>
                                      </p:to>
                                    </p:set>
                                    <p:animEffect transition="in" filter="fade">
                                      <p:cBhvr>
                                        <p:cTn id="75" dur="1000"/>
                                        <p:tgtEl>
                                          <p:spTgt spid="9219">
                                            <p:txEl>
                                              <p:pRg st="9" end="9"/>
                                            </p:txEl>
                                          </p:spTgt>
                                        </p:tgtEl>
                                      </p:cBhvr>
                                    </p:animEffect>
                                    <p:anim calcmode="lin" valueType="num">
                                      <p:cBhvr>
                                        <p:cTn id="76"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9219">
                                            <p:txEl>
                                              <p:pRg st="10" end="10"/>
                                            </p:txEl>
                                          </p:spTgt>
                                        </p:tgtEl>
                                        <p:attrNameLst>
                                          <p:attrName>style.visibility</p:attrName>
                                        </p:attrNameLst>
                                      </p:cBhvr>
                                      <p:to>
                                        <p:strVal val="visible"/>
                                      </p:to>
                                    </p:set>
                                    <p:animEffect transition="in" filter="fade">
                                      <p:cBhvr>
                                        <p:cTn id="82" dur="1000"/>
                                        <p:tgtEl>
                                          <p:spTgt spid="9219">
                                            <p:txEl>
                                              <p:pRg st="10" end="10"/>
                                            </p:txEl>
                                          </p:spTgt>
                                        </p:tgtEl>
                                      </p:cBhvr>
                                    </p:animEffect>
                                    <p:anim calcmode="lin" valueType="num">
                                      <p:cBhvr>
                                        <p:cTn id="8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921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1. </a:t>
            </a:r>
            <a:r>
              <a:rPr lang="en-US" sz="4000" b="1" dirty="0" err="1">
                <a:solidFill>
                  <a:schemeClr val="tx1"/>
                </a:solidFill>
                <a:cs typeface="Tahoma" charset="0"/>
              </a:rPr>
              <a:t>Tổng</a:t>
            </a:r>
            <a:r>
              <a:rPr lang="en-US" sz="4000" b="1" dirty="0">
                <a:solidFill>
                  <a:schemeClr val="tx1"/>
                </a:solidFill>
                <a:cs typeface="Tahoma" charset="0"/>
              </a:rPr>
              <a:t> </a:t>
            </a:r>
            <a:r>
              <a:rPr lang="en-US" sz="4000" b="1" dirty="0" err="1">
                <a:solidFill>
                  <a:schemeClr val="tx1"/>
                </a:solidFill>
                <a:cs typeface="Tahoma" charset="0"/>
              </a:rPr>
              <a:t>quan</a:t>
            </a:r>
            <a:endParaRPr lang="en-US" sz="4000" b="1" dirty="0">
              <a:solidFill>
                <a:schemeClr val="tx1"/>
              </a:solidFill>
              <a:cs typeface="Tahoma" charset="0"/>
            </a:endParaRP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en-US" sz="2400" dirty="0">
                <a:latin typeface="+mj-lt"/>
                <a:cs typeface="Tahoma" charset="0"/>
              </a:rPr>
              <a:t>Tên: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thiết</a:t>
            </a:r>
            <a:r>
              <a:rPr lang="en-US" sz="2400" dirty="0">
                <a:latin typeface="+mj-lt"/>
                <a:cs typeface="Tahoma" charset="0"/>
              </a:rPr>
              <a:t> </a:t>
            </a:r>
            <a:r>
              <a:rPr lang="en-US" sz="2400" dirty="0" err="1">
                <a:latin typeface="+mj-lt"/>
                <a:cs typeface="Tahoma" charset="0"/>
              </a:rPr>
              <a:t>kế</a:t>
            </a:r>
            <a:r>
              <a:rPr lang="en-US" sz="2400" dirty="0">
                <a:latin typeface="+mj-lt"/>
                <a:cs typeface="Tahoma" charset="0"/>
              </a:rPr>
              <a:t> </a:t>
            </a:r>
            <a:r>
              <a:rPr lang="en-US" sz="2400" dirty="0">
                <a:solidFill>
                  <a:srgbClr val="0000FF"/>
                </a:solidFill>
                <a:latin typeface="+mj-lt"/>
                <a:cs typeface="Tahoma" charset="0"/>
              </a:rPr>
              <a:t>Facade</a:t>
            </a:r>
          </a:p>
          <a:p>
            <a:pPr algn="just">
              <a:spcBef>
                <a:spcPts val="300"/>
              </a:spcBef>
              <a:spcAft>
                <a:spcPts val="300"/>
              </a:spcAft>
              <a:buFont typeface="Wingdings" panose="05000000000000000000" pitchFamily="2" charset="2"/>
              <a:buChar char="v"/>
            </a:pPr>
            <a:endParaRPr lang="en-US" sz="2400" dirty="0">
              <a:solidFill>
                <a:srgbClr val="0000FF"/>
              </a:solidFill>
              <a:latin typeface="+mj-lt"/>
              <a:cs typeface="Tahoma" charset="0"/>
            </a:endParaRPr>
          </a:p>
          <a:p>
            <a:pPr algn="just">
              <a:spcBef>
                <a:spcPts val="300"/>
              </a:spcBef>
              <a:spcAft>
                <a:spcPts val="300"/>
              </a:spcAft>
              <a:buFont typeface="Wingdings" panose="05000000000000000000" pitchFamily="2" charset="2"/>
              <a:buChar char="v"/>
            </a:pP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r>
              <a:rPr lang="en-US" sz="2400" dirty="0">
                <a:latin typeface="+mj-lt"/>
                <a:cs typeface="Tahoma" charset="0"/>
              </a:rPr>
              <a:t>: </a:t>
            </a:r>
            <a:r>
              <a:rPr lang="en-US" sz="2400" dirty="0">
                <a:solidFill>
                  <a:srgbClr val="0000FF"/>
                </a:solidFill>
                <a:latin typeface="+mj-lt"/>
                <a:cs typeface="Tahoma" charset="0"/>
              </a:rPr>
              <a:t>Facade</a:t>
            </a:r>
            <a:r>
              <a:rPr lang="en-US" sz="2400" dirty="0">
                <a:latin typeface="+mj-lt"/>
                <a:cs typeface="Tahoma" charset="0"/>
              </a:rPr>
              <a:t> </a:t>
            </a:r>
            <a:r>
              <a:rPr lang="vi-VN" sz="2400" dirty="0">
                <a:latin typeface="+mj-lt"/>
                <a:cs typeface="Tahoma" charset="0"/>
              </a:rPr>
              <a:t>là một mẫu thiết kế giúp giảm sự phức tạp của hệ thống bằng cách cung cấp một giao diện đơn giản để tương tác với nó. Mẫu này tạo ra một lớp mặt tiền giúp ẩn đi sự phức tạp bên trong của hệ thống, làm cho việc sử dụng hệ thống trở nên dễ dàng hơn cho người dùng.</a:t>
            </a:r>
          </a:p>
          <a:p>
            <a:pPr algn="just">
              <a:spcBef>
                <a:spcPts val="300"/>
              </a:spcBef>
              <a:spcAft>
                <a:spcPts val="300"/>
              </a:spcAft>
              <a:buFont typeface="Wingdings" panose="05000000000000000000" pitchFamily="2" charset="2"/>
              <a:buChar char="v"/>
            </a:pPr>
            <a:endParaRPr lang="en-US" sz="2400" dirty="0">
              <a:latin typeface="+mj-lt"/>
              <a:cs typeface="Tahoma" charset="0"/>
            </a:endParaRPr>
          </a:p>
          <a:p>
            <a:pPr algn="just">
              <a:spcBef>
                <a:spcPts val="300"/>
              </a:spcBef>
              <a:spcAft>
                <a:spcPts val="300"/>
              </a:spcAft>
              <a:buFont typeface="Wingdings" panose="05000000000000000000" pitchFamily="2" charset="2"/>
              <a:buChar char="v"/>
            </a:pPr>
            <a:r>
              <a:rPr lang="en-US" sz="2400" dirty="0" err="1">
                <a:latin typeface="+mj-lt"/>
                <a:cs typeface="Tahoma" charset="0"/>
              </a:rPr>
              <a:t>Phân</a:t>
            </a:r>
            <a:r>
              <a:rPr lang="en-US" sz="2400" dirty="0">
                <a:latin typeface="+mj-lt"/>
                <a:cs typeface="Tahoma" charset="0"/>
              </a:rPr>
              <a:t> </a:t>
            </a:r>
            <a:r>
              <a:rPr lang="en-US" sz="2400" dirty="0" err="1">
                <a:latin typeface="+mj-lt"/>
                <a:cs typeface="Tahoma" charset="0"/>
              </a:rPr>
              <a:t>loại</a:t>
            </a:r>
            <a:r>
              <a:rPr lang="en-US" sz="2400" dirty="0">
                <a:latin typeface="+mj-lt"/>
                <a:cs typeface="Tahoma" charset="0"/>
              </a:rPr>
              <a:t>: Structural Patterns</a:t>
            </a:r>
            <a:endParaRPr lang="vi-VN" sz="2400" dirty="0">
              <a:latin typeface="+mj-lt"/>
              <a:cs typeface="Tahoma" charset="0"/>
            </a:endParaRPr>
          </a:p>
        </p:txBody>
      </p:sp>
    </p:spTree>
    <p:extLst>
      <p:ext uri="{BB962C8B-B14F-4D97-AF65-F5344CB8AC3E}">
        <p14:creationId xmlns:p14="http://schemas.microsoft.com/office/powerpoint/2010/main" val="337661765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Effect transition="in" filter="fade">
                                      <p:cBhvr>
                                        <p:cTn id="21" dur="1000"/>
                                        <p:tgtEl>
                                          <p:spTgt spid="9219">
                                            <p:txEl>
                                              <p:pRg st="2" end="2"/>
                                            </p:txEl>
                                          </p:spTgt>
                                        </p:tgtEl>
                                      </p:cBhvr>
                                    </p:animEffect>
                                    <p:anim calcmode="lin" valueType="num">
                                      <p:cBhvr>
                                        <p:cTn id="22"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4" end="4"/>
                                            </p:txEl>
                                          </p:spTgt>
                                        </p:tgtEl>
                                        <p:attrNameLst>
                                          <p:attrName>style.visibility</p:attrName>
                                        </p:attrNameLst>
                                      </p:cBhvr>
                                      <p:to>
                                        <p:strVal val="visible"/>
                                      </p:to>
                                    </p:set>
                                    <p:animEffect transition="in" filter="fade">
                                      <p:cBhvr>
                                        <p:cTn id="28" dur="1000"/>
                                        <p:tgtEl>
                                          <p:spTgt spid="9219">
                                            <p:txEl>
                                              <p:pRg st="4" end="4"/>
                                            </p:txEl>
                                          </p:spTgt>
                                        </p:tgtEl>
                                      </p:cBhvr>
                                    </p:animEffect>
                                    <p:anim calcmode="lin" valueType="num">
                                      <p:cBhvr>
                                        <p:cTn id="29"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0C542-D0EE-703F-31E3-036E459E6DB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2106F393-DAAD-5A01-0160-906727603BC3}"/>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2. </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endParaRPr lang="en-US" sz="4000" b="1" dirty="0">
              <a:solidFill>
                <a:schemeClr val="tx1"/>
              </a:solidFill>
              <a:cs typeface="Tahoma" charset="0"/>
            </a:endParaRPr>
          </a:p>
        </p:txBody>
      </p:sp>
      <p:pic>
        <p:nvPicPr>
          <p:cNvPr id="1028" name="Picture 4">
            <a:extLst>
              <a:ext uri="{FF2B5EF4-FFF2-40B4-BE49-F238E27FC236}">
                <a16:creationId xmlns:a16="http://schemas.microsoft.com/office/drawing/2014/main" id="{E220871B-68F3-81E9-761E-376508F114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599" y="1676400"/>
            <a:ext cx="8382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863773"/>
      </p:ext>
    </p:extLst>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EDB6F-0123-421C-3EF9-DEDA1F2BE3BE}"/>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CC7AF349-F05B-F83E-04E8-E64D62177907}"/>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2. </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endParaRPr lang="en-US" sz="4000" b="1" dirty="0">
              <a:solidFill>
                <a:schemeClr val="tx1"/>
              </a:solidFill>
              <a:cs typeface="Tahoma" charset="0"/>
            </a:endParaRPr>
          </a:p>
        </p:txBody>
      </p:sp>
      <p:sp>
        <p:nvSpPr>
          <p:cNvPr id="4" name="Content Placeholder 3">
            <a:extLst>
              <a:ext uri="{FF2B5EF4-FFF2-40B4-BE49-F238E27FC236}">
                <a16:creationId xmlns:a16="http://schemas.microsoft.com/office/drawing/2014/main" id="{464B9CBB-662D-7FBF-2EFC-C719CAD406F1}"/>
              </a:ext>
            </a:extLst>
          </p:cNvPr>
          <p:cNvSpPr>
            <a:spLocks noGrp="1"/>
          </p:cNvSpPr>
          <p:nvPr>
            <p:ph idx="1"/>
          </p:nvPr>
        </p:nvSpPr>
        <p:spPr/>
        <p:txBody>
          <a:bodyPr/>
          <a:lstStyle/>
          <a:p>
            <a:pPr algn="just"/>
            <a:r>
              <a:rPr lang="vi-VN" sz="2000" dirty="0"/>
              <a:t>Đơn giản hóa giao tiếp với một hệ thống phức tạp bằng cách cung cấp một giao diện đơn giản, giảm bớt gánh nặng cho người phát triển khi tương tác với hệ thống.</a:t>
            </a:r>
          </a:p>
          <a:p>
            <a:pPr algn="just"/>
            <a:r>
              <a:rPr lang="vi-VN" sz="2000" dirty="0"/>
              <a:t>Che giấu sự phức tạp và chi tiết triển khai bên trong của hệ thống, giúp người dùng dễ dàng sử dụng hệ thống mà không cần hiểu biết sâu sắc về nó.</a:t>
            </a:r>
          </a:p>
          <a:p>
            <a:pPr algn="just"/>
            <a:r>
              <a:rPr lang="vi-VN" sz="2000" dirty="0"/>
              <a:t>Tạo điều kiện cho việc bảo trì và mở rộng hệ thống bằng cách giảm sự phụ thuộc giữa giao diện người dùng và hệ thống con phức tạp.</a:t>
            </a:r>
          </a:p>
          <a:p>
            <a:pPr algn="just"/>
            <a:r>
              <a:rPr lang="vi-VN" sz="2000" dirty="0"/>
              <a:t>Các giao diện đơn giản hóa có thể được phát triển để phục vụ nhu cầu cụ thể của người dùng mà không ảnh hưởng đến hệ thống con, giúp tăng cường tính tái sử dụng và linh hoạt.</a:t>
            </a:r>
          </a:p>
          <a:p>
            <a:pPr algn="just"/>
            <a:r>
              <a:rPr lang="vi-VN" sz="2000" dirty="0"/>
              <a:t>Hỗ trợ việc triển khai các giao diện người dùng tinh gọn và trực quan, phù hợp với các ứng dụng cần sự đơn giản trong tương tác và trải nghiệm người dùng.</a:t>
            </a:r>
            <a:endParaRPr lang="en-GB" sz="2000" dirty="0"/>
          </a:p>
        </p:txBody>
      </p:sp>
    </p:spTree>
    <p:extLst>
      <p:ext uri="{BB962C8B-B14F-4D97-AF65-F5344CB8AC3E}">
        <p14:creationId xmlns:p14="http://schemas.microsoft.com/office/powerpoint/2010/main" val="1569113368"/>
      </p:ext>
    </p:extLst>
  </p:cSld>
  <p:clrMapOvr>
    <a:masterClrMapping/>
  </p:clrMapOvr>
  <p:transition advClick="0">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CBDDE-4290-D188-31EE-AC843054B10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78477DE6-6797-5225-BC1F-858EEF26AB7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3</a:t>
            </a:r>
            <a:r>
              <a:rPr lang="en-US" sz="4000" b="1">
                <a:solidFill>
                  <a:schemeClr val="tx1"/>
                </a:solidFill>
                <a:cs typeface="Tahoma" charset="0"/>
              </a:rPr>
              <a:t>. Cấu trúc mẫu và mô tả</a:t>
            </a:r>
            <a:endParaRPr lang="en-US" sz="4000" b="1" dirty="0">
              <a:solidFill>
                <a:schemeClr val="tx1"/>
              </a:solidFill>
              <a:cs typeface="Tahoma" charset="0"/>
            </a:endParaRPr>
          </a:p>
        </p:txBody>
      </p:sp>
      <p:pic>
        <p:nvPicPr>
          <p:cNvPr id="2052" name="Picture 4">
            <a:extLst>
              <a:ext uri="{FF2B5EF4-FFF2-40B4-BE49-F238E27FC236}">
                <a16:creationId xmlns:a16="http://schemas.microsoft.com/office/drawing/2014/main" id="{B5F82D1B-DA4E-89A4-160D-143AD56B4E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72635" y="1112838"/>
            <a:ext cx="8179729" cy="551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045007"/>
      </p:ext>
    </p:extLst>
  </p:cSld>
  <p:clrMapOvr>
    <a:masterClrMapping/>
  </p:clrMapOvr>
  <p:transition advClick="0">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FA567-1667-D29B-9576-640632C89ADB}"/>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7461B0A-00AF-FE00-2122-E968C3BEEB0D}"/>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3. </a:t>
            </a:r>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và</a:t>
            </a:r>
            <a:r>
              <a:rPr lang="en-US" sz="4000" b="1" dirty="0">
                <a:solidFill>
                  <a:schemeClr val="tx1"/>
                </a:solidFill>
                <a:cs typeface="Tahoma" charset="0"/>
              </a:rPr>
              <a:t> </a:t>
            </a:r>
            <a:r>
              <a:rPr lang="en-US" sz="4000" b="1" dirty="0" err="1">
                <a:solidFill>
                  <a:schemeClr val="tx1"/>
                </a:solidFill>
                <a:cs typeface="Tahoma" charset="0"/>
              </a:rPr>
              <a:t>mô</a:t>
            </a:r>
            <a:r>
              <a:rPr lang="en-US" sz="4000" b="1" dirty="0">
                <a:solidFill>
                  <a:schemeClr val="tx1"/>
                </a:solidFill>
                <a:cs typeface="Tahoma" charset="0"/>
              </a:rPr>
              <a:t> </a:t>
            </a:r>
            <a:r>
              <a:rPr lang="en-US" sz="4000" b="1" dirty="0" err="1">
                <a:solidFill>
                  <a:schemeClr val="tx1"/>
                </a:solidFill>
                <a:cs typeface="Tahoma" charset="0"/>
              </a:rPr>
              <a:t>tả</a:t>
            </a:r>
            <a:endParaRPr lang="en-US" sz="4000" b="1" dirty="0">
              <a:solidFill>
                <a:schemeClr val="tx1"/>
              </a:solidFill>
              <a:cs typeface="Tahoma" charset="0"/>
            </a:endParaRPr>
          </a:p>
        </p:txBody>
      </p:sp>
      <p:sp>
        <p:nvSpPr>
          <p:cNvPr id="2" name="Content Placeholder 1">
            <a:extLst>
              <a:ext uri="{FF2B5EF4-FFF2-40B4-BE49-F238E27FC236}">
                <a16:creationId xmlns:a16="http://schemas.microsoft.com/office/drawing/2014/main" id="{E4C450B3-DF04-D9E8-9A1F-B8C4CEBEDE46}"/>
              </a:ext>
            </a:extLst>
          </p:cNvPr>
          <p:cNvSpPr>
            <a:spLocks noGrp="1"/>
          </p:cNvSpPr>
          <p:nvPr>
            <p:ph idx="1"/>
          </p:nvPr>
        </p:nvSpPr>
        <p:spPr/>
        <p:txBody>
          <a:bodyPr/>
          <a:lstStyle/>
          <a:p>
            <a:pPr algn="l">
              <a:buFont typeface="Arial" panose="020B0604020202020204" pitchFamily="34" charset="0"/>
              <a:buChar char="•"/>
            </a:pPr>
            <a:r>
              <a:rPr lang="vi-VN" sz="2000" b="1" dirty="0">
                <a:effectLst/>
                <a:latin typeface="Arial" panose="020B0604020202020204" pitchFamily="34" charset="0"/>
                <a:cs typeface="Arial" panose="020B0604020202020204" pitchFamily="34" charset="0"/>
              </a:rPr>
              <a:t>Facade</a:t>
            </a:r>
            <a:r>
              <a:rPr lang="vi-VN" sz="2000" dirty="0">
                <a:effectLst/>
                <a:latin typeface="Arial" panose="020B0604020202020204" pitchFamily="34" charset="0"/>
                <a:cs typeface="Arial" panose="020B0604020202020204" pitchFamily="34" charset="0"/>
              </a:rPr>
              <a:t>: Lớp Facade cung cấp một giao diện đơn giản hóa cho một tập hợp các giao diện trong một hệ thống phức tạp hoặc một framework. Nó giúp giảm sự phức tạp trong việc tương tác với hệ thống và giúp tách biệt mã nguồn client khỏi các thành phần phức tạp của hệ thống.</a:t>
            </a:r>
          </a:p>
          <a:p>
            <a:pPr algn="l">
              <a:buFont typeface="Arial" panose="020B0604020202020204" pitchFamily="34" charset="0"/>
              <a:buChar char="•"/>
            </a:pPr>
            <a:r>
              <a:rPr lang="vi-VN" sz="2000" b="1" dirty="0">
                <a:effectLst/>
                <a:latin typeface="Arial" panose="020B0604020202020204" pitchFamily="34" charset="0"/>
                <a:cs typeface="Arial" panose="020B0604020202020204" pitchFamily="34" charset="0"/>
              </a:rPr>
              <a:t>Subsystems</a:t>
            </a:r>
            <a:r>
              <a:rPr lang="vi-VN" sz="2000" dirty="0">
                <a:effectLst/>
                <a:latin typeface="Arial" panose="020B0604020202020204" pitchFamily="34" charset="0"/>
                <a:cs typeface="Arial" panose="020B0604020202020204" pitchFamily="34" charset="0"/>
              </a:rPr>
              <a:t>: Mỗi subsystem là một phần của hệ thống phức tạp với trách nhiệm cụ thể. Subsystems có thể làm việc độc lập mà không bị ảnh hưởng bởi các yêu cầu của client thông qua Facade, giúp cho việc bảo trì và mở rộng trở nên dễ dàng hơn.</a:t>
            </a:r>
          </a:p>
          <a:p>
            <a:pPr algn="l">
              <a:buFont typeface="Arial" panose="020B0604020202020204" pitchFamily="34" charset="0"/>
              <a:buChar char="•"/>
            </a:pPr>
            <a:r>
              <a:rPr lang="vi-VN" sz="2000" b="1" dirty="0">
                <a:effectLst/>
                <a:latin typeface="Arial" panose="020B0604020202020204" pitchFamily="34" charset="0"/>
                <a:cs typeface="Arial" panose="020B0604020202020204" pitchFamily="34" charset="0"/>
              </a:rPr>
              <a:t>Client</a:t>
            </a:r>
            <a:r>
              <a:rPr lang="vi-VN" sz="2000" dirty="0">
                <a:effectLst/>
                <a:latin typeface="Arial" panose="020B0604020202020204" pitchFamily="34" charset="0"/>
                <a:cs typeface="Arial" panose="020B0604020202020204" pitchFamily="34" charset="0"/>
              </a:rPr>
              <a:t>: Các đối tượng hoặc thực thể sử dụng hệ thống chỉ cần tương tác với Facade để đạt được mục tiêu của mình mà không cần quan tâm đến các chi tiết phức tạp bên trong hệ thống.</a:t>
            </a:r>
          </a:p>
        </p:txBody>
      </p:sp>
    </p:spTree>
    <p:extLst>
      <p:ext uri="{BB962C8B-B14F-4D97-AF65-F5344CB8AC3E}">
        <p14:creationId xmlns:p14="http://schemas.microsoft.com/office/powerpoint/2010/main" val="855428053"/>
      </p:ext>
    </p:extLst>
  </p:cSld>
  <p:clrMapOvr>
    <a:masterClrMapping/>
  </p:clrMapOvr>
  <p:transition advClick="0">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1A016-3C60-E00E-512F-B6446AD0FA6F}"/>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FD1723B3-75AA-0316-A8DF-C8740D24A764}"/>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endParaRPr lang="en-US" sz="4000" b="1" dirty="0">
              <a:solidFill>
                <a:schemeClr val="tx1"/>
              </a:solidFill>
              <a:cs typeface="Tahoma" charset="0"/>
            </a:endParaRPr>
          </a:p>
        </p:txBody>
      </p:sp>
      <p:pic>
        <p:nvPicPr>
          <p:cNvPr id="10" name="Picture 9">
            <a:extLst>
              <a:ext uri="{FF2B5EF4-FFF2-40B4-BE49-F238E27FC236}">
                <a16:creationId xmlns:a16="http://schemas.microsoft.com/office/drawing/2014/main" id="{F388C7EE-6BF3-1207-10FF-AB967D7D48D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17835" y="2567427"/>
            <a:ext cx="5908329" cy="2290984"/>
          </a:xfrm>
          <a:prstGeom prst="rect">
            <a:avLst/>
          </a:prstGeom>
        </p:spPr>
      </p:pic>
    </p:spTree>
    <p:extLst>
      <p:ext uri="{BB962C8B-B14F-4D97-AF65-F5344CB8AC3E}">
        <p14:creationId xmlns:p14="http://schemas.microsoft.com/office/powerpoint/2010/main" val="3908228951"/>
      </p:ext>
    </p:extLst>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37010-2413-0122-7AF9-73D83CC45F1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7E4E50C4-A696-645E-36A1-D80BB3D5D60E}"/>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endParaRPr lang="en-US" sz="4000" b="1" dirty="0">
              <a:solidFill>
                <a:schemeClr val="tx1"/>
              </a:solidFill>
              <a:cs typeface="Tahoma" charset="0"/>
            </a:endParaRPr>
          </a:p>
        </p:txBody>
      </p:sp>
      <p:pic>
        <p:nvPicPr>
          <p:cNvPr id="3" name="Picture 2">
            <a:extLst>
              <a:ext uri="{FF2B5EF4-FFF2-40B4-BE49-F238E27FC236}">
                <a16:creationId xmlns:a16="http://schemas.microsoft.com/office/drawing/2014/main" id="{0B8650DD-9309-0A69-E5E3-3F63B5CA28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20208" y="1927805"/>
            <a:ext cx="4503583" cy="3002389"/>
          </a:xfrm>
          <a:prstGeom prst="rect">
            <a:avLst/>
          </a:prstGeom>
        </p:spPr>
      </p:pic>
    </p:spTree>
    <p:extLst>
      <p:ext uri="{BB962C8B-B14F-4D97-AF65-F5344CB8AC3E}">
        <p14:creationId xmlns:p14="http://schemas.microsoft.com/office/powerpoint/2010/main" val="629944430"/>
      </p:ext>
    </p:extLst>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2304</TotalTime>
  <Words>1119</Words>
  <Application>Microsoft Macintosh PowerPoint</Application>
  <PresentationFormat>On-screen Show (4:3)</PresentationFormat>
  <Paragraphs>63</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Tahoma</vt:lpstr>
      <vt:lpstr>Times New Roman</vt:lpstr>
      <vt:lpstr>Wingdings</vt:lpstr>
      <vt:lpstr>VNPT template</vt:lpstr>
      <vt:lpstr>Custom Design</vt:lpstr>
      <vt:lpstr>Mẫu Facade</vt:lpstr>
      <vt:lpstr>Nội dung</vt:lpstr>
      <vt:lpstr>1. Tổng quan</vt:lpstr>
      <vt:lpstr>2. Trường hợp sử dụng</vt:lpstr>
      <vt:lpstr>2. Trường hợp sử dụng</vt:lpstr>
      <vt:lpstr>3. Cấu trúc mẫu và mô tả</vt:lpstr>
      <vt:lpstr>3. Cấu trúc mẫu và mô tả</vt:lpstr>
      <vt:lpstr>4. Ví dụ minh họa</vt:lpstr>
      <vt:lpstr>4. Ví dụ minh họa</vt:lpstr>
      <vt:lpstr>4. Ví dụ minh họa</vt:lpstr>
      <vt:lpstr>5. Các bước thực hiện mẫu</vt:lpstr>
      <vt:lpstr>6. Ưu điểm</vt:lpstr>
      <vt:lpstr>7. Nhược điểm</vt:lpstr>
      <vt:lpstr>8. Liên quan đến các mẫu khác</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Bùi Vĩ Quốc</cp:lastModifiedBy>
  <cp:revision>273</cp:revision>
  <dcterms:created xsi:type="dcterms:W3CDTF">2010-09-29T06:57:02Z</dcterms:created>
  <dcterms:modified xsi:type="dcterms:W3CDTF">2024-03-13T18:25:39Z</dcterms:modified>
</cp:coreProperties>
</file>