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5"/>
  </p:notesMasterIdLst>
  <p:handoutMasterIdLst>
    <p:handoutMasterId r:id="rId16"/>
  </p:handoutMasterIdLst>
  <p:sldIdLst>
    <p:sldId id="256" r:id="rId3"/>
    <p:sldId id="754" r:id="rId4"/>
    <p:sldId id="755" r:id="rId5"/>
    <p:sldId id="756" r:id="rId6"/>
    <p:sldId id="764" r:id="rId7"/>
    <p:sldId id="757" r:id="rId8"/>
    <p:sldId id="758" r:id="rId9"/>
    <p:sldId id="765" r:id="rId10"/>
    <p:sldId id="760" r:id="rId11"/>
    <p:sldId id="761" r:id="rId12"/>
    <p:sldId id="767" r:id="rId13"/>
    <p:sldId id="762" r:id="rId14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67" d="100"/>
          <a:sy n="67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07/03/2024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Singleton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21520252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Vi phạm </a:t>
            </a:r>
            <a:r>
              <a:rPr lang="vi-VN" sz="2400" dirty="0" err="1">
                <a:latin typeface="+mj-lt"/>
                <a:cs typeface="Tahoma" charset="0"/>
              </a:rPr>
              <a:t>Single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vi-VN" sz="2400" dirty="0" err="1">
                <a:latin typeface="+mj-lt"/>
                <a:cs typeface="Tahoma" charset="0"/>
              </a:rPr>
              <a:t>Responsibility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vi-VN" sz="2400" dirty="0" err="1">
                <a:latin typeface="+mj-lt"/>
                <a:cs typeface="Tahoma" charset="0"/>
              </a:rPr>
              <a:t>Principle</a:t>
            </a:r>
            <a:r>
              <a:rPr lang="vi-VN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đôi</a:t>
            </a:r>
            <a:r>
              <a:rPr lang="vi-VN" sz="2400" dirty="0">
                <a:latin typeface="+mj-lt"/>
                <a:cs typeface="Tahoma" charset="0"/>
              </a:rPr>
              <a:t> khi, một đối tượng </a:t>
            </a:r>
            <a:r>
              <a:rPr lang="vi-VN" sz="2400" dirty="0" err="1">
                <a:latin typeface="+mj-lt"/>
                <a:cs typeface="Tahoma" charset="0"/>
              </a:rPr>
              <a:t>singleton</a:t>
            </a:r>
            <a:r>
              <a:rPr lang="vi-VN" sz="2400" dirty="0">
                <a:latin typeface="+mj-lt"/>
                <a:cs typeface="Tahoma" charset="0"/>
              </a:rPr>
              <a:t> sẽ chịu trách nhiệm cho nhiều công việc khác nhau, làm cho mã nguồn trở nên rối bời và khó quản lý.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Che giấu </a:t>
            </a:r>
            <a:r>
              <a:rPr lang="en-US" sz="2400" dirty="0">
                <a:latin typeface="+mj-lt"/>
                <a:cs typeface="Tahoma" charset="0"/>
              </a:rPr>
              <a:t>sự </a:t>
            </a:r>
            <a:r>
              <a:rPr lang="en-US" sz="2400" dirty="0" err="1">
                <a:latin typeface="+mj-lt"/>
                <a:cs typeface="Tahoma" charset="0"/>
              </a:rPr>
              <a:t>kém</a:t>
            </a:r>
            <a:r>
              <a:rPr lang="en-US" sz="2400" dirty="0">
                <a:latin typeface="+mj-lt"/>
                <a:cs typeface="Tahoma" charset="0"/>
              </a:rPr>
              <a:t> chất </a:t>
            </a:r>
            <a:r>
              <a:rPr lang="en-US" sz="2400" dirty="0" err="1">
                <a:latin typeface="+mj-lt"/>
                <a:cs typeface="Tahoma" charset="0"/>
              </a:rPr>
              <a:t>lượng</a:t>
            </a:r>
            <a:r>
              <a:rPr lang="en-US" sz="2400" dirty="0">
                <a:latin typeface="+mj-lt"/>
                <a:cs typeface="Tahoma" charset="0"/>
              </a:rPr>
              <a:t> của </a:t>
            </a:r>
            <a:r>
              <a:rPr lang="en-US" sz="2400" dirty="0" err="1">
                <a:latin typeface="+mj-lt"/>
                <a:cs typeface="Tahoma" charset="0"/>
              </a:rPr>
              <a:t>kiến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vi-VN" sz="2400" dirty="0">
                <a:latin typeface="+mj-lt"/>
                <a:cs typeface="Tahoma" charset="0"/>
              </a:rPr>
              <a:t>: Mô hình </a:t>
            </a:r>
            <a:r>
              <a:rPr lang="vi-VN" sz="2400" dirty="0" err="1">
                <a:latin typeface="+mj-lt"/>
                <a:cs typeface="Tahoma" charset="0"/>
              </a:rPr>
              <a:t>Singleton</a:t>
            </a:r>
            <a:r>
              <a:rPr lang="vi-VN" sz="2400" dirty="0">
                <a:latin typeface="+mj-lt"/>
                <a:cs typeface="Tahoma" charset="0"/>
              </a:rPr>
              <a:t> có thể che giấu các vấn đề về cách các phần của chương trình tương tác với nhau. Điều này có thể dẫn đến kiến trúc phần mềm kém chất lượng.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7BCF-0BAA-F070-D88D-B9B615A3C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6A0CE8F-4D58-58C7-1285-300F52BBC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9EC332-E0FA-9667-7DE6-6BC53E13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Thách thức Đa luồng: Khi chương trình chạy nhiều luồng cùng một lúc, có nguy cơ một đối tượng </a:t>
            </a:r>
            <a:r>
              <a:rPr lang="vi-VN" sz="2400" dirty="0" err="1">
                <a:latin typeface="+mj-lt"/>
                <a:cs typeface="Tahoma" charset="0"/>
              </a:rPr>
              <a:t>singleton</a:t>
            </a:r>
            <a:r>
              <a:rPr lang="vi-VN" sz="2400" dirty="0">
                <a:latin typeface="+mj-lt"/>
                <a:cs typeface="Tahoma" charset="0"/>
              </a:rPr>
              <a:t> bị tạo nhiều lần, gây ra vấn đề không mong muốn. 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Khó khăn trong Kiểm thử Đơn vị</a:t>
            </a:r>
            <a:r>
              <a:rPr lang="en-US" sz="2400" dirty="0">
                <a:latin typeface="+mj-lt"/>
                <a:cs typeface="Tahoma" charset="0"/>
              </a:rPr>
              <a:t>: Một số ngôn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không </a:t>
            </a:r>
            <a:r>
              <a:rPr lang="en-US" sz="2400" dirty="0" err="1">
                <a:latin typeface="+mj-lt"/>
                <a:cs typeface="Tahoma" charset="0"/>
              </a:rPr>
              <a:t>hỗ</a:t>
            </a:r>
            <a:r>
              <a:rPr lang="en-US" sz="2400" dirty="0">
                <a:latin typeface="+mj-lt"/>
                <a:cs typeface="Tahoma" charset="0"/>
              </a:rPr>
              <a:t> trợ override static method. </a:t>
            </a:r>
            <a:r>
              <a:rPr lang="en-US" sz="2400" dirty="0" err="1">
                <a:latin typeface="+mj-lt"/>
                <a:cs typeface="Tahoma" charset="0"/>
              </a:rPr>
              <a:t>Khiến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việc mock </a:t>
            </a:r>
            <a:r>
              <a:rPr lang="en-US" sz="2400" dirty="0" err="1">
                <a:latin typeface="+mj-lt"/>
                <a:cs typeface="Tahoma" charset="0"/>
              </a:rPr>
              <a:t>trở</a:t>
            </a:r>
            <a:r>
              <a:rPr lang="en-US" sz="2400" dirty="0">
                <a:latin typeface="+mj-lt"/>
                <a:cs typeface="Tahoma" charset="0"/>
              </a:rPr>
              <a:t> nên </a:t>
            </a: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khan.</a:t>
            </a:r>
          </a:p>
        </p:txBody>
      </p:sp>
    </p:spTree>
    <p:extLst>
      <p:ext uri="{BB962C8B-B14F-4D97-AF65-F5344CB8AC3E}">
        <p14:creationId xmlns:p14="http://schemas.microsoft.com/office/powerpoint/2010/main" val="293442635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Abstract, Factories, Builders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 Prototypes </a:t>
            </a:r>
            <a:r>
              <a:rPr lang="en-US" sz="2400" dirty="0">
                <a:latin typeface="+mj-lt"/>
                <a:cs typeface="Tahoma" charset="0"/>
              </a:rPr>
              <a:t>có thể implement thành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Singleton</a:t>
            </a: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Singleton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Singleton</a:t>
            </a:r>
            <a:r>
              <a:rPr lang="en-US" sz="2400" dirty="0">
                <a:latin typeface="+mj-lt"/>
                <a:cs typeface="Tahoma" charset="0"/>
              </a:rPr>
              <a:t> là một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việc </a:t>
            </a: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một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chỉ có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tạo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toán </a:t>
            </a:r>
            <a:r>
              <a:rPr lang="en-US" sz="2400" dirty="0" err="1">
                <a:latin typeface="+mj-lt"/>
                <a:cs typeface="Tahoma" charset="0"/>
              </a:rPr>
              <a:t>cục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Creational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2.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28" name="Picture 4" descr="The global access to an object">
            <a:extLst>
              <a:ext uri="{FF2B5EF4-FFF2-40B4-BE49-F238E27FC236}">
                <a16:creationId xmlns:a16="http://schemas.microsoft.com/office/drawing/2014/main" id="{E220871B-68F3-81E9-761E-376508F11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76400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 err="1"/>
              <a:t>Cần</a:t>
            </a:r>
            <a:r>
              <a:rPr lang="en-GB" sz="2400" dirty="0"/>
              <a:t> </a:t>
            </a:r>
            <a:r>
              <a:rPr lang="en-GB" sz="2400" dirty="0" err="1"/>
              <a:t>đảm</a:t>
            </a:r>
            <a:r>
              <a:rPr lang="en-GB" sz="2400" dirty="0"/>
              <a:t> </a:t>
            </a:r>
            <a:r>
              <a:rPr lang="en-GB" sz="2400" dirty="0" err="1"/>
              <a:t>bảo</a:t>
            </a:r>
            <a:r>
              <a:rPr lang="en-GB" sz="2400" dirty="0"/>
              <a:t> </a:t>
            </a:r>
            <a:r>
              <a:rPr lang="en-GB" sz="2400" dirty="0" err="1"/>
              <a:t>một</a:t>
            </a:r>
            <a:r>
              <a:rPr lang="en-GB" sz="2400" dirty="0"/>
              <a:t> </a:t>
            </a:r>
            <a:r>
              <a:rPr lang="en-GB" sz="2400" dirty="0" err="1"/>
              <a:t>lớp</a:t>
            </a:r>
            <a:r>
              <a:rPr lang="en-GB" sz="2400" dirty="0"/>
              <a:t> </a:t>
            </a:r>
            <a:r>
              <a:rPr lang="en-GB" sz="2400" dirty="0" err="1"/>
              <a:t>chỉ</a:t>
            </a:r>
            <a:r>
              <a:rPr lang="en-GB" sz="2400" dirty="0"/>
              <a:t> </a:t>
            </a:r>
            <a:r>
              <a:rPr lang="en-GB" sz="2400" dirty="0" err="1"/>
              <a:t>có</a:t>
            </a:r>
            <a:r>
              <a:rPr lang="en-GB" sz="2400" dirty="0"/>
              <a:t> </a:t>
            </a:r>
            <a:r>
              <a:rPr lang="en-GB" sz="2400" dirty="0" err="1"/>
              <a:t>một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/>
              <a:t>tượng</a:t>
            </a:r>
            <a:endParaRPr lang="en-GB" sz="2400" dirty="0"/>
          </a:p>
          <a:p>
            <a:pPr lvl="1" algn="just"/>
            <a:r>
              <a:rPr lang="en-GB" sz="2000" dirty="0" err="1"/>
              <a:t>Mục</a:t>
            </a:r>
            <a:r>
              <a:rPr lang="en-GB" sz="2000" dirty="0"/>
              <a:t> </a:t>
            </a:r>
            <a:r>
              <a:rPr lang="en-GB" sz="2000" dirty="0" err="1"/>
              <a:t>đích</a:t>
            </a:r>
            <a:r>
              <a:rPr lang="en-GB" sz="2000" dirty="0"/>
              <a:t> </a:t>
            </a:r>
            <a:r>
              <a:rPr lang="en-GB" sz="2000" dirty="0" err="1"/>
              <a:t>phổ</a:t>
            </a:r>
            <a:r>
              <a:rPr lang="en-GB" sz="2000" dirty="0"/>
              <a:t> </a:t>
            </a:r>
            <a:r>
              <a:rPr lang="en-GB" sz="2000" dirty="0" err="1"/>
              <a:t>biến</a:t>
            </a:r>
            <a:r>
              <a:rPr lang="en-GB" sz="2000" dirty="0"/>
              <a:t> </a:t>
            </a:r>
            <a:r>
              <a:rPr lang="en-GB" sz="2000" dirty="0" err="1"/>
              <a:t>nhất</a:t>
            </a:r>
            <a:r>
              <a:rPr lang="en-GB" sz="2000" dirty="0"/>
              <a:t> </a:t>
            </a:r>
            <a:r>
              <a:rPr lang="en-GB" sz="2000" dirty="0" err="1"/>
              <a:t>là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quản</a:t>
            </a:r>
            <a:r>
              <a:rPr lang="en-GB" sz="2000" dirty="0"/>
              <a:t> </a:t>
            </a:r>
            <a:r>
              <a:rPr lang="en-GB" sz="2000" dirty="0" err="1"/>
              <a:t>lý</a:t>
            </a:r>
            <a:r>
              <a:rPr lang="en-GB" sz="2000" dirty="0"/>
              <a:t> </a:t>
            </a:r>
            <a:r>
              <a:rPr lang="en-GB" sz="2000" dirty="0" err="1"/>
              <a:t>việc</a:t>
            </a:r>
            <a:r>
              <a:rPr lang="en-GB" sz="2000" dirty="0"/>
              <a:t> </a:t>
            </a:r>
            <a:r>
              <a:rPr lang="en-GB" sz="2000" dirty="0" err="1"/>
              <a:t>truy</a:t>
            </a:r>
            <a:r>
              <a:rPr lang="en-GB" sz="2000" dirty="0"/>
              <a:t> </a:t>
            </a:r>
            <a:r>
              <a:rPr lang="en-GB" sz="2000" dirty="0" err="1"/>
              <a:t>cập</a:t>
            </a:r>
            <a:r>
              <a:rPr lang="en-GB" sz="2000" dirty="0"/>
              <a:t> </a:t>
            </a:r>
            <a:r>
              <a:rPr lang="en-GB" sz="2000" dirty="0" err="1"/>
              <a:t>tài</a:t>
            </a:r>
            <a:r>
              <a:rPr lang="en-GB" sz="2000" dirty="0"/>
              <a:t> </a:t>
            </a:r>
            <a:r>
              <a:rPr lang="en-GB" sz="2000" dirty="0" err="1"/>
              <a:t>nguyên</a:t>
            </a:r>
            <a:r>
              <a:rPr lang="en-GB" sz="2000" dirty="0"/>
              <a:t> </a:t>
            </a:r>
            <a:r>
              <a:rPr lang="en-GB" sz="2000" dirty="0" err="1"/>
              <a:t>chung</a:t>
            </a:r>
            <a:r>
              <a:rPr lang="en-GB" sz="2000" dirty="0"/>
              <a:t>, </a:t>
            </a:r>
            <a:r>
              <a:rPr lang="en-GB" sz="2000" dirty="0" err="1"/>
              <a:t>ví</a:t>
            </a:r>
            <a:r>
              <a:rPr lang="en-GB" sz="2000" dirty="0"/>
              <a:t> </a:t>
            </a:r>
            <a:r>
              <a:rPr lang="en-GB" sz="2000" dirty="0" err="1"/>
              <a:t>dụ</a:t>
            </a:r>
            <a:r>
              <a:rPr lang="en-GB" sz="2000" dirty="0"/>
              <a:t> </a:t>
            </a:r>
            <a:r>
              <a:rPr lang="en-GB" sz="2000" dirty="0" err="1"/>
              <a:t>như</a:t>
            </a:r>
            <a:r>
              <a:rPr lang="en-GB" sz="2000" dirty="0"/>
              <a:t>: database, file,…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Cung </a:t>
            </a:r>
            <a:r>
              <a:rPr lang="en-GB" sz="2400" dirty="0" err="1"/>
              <a:t>cấp</a:t>
            </a:r>
            <a:r>
              <a:rPr lang="en-GB" sz="2400" dirty="0"/>
              <a:t> </a:t>
            </a:r>
            <a:r>
              <a:rPr lang="en-GB" sz="2400" dirty="0" err="1"/>
              <a:t>một</a:t>
            </a:r>
            <a:r>
              <a:rPr lang="en-GB" sz="2400" dirty="0"/>
              <a:t> </a:t>
            </a:r>
            <a:r>
              <a:rPr lang="en-GB" sz="2400" dirty="0" err="1"/>
              <a:t>điểm</a:t>
            </a:r>
            <a:r>
              <a:rPr lang="en-GB" sz="2400" dirty="0"/>
              <a:t> </a:t>
            </a:r>
            <a:r>
              <a:rPr lang="en-GB" sz="2400" dirty="0" err="1"/>
              <a:t>truy</a:t>
            </a:r>
            <a:r>
              <a:rPr lang="en-GB" sz="2400" dirty="0"/>
              <a:t> </a:t>
            </a:r>
            <a:r>
              <a:rPr lang="en-GB" sz="2400" dirty="0" err="1"/>
              <a:t>cập</a:t>
            </a:r>
            <a:r>
              <a:rPr lang="en-GB" sz="2400" dirty="0"/>
              <a:t> </a:t>
            </a:r>
            <a:r>
              <a:rPr lang="en-GB" sz="2400" dirty="0" err="1"/>
              <a:t>toàn</a:t>
            </a:r>
            <a:r>
              <a:rPr lang="en-GB" sz="2400" dirty="0"/>
              <a:t> </a:t>
            </a:r>
            <a:r>
              <a:rPr lang="en-GB" sz="2400" dirty="0" err="1"/>
              <a:t>cục</a:t>
            </a:r>
            <a:endParaRPr lang="en-GB" sz="2400" dirty="0"/>
          </a:p>
          <a:p>
            <a:pPr lvl="1" algn="just"/>
            <a:r>
              <a:rPr lang="en-GB" sz="2000" dirty="0" err="1"/>
              <a:t>Tiện</a:t>
            </a:r>
            <a:r>
              <a:rPr lang="en-GB" sz="2000" dirty="0"/>
              <a:t> </a:t>
            </a:r>
            <a:r>
              <a:rPr lang="en-GB" sz="2000" dirty="0" err="1"/>
              <a:t>lơi</a:t>
            </a:r>
            <a:r>
              <a:rPr lang="en-GB" sz="2000" dirty="0"/>
              <a:t>: </a:t>
            </a:r>
            <a:r>
              <a:rPr lang="en-GB" sz="2000" dirty="0" err="1"/>
              <a:t>dễ</a:t>
            </a:r>
            <a:r>
              <a:rPr lang="en-GB" sz="2000" dirty="0"/>
              <a:t> </a:t>
            </a:r>
            <a:r>
              <a:rPr lang="en-GB" sz="2000" dirty="0" err="1"/>
              <a:t>truy</a:t>
            </a:r>
            <a:r>
              <a:rPr lang="en-GB" sz="2000" dirty="0"/>
              <a:t> </a:t>
            </a:r>
            <a:r>
              <a:rPr lang="en-GB" sz="2000" dirty="0" err="1"/>
              <a:t>cập</a:t>
            </a:r>
            <a:r>
              <a:rPr lang="en-GB" sz="2000" dirty="0"/>
              <a:t> </a:t>
            </a:r>
            <a:r>
              <a:rPr lang="en-GB" sz="2000" dirty="0" err="1"/>
              <a:t>từ</a:t>
            </a:r>
            <a:r>
              <a:rPr lang="en-GB" sz="2000" dirty="0"/>
              <a:t> </a:t>
            </a:r>
            <a:r>
              <a:rPr lang="en-GB" sz="2000" dirty="0" err="1"/>
              <a:t>bất</a:t>
            </a:r>
            <a:r>
              <a:rPr lang="en-GB" sz="2000" dirty="0"/>
              <a:t> </a:t>
            </a:r>
            <a:r>
              <a:rPr lang="en-GB" sz="2000" dirty="0" err="1"/>
              <a:t>kì</a:t>
            </a:r>
            <a:r>
              <a:rPr lang="en-GB" sz="2000" dirty="0"/>
              <a:t> </a:t>
            </a:r>
            <a:r>
              <a:rPr lang="en-GB" sz="2000" dirty="0" err="1"/>
              <a:t>đâu</a:t>
            </a:r>
            <a:endParaRPr lang="en-GB" sz="2000" dirty="0"/>
          </a:p>
          <a:p>
            <a:pPr lvl="1" algn="just"/>
            <a:r>
              <a:rPr lang="en-GB" sz="2000" dirty="0"/>
              <a:t>An </a:t>
            </a:r>
            <a:r>
              <a:rPr lang="en-GB" sz="2000" dirty="0" err="1"/>
              <a:t>toàn</a:t>
            </a:r>
            <a:r>
              <a:rPr lang="en-GB" sz="2000" dirty="0"/>
              <a:t>: </a:t>
            </a:r>
            <a:r>
              <a:rPr lang="en-GB" sz="2000" dirty="0" err="1"/>
              <a:t>có</a:t>
            </a:r>
            <a:r>
              <a:rPr lang="en-GB" sz="2000" dirty="0"/>
              <a:t> </a:t>
            </a:r>
            <a:r>
              <a:rPr lang="en-GB" sz="2000" dirty="0" err="1"/>
              <a:t>khả</a:t>
            </a:r>
            <a:r>
              <a:rPr lang="en-GB" sz="2000" dirty="0"/>
              <a:t> </a:t>
            </a:r>
            <a:r>
              <a:rPr lang="en-GB" sz="2000" dirty="0" err="1"/>
              <a:t>năng</a:t>
            </a:r>
            <a:r>
              <a:rPr lang="en-GB" sz="2000" dirty="0"/>
              <a:t> </a:t>
            </a:r>
            <a:r>
              <a:rPr lang="en-GB" sz="2000" dirty="0" err="1"/>
              <a:t>tương</a:t>
            </a:r>
            <a:r>
              <a:rPr lang="en-GB" sz="2000" dirty="0"/>
              <a:t> </a:t>
            </a:r>
            <a:r>
              <a:rPr lang="en-GB" sz="2000" dirty="0" err="1"/>
              <a:t>tự</a:t>
            </a:r>
            <a:r>
              <a:rPr lang="en-GB" sz="2000" dirty="0"/>
              <a:t> </a:t>
            </a:r>
            <a:r>
              <a:rPr lang="en-GB" sz="2000" dirty="0" err="1"/>
              <a:t>như</a:t>
            </a:r>
            <a:r>
              <a:rPr lang="en-GB" sz="2000" dirty="0"/>
              <a:t> </a:t>
            </a:r>
            <a:r>
              <a:rPr lang="en-GB" sz="2000" dirty="0" err="1"/>
              <a:t>biến</a:t>
            </a:r>
            <a:r>
              <a:rPr lang="en-GB" sz="2000" dirty="0"/>
              <a:t> </a:t>
            </a:r>
            <a:r>
              <a:rPr lang="en-GB" sz="2000" dirty="0" err="1"/>
              <a:t>toàn</a:t>
            </a:r>
            <a:r>
              <a:rPr lang="en-GB" sz="2000" dirty="0"/>
              <a:t> </a:t>
            </a:r>
            <a:r>
              <a:rPr lang="en-GB" sz="2000" dirty="0" err="1"/>
              <a:t>cục</a:t>
            </a:r>
            <a:r>
              <a:rPr lang="en-GB" sz="2000" dirty="0"/>
              <a:t> </a:t>
            </a:r>
            <a:r>
              <a:rPr lang="en-GB" sz="2000" dirty="0" err="1"/>
              <a:t>nhưng</a:t>
            </a:r>
            <a:r>
              <a:rPr lang="en-GB" sz="2000" dirty="0"/>
              <a:t> </a:t>
            </a:r>
            <a:r>
              <a:rPr lang="en-GB" sz="2000" dirty="0" err="1"/>
              <a:t>cho</a:t>
            </a:r>
            <a:r>
              <a:rPr lang="en-GB" sz="2000" dirty="0"/>
              <a:t> </a:t>
            </a:r>
            <a:r>
              <a:rPr lang="en-GB" sz="2000" dirty="0" err="1"/>
              <a:t>phép</a:t>
            </a:r>
            <a:r>
              <a:rPr lang="en-GB" sz="2000" dirty="0"/>
              <a:t> </a:t>
            </a:r>
            <a:r>
              <a:rPr lang="en-GB" sz="2000" dirty="0" err="1"/>
              <a:t>thêm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tầng</a:t>
            </a:r>
            <a:r>
              <a:rPr lang="en-GB" sz="2000" dirty="0"/>
              <a:t> logic </a:t>
            </a:r>
            <a:r>
              <a:rPr lang="en-GB" sz="2000" dirty="0" err="1"/>
              <a:t>tăng</a:t>
            </a:r>
            <a:r>
              <a:rPr lang="en-GB" sz="2000" dirty="0"/>
              <a:t> </a:t>
            </a:r>
            <a:r>
              <a:rPr lang="en-GB" sz="2000" dirty="0" err="1"/>
              <a:t>tính</a:t>
            </a:r>
            <a:r>
              <a:rPr lang="en-GB" sz="2000" dirty="0"/>
              <a:t> </a:t>
            </a:r>
            <a:r>
              <a:rPr lang="en-GB" sz="2000" dirty="0" err="1"/>
              <a:t>bảo</a:t>
            </a:r>
            <a:r>
              <a:rPr lang="en-GB" sz="2000" dirty="0"/>
              <a:t> </a:t>
            </a:r>
            <a:r>
              <a:rPr lang="en-GB" sz="2000" dirty="0" err="1"/>
              <a:t>mật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F82D1B-DA4E-89A4-160D-143AD56B4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5" y="1112838"/>
            <a:ext cx="8179729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7" name="Content Placeholder 6" descr="A pink and blue pin with a black circle&#10;&#10;Description automatically generated">
            <a:extLst>
              <a:ext uri="{FF2B5EF4-FFF2-40B4-BE49-F238E27FC236}">
                <a16:creationId xmlns:a16="http://schemas.microsoft.com/office/drawing/2014/main" id="{5CE26E74-FEEB-F2A1-0A99-E2D1F1EE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4255"/>
            <a:ext cx="2727330" cy="3489489"/>
          </a:xfrm>
        </p:spPr>
      </p:pic>
      <p:pic>
        <p:nvPicPr>
          <p:cNvPr id="9" name="Picture 8" descr="A black and white image of a building&#10;&#10;Description automatically generated">
            <a:extLst>
              <a:ext uri="{FF2B5EF4-FFF2-40B4-BE49-F238E27FC236}">
                <a16:creationId xmlns:a16="http://schemas.microsoft.com/office/drawing/2014/main" id="{10FE63EA-50E6-0D34-518F-4AB41F807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Thêm một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‘private static’ vào một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để lưu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Singleton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Thêm một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‘public static’ để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tạo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Signleton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Implement việc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tạo Singleton khi cần (lazy initialization)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latin typeface="+mj-lt"/>
                <a:cs typeface="Tahoma" charset="0"/>
              </a:rPr>
              <a:t>Khởi</a:t>
            </a:r>
            <a:r>
              <a:rPr lang="en-US" sz="2000" dirty="0">
                <a:latin typeface="+mj-lt"/>
                <a:cs typeface="Tahoma" charset="0"/>
              </a:rPr>
              <a:t> tạo </a:t>
            </a:r>
            <a:r>
              <a:rPr lang="en-US" sz="2000" dirty="0" err="1">
                <a:latin typeface="+mj-lt"/>
                <a:cs typeface="Tahoma" charset="0"/>
              </a:rPr>
              <a:t>và</a:t>
            </a:r>
            <a:r>
              <a:rPr lang="en-US" sz="2000" dirty="0">
                <a:latin typeface="+mj-lt"/>
                <a:cs typeface="Tahoma" charset="0"/>
              </a:rPr>
              <a:t> lưu lại khi lần đầu được gọi, </a:t>
            </a:r>
            <a:r>
              <a:rPr lang="en-US" sz="2000" dirty="0" err="1">
                <a:latin typeface="+mj-lt"/>
                <a:cs typeface="Tahoma" charset="0"/>
              </a:rPr>
              <a:t>những</a:t>
            </a:r>
            <a:r>
              <a:rPr lang="en-US" sz="2000" dirty="0">
                <a:latin typeface="+mj-lt"/>
                <a:cs typeface="Tahoma" charset="0"/>
              </a:rPr>
              <a:t> lần </a:t>
            </a:r>
            <a:r>
              <a:rPr lang="en-US" sz="2000" dirty="0" err="1">
                <a:latin typeface="+mj-lt"/>
                <a:cs typeface="Tahoma" charset="0"/>
              </a:rPr>
              <a:t>sau</a:t>
            </a:r>
            <a:r>
              <a:rPr lang="en-US" sz="2000" dirty="0">
                <a:latin typeface="+mj-lt"/>
                <a:cs typeface="Tahoma" charset="0"/>
              </a:rPr>
              <a:t> trả về </a:t>
            </a:r>
            <a:r>
              <a:rPr lang="en-US" sz="2000" dirty="0" err="1">
                <a:latin typeface="+mj-lt"/>
                <a:cs typeface="Tahoma" charset="0"/>
              </a:rPr>
              <a:t>đối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tượng</a:t>
            </a:r>
            <a:r>
              <a:rPr lang="en-US" sz="2000" dirty="0">
                <a:latin typeface="+mj-lt"/>
                <a:cs typeface="Tahoma" charset="0"/>
              </a:rPr>
              <a:t> Singleton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access modifier của constructor thành private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một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chỉ có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Được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toán </a:t>
            </a:r>
            <a:r>
              <a:rPr lang="en-US" sz="2400" dirty="0" err="1">
                <a:latin typeface="+mj-lt"/>
                <a:cs typeface="Tahoma" charset="0"/>
              </a:rPr>
              <a:t>cục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Lazy initialization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2248</TotalTime>
  <Words>496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Singleton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4. Ví dụ minh họa</vt:lpstr>
      <vt:lpstr>5. Các bước thực hiện mẫu</vt:lpstr>
      <vt:lpstr>6. Ưu điểm</vt:lpstr>
      <vt:lpstr>7. Nhược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266</cp:revision>
  <dcterms:created xsi:type="dcterms:W3CDTF">2010-09-29T06:57:02Z</dcterms:created>
  <dcterms:modified xsi:type="dcterms:W3CDTF">2024-03-07T12:52:34Z</dcterms:modified>
</cp:coreProperties>
</file>