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3" r:id="rId1"/>
    <p:sldMasterId id="2147483986" r:id="rId2"/>
  </p:sldMasterIdLst>
  <p:notesMasterIdLst>
    <p:notesMasterId r:id="rId23"/>
  </p:notesMasterIdLst>
  <p:handoutMasterIdLst>
    <p:handoutMasterId r:id="rId24"/>
  </p:handoutMasterIdLst>
  <p:sldIdLst>
    <p:sldId id="256" r:id="rId3"/>
    <p:sldId id="755" r:id="rId4"/>
    <p:sldId id="759" r:id="rId5"/>
    <p:sldId id="760" r:id="rId6"/>
    <p:sldId id="765" r:id="rId7"/>
    <p:sldId id="766" r:id="rId8"/>
    <p:sldId id="761" r:id="rId9"/>
    <p:sldId id="767" r:id="rId10"/>
    <p:sldId id="768" r:id="rId11"/>
    <p:sldId id="769" r:id="rId12"/>
    <p:sldId id="770" r:id="rId13"/>
    <p:sldId id="771" r:id="rId14"/>
    <p:sldId id="772" r:id="rId15"/>
    <p:sldId id="773" r:id="rId16"/>
    <p:sldId id="762" r:id="rId17"/>
    <p:sldId id="763" r:id="rId18"/>
    <p:sldId id="756" r:id="rId19"/>
    <p:sldId id="757" r:id="rId20"/>
    <p:sldId id="758" r:id="rId21"/>
    <p:sldId id="764" r:id="rId22"/>
  </p:sldIdLst>
  <p:sldSz cx="9144000" cy="6858000" type="screen4x3"/>
  <p:notesSz cx="9872663" cy="6797675"/>
  <p:defaultTextStyle>
    <a:defPPr>
      <a:defRPr lang="vi-V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D3F9E7"/>
    <a:srgbClr val="FF99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5" autoAdjust="0"/>
    <p:restoredTop sz="94917" autoAdjust="0"/>
  </p:normalViewPr>
  <p:slideViewPr>
    <p:cSldViewPr>
      <p:cViewPr varScale="1">
        <p:scale>
          <a:sx n="86" d="100"/>
          <a:sy n="86" d="100"/>
        </p:scale>
        <p:origin x="152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9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918" y="72"/>
      </p:cViewPr>
      <p:guideLst>
        <p:guide orient="horz" pos="2141"/>
        <p:guide pos="31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5" y="6483755"/>
            <a:ext cx="3354878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4E0E936E-D7AE-4FD2-A4BB-1C8EBA27ED3E}" type="slidenum">
              <a:rPr lang="en-US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‹#›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4363" y="113295"/>
            <a:ext cx="7354219" cy="2440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vi-VN" sz="1000" b="0" i="1">
                <a:latin typeface="Times New Roman" pitchFamily="18" charset="0"/>
                <a:ea typeface="+mn-ea"/>
                <a:cs typeface="Times New Roman" pitchFamily="18" charset="0"/>
              </a:rPr>
              <a:t>Chương trình đào tạo .NET và DEVEXPRESS</a:t>
            </a:r>
            <a:endParaRPr lang="en-US" sz="1000" b="0" i="1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8047" y="6574257"/>
            <a:ext cx="2278084" cy="244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000" b="0" i="1">
                <a:latin typeface="Times New Roman" pitchFamily="18" charset="0"/>
                <a:ea typeface="+mn-ea"/>
                <a:cs typeface="Times New Roman" pitchFamily="18" charset="0"/>
              </a:rPr>
              <a:t>ThS. Trần Anh Dũng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050131" y="339884"/>
            <a:ext cx="7747262" cy="17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50131" y="6572267"/>
            <a:ext cx="7772400" cy="1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16203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98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98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F582E053-4291-48BB-A6EA-18C59367F2EE}" type="datetime1">
              <a:rPr lang="vi-VN"/>
              <a:pPr>
                <a:defRPr/>
              </a:pPr>
              <a:t>13/03/2024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398837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267" y="3228896"/>
            <a:ext cx="7898130" cy="305895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5046028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vi-VN"/>
              <a:t>ThS. Trần Anh Dũng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224" y="6456612"/>
            <a:ext cx="4278154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E7EAF5D4-30DF-4666-88A0-857909604CF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761592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7996A3A9-3C8F-499F-A513-C19A952A036E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ThS. Trần Anh Dũng</a:t>
            </a:r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587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06"/>
          <p:cNvSpPr>
            <a:spLocks noChangeArrowheads="1"/>
          </p:cNvSpPr>
          <p:nvPr userDrawn="1"/>
        </p:nvSpPr>
        <p:spPr bwMode="gray">
          <a:xfrm>
            <a:off x="0" y="2590800"/>
            <a:ext cx="9144000" cy="15240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wrap="none" anchor="ctr"/>
          <a:lstStyle/>
          <a:p>
            <a:pPr lvl="0" algn="l"/>
            <a:endParaRPr lang="en-US" sz="100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63" y="133350"/>
            <a:ext cx="8212137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282700"/>
            <a:ext cx="8793162" cy="54229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  <a:endParaRPr lang="vi-VN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13550" y="6477000"/>
            <a:ext cx="2155825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6AC59416-96EF-435B-903D-B6A112214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12837"/>
            <a:ext cx="8458200" cy="5516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6"/>
          <p:cNvSpPr>
            <a:spLocks noChangeArrowheads="1"/>
          </p:cNvSpPr>
          <p:nvPr userDrawn="1"/>
        </p:nvSpPr>
        <p:spPr bwMode="gray">
          <a:xfrm>
            <a:off x="492125" y="190500"/>
            <a:ext cx="8639175" cy="6477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wrap="none" anchor="ctr"/>
          <a:lstStyle/>
          <a:p>
            <a:pPr lvl="0" algn="l"/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5" r:id="rId10"/>
    <p:sldLayoutId id="2147483984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 idx="4294967295"/>
          </p:nvPr>
        </p:nvSpPr>
        <p:spPr bwMode="auto">
          <a:xfrm>
            <a:off x="457200" y="2590800"/>
            <a:ext cx="8686800" cy="1524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nl-NL" b="1" dirty="0">
                <a:solidFill>
                  <a:srgbClr val="22226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charset="0"/>
              </a:rPr>
              <a:t>Mẫu x</a:t>
            </a:r>
            <a:endParaRPr lang="vi-VN" b="1" dirty="0">
              <a:solidFill>
                <a:srgbClr val="222268"/>
              </a:solidFill>
              <a:effectLst>
                <a:outerShdw blurRad="38100" dist="38100" dir="2700000" algn="tl">
                  <a:srgbClr val="C0C0C0"/>
                </a:outerShdw>
              </a:effectLst>
              <a:cs typeface="Tahoma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657600" y="5105400"/>
            <a:ext cx="5312391" cy="1143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 eaLnBrk="1" hangingPunct="1"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9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] – MSSV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…</a:t>
            </a:r>
            <a:endParaRPr lang="vi-V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s://gpcoder.com/wp-content/uploads/2018/08/design-patter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959" y="25667"/>
            <a:ext cx="4762500" cy="248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3434F-5078-E742-A285-43278933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504C230-D44B-396B-7DCD-A57EBCD76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4.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Ví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dụ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3" name="Content Placeholder 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61E10D6-1B49-27E5-D5D9-9B4A1C142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67249"/>
            <a:ext cx="8458200" cy="4207740"/>
          </a:xfrm>
        </p:spPr>
      </p:pic>
    </p:spTree>
    <p:extLst>
      <p:ext uri="{BB962C8B-B14F-4D97-AF65-F5344CB8AC3E}">
        <p14:creationId xmlns:p14="http://schemas.microsoft.com/office/powerpoint/2010/main" val="2036103071"/>
      </p:ext>
    </p:extLst>
  </p:cSld>
  <p:clrMapOvr>
    <a:masterClrMapping/>
  </p:clrMapOvr>
  <p:transition advClick="0"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3434F-5078-E742-A285-43278933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504C230-D44B-396B-7DCD-A57EBCD76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4.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Ví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dụ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3" name="Content Placeholder 2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681663AA-CF5F-1D71-2BC8-7416C414F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59819"/>
            <a:ext cx="8458200" cy="4022600"/>
          </a:xfrm>
        </p:spPr>
      </p:pic>
    </p:spTree>
    <p:extLst>
      <p:ext uri="{BB962C8B-B14F-4D97-AF65-F5344CB8AC3E}">
        <p14:creationId xmlns:p14="http://schemas.microsoft.com/office/powerpoint/2010/main" val="1933665479"/>
      </p:ext>
    </p:extLst>
  </p:cSld>
  <p:clrMapOvr>
    <a:masterClrMapping/>
  </p:clrMapOvr>
  <p:transition advClick="0">
    <p:wheel spokes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3434F-5078-E742-A285-43278933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504C230-D44B-396B-7DCD-A57EBCD76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4.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Ví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dụ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3" name="Content Placeholder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8E0569E-4B7A-1FB9-55C7-E78C45FA8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575" y="1112838"/>
            <a:ext cx="4067850" cy="5516562"/>
          </a:xfrm>
        </p:spPr>
      </p:pic>
    </p:spTree>
    <p:extLst>
      <p:ext uri="{BB962C8B-B14F-4D97-AF65-F5344CB8AC3E}">
        <p14:creationId xmlns:p14="http://schemas.microsoft.com/office/powerpoint/2010/main" val="1770422246"/>
      </p:ext>
    </p:extLst>
  </p:cSld>
  <p:clrMapOvr>
    <a:masterClrMapping/>
  </p:clrMapOvr>
  <p:transition advClick="0">
    <p:wheel spokes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3434F-5078-E742-A285-43278933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504C230-D44B-396B-7DCD-A57EBCD76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4.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Ví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dụ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6" name="Content Placeholder 5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A7E839EC-4EDA-36B2-341F-6D8FC6ABD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130" y="1112838"/>
            <a:ext cx="6490739" cy="5516562"/>
          </a:xfrm>
        </p:spPr>
      </p:pic>
    </p:spTree>
    <p:extLst>
      <p:ext uri="{BB962C8B-B14F-4D97-AF65-F5344CB8AC3E}">
        <p14:creationId xmlns:p14="http://schemas.microsoft.com/office/powerpoint/2010/main" val="3170750166"/>
      </p:ext>
    </p:extLst>
  </p:cSld>
  <p:clrMapOvr>
    <a:masterClrMapping/>
  </p:clrMapOvr>
  <p:transition advClick="0">
    <p:wheel spokes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3434F-5078-E742-A285-43278933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504C230-D44B-396B-7DCD-A57EBCD76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4.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Ví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dụ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A6CF20-C6B2-3F39-8CDC-F23C7D2DF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705" y="2590800"/>
            <a:ext cx="6325787" cy="2172614"/>
          </a:xfrm>
        </p:spPr>
      </p:pic>
    </p:spTree>
    <p:extLst>
      <p:ext uri="{BB962C8B-B14F-4D97-AF65-F5344CB8AC3E}">
        <p14:creationId xmlns:p14="http://schemas.microsoft.com/office/powerpoint/2010/main" val="347732114"/>
      </p:ext>
    </p:extLst>
  </p:cSld>
  <p:clrMapOvr>
    <a:masterClrMapping/>
  </p:clrMapOvr>
  <p:transition advClick="0">
    <p:wheel spokes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D4F08-6E23-0BC3-45FE-CD569B118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91AE94A-C92C-2F7F-5A9D-5E849ADB4D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5.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Các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bước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thực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hiện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812D99A-9F00-4341-339D-4DF92A17DF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Đảm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bảo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mô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hình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lõi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của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ứng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dụng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có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thể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được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biểu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diễn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dưới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dạng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cây</a:t>
            </a:r>
            <a:r>
              <a:rPr lang="en-US" sz="2400" dirty="0">
                <a:latin typeface="+mj-lt"/>
                <a:cs typeface="Tahoma" charset="0"/>
              </a:rPr>
              <a:t>. </a:t>
            </a:r>
            <a:r>
              <a:rPr lang="en-US" sz="2400" dirty="0" err="1">
                <a:latin typeface="+mj-lt"/>
                <a:cs typeface="Tahoma" charset="0"/>
              </a:rPr>
              <a:t>Cố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gắng</a:t>
            </a:r>
            <a:r>
              <a:rPr lang="en-US" sz="2400" dirty="0">
                <a:latin typeface="+mj-lt"/>
                <a:cs typeface="Tahoma" charset="0"/>
              </a:rPr>
              <a:t> chia </a:t>
            </a:r>
            <a:r>
              <a:rPr lang="en-US" sz="2400" dirty="0" err="1">
                <a:latin typeface="+mj-lt"/>
                <a:cs typeface="Tahoma" charset="0"/>
              </a:rPr>
              <a:t>nó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thành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element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và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container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đơn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giản</a:t>
            </a:r>
            <a:r>
              <a:rPr lang="en-US" sz="2400" dirty="0">
                <a:latin typeface="+mj-lt"/>
                <a:cs typeface="Tahoma" charset="0"/>
              </a:rPr>
              <a:t>. (Container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khả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năng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chứa</a:t>
            </a:r>
            <a:r>
              <a:rPr lang="en-US" sz="2400" dirty="0">
                <a:latin typeface="+mj-lt"/>
                <a:cs typeface="Tahoma" charset="0"/>
              </a:rPr>
              <a:t> element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container </a:t>
            </a:r>
            <a:r>
              <a:rPr lang="en-US" sz="2400" dirty="0" err="1">
                <a:latin typeface="+mj-lt"/>
                <a:cs typeface="Tahoma" charset="0"/>
              </a:rPr>
              <a:t>khác</a:t>
            </a:r>
            <a:r>
              <a:rPr lang="en-US" sz="2400" dirty="0">
                <a:latin typeface="+mj-lt"/>
                <a:cs typeface="Tahoma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Khai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báo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component interface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với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danh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sách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phương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nghĩa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cả</a:t>
            </a:r>
            <a:r>
              <a:rPr lang="en-US" sz="2400" dirty="0">
                <a:latin typeface="+mj-lt"/>
                <a:cs typeface="Tahoma" charset="0"/>
              </a:rPr>
              <a:t> component </a:t>
            </a:r>
            <a:r>
              <a:rPr lang="en-US" sz="2400" dirty="0" err="1">
                <a:latin typeface="+mj-lt"/>
                <a:cs typeface="Tahoma" charset="0"/>
              </a:rPr>
              <a:t>đơn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giản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tạp</a:t>
            </a:r>
            <a:r>
              <a:rPr lang="en-US" sz="2400" dirty="0">
                <a:latin typeface="+mj-lt"/>
                <a:cs typeface="Tahoma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Tạo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một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lớp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lá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chứa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các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element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đơn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giản</a:t>
            </a:r>
            <a:r>
              <a:rPr lang="en-US" sz="2400" dirty="0">
                <a:latin typeface="+mj-lt"/>
                <a:cs typeface="Tahoma" charset="0"/>
              </a:rPr>
              <a:t>. </a:t>
            </a: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chương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trình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chứa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nhiều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lá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nhau</a:t>
            </a:r>
            <a:r>
              <a:rPr lang="en-US" sz="2400" dirty="0">
                <a:latin typeface="+mj-lt"/>
                <a:cs typeface="Tahoma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Tạo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lớp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container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chứa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component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phức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tạp</a:t>
            </a:r>
            <a:r>
              <a:rPr lang="en-US" sz="2400" dirty="0">
                <a:latin typeface="+mj-lt"/>
                <a:cs typeface="Tahoma" charset="0"/>
              </a:rPr>
              <a:t>. Trong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này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tạo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mảng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chứa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tham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chiếu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đến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các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sub-element</a:t>
            </a:r>
            <a:r>
              <a:rPr lang="en-US" sz="2400" dirty="0">
                <a:latin typeface="+mj-lt"/>
                <a:cs typeface="Tahoma" charset="0"/>
              </a:rPr>
              <a:t>. </a:t>
            </a:r>
            <a:r>
              <a:rPr lang="en-US" sz="2400" dirty="0" err="1">
                <a:latin typeface="+mj-lt"/>
                <a:cs typeface="Tahoma" charset="0"/>
              </a:rPr>
              <a:t>Mảng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phải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chứa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được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cả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lá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và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container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nên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hãy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khai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báo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với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kiểu</a:t>
            </a:r>
            <a:r>
              <a:rPr lang="en-US" sz="2400" dirty="0">
                <a:latin typeface="+mj-lt"/>
                <a:cs typeface="Tahoma" charset="0"/>
              </a:rPr>
              <a:t> component interface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542933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D4F08-6E23-0BC3-45FE-CD569B118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91AE94A-C92C-2F7F-5A9D-5E849ADB4D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5.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Các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bước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thực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hiện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812D99A-9F00-4341-339D-4DF92A17DF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Define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phương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thức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để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thêm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và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xóa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element</a:t>
            </a:r>
            <a:r>
              <a:rPr lang="en-US" sz="2400" dirty="0">
                <a:latin typeface="+mj-lt"/>
                <a:cs typeface="Tahoma" charset="0"/>
              </a:rPr>
              <a:t> con </a:t>
            </a:r>
            <a:r>
              <a:rPr lang="en-US" sz="2400" dirty="0" err="1">
                <a:latin typeface="+mj-lt"/>
                <a:cs typeface="Tahoma" charset="0"/>
              </a:rPr>
              <a:t>trong</a:t>
            </a:r>
            <a:r>
              <a:rPr lang="en-US" sz="2400" dirty="0">
                <a:latin typeface="+mj-lt"/>
                <a:cs typeface="Tahoma" charset="0"/>
              </a:rPr>
              <a:t> container.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306764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DAE68-1E44-D48D-B35C-760B99DE1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A2D652A-04C5-96F2-3738-0D7F0D17A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6.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Ưu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điểm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F418832-A88D-1856-B388-8D3F227728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Thuận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tiện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hơn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làm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việc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với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cấu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trúc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cây</a:t>
            </a:r>
            <a:r>
              <a:rPr lang="en-US" sz="2400" dirty="0">
                <a:latin typeface="+mj-lt"/>
                <a:cs typeface="Tahoma" charset="0"/>
              </a:rPr>
              <a:t>: </a:t>
            </a:r>
            <a:r>
              <a:rPr lang="en-US" sz="2400" dirty="0" err="1">
                <a:latin typeface="+mj-lt"/>
                <a:cs typeface="Tahoma" charset="0"/>
              </a:rPr>
              <a:t>sử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hình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đệ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quy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lợi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hơn</a:t>
            </a:r>
            <a:r>
              <a:rPr lang="en-US" sz="2400" dirty="0">
                <a:latin typeface="+mj-lt"/>
                <a:cs typeface="Tahoma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Open/Closed Principle: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đưa</a:t>
            </a:r>
            <a:r>
              <a:rPr lang="en-US" sz="2400" dirty="0"/>
              <a:t> element </a:t>
            </a:r>
            <a:r>
              <a:rPr lang="en-US" sz="2400" dirty="0" err="1"/>
              <a:t>mới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phá</a:t>
            </a:r>
            <a:r>
              <a:rPr lang="en-US" sz="2400" dirty="0"/>
              <a:t> code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275383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53A4B-C9E2-854B-C1EA-99820C2DB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FEA24D7-5604-7A04-5C23-4B835D9AB5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7.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Nhược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điểm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0EBAEFF-3891-F35C-77B4-3E13E9A33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Khó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cung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cấp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common interface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năng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khác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nhau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quá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nhiều</a:t>
            </a:r>
            <a:r>
              <a:rPr lang="en-US" sz="2400" dirty="0">
                <a:latin typeface="+mj-lt"/>
                <a:cs typeface="Tahoma" charset="0"/>
              </a:rPr>
              <a:t>. Trong </a:t>
            </a: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số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trường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hợp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cần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phải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khái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quát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hóa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component interface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khiến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hiểu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hơn</a:t>
            </a:r>
            <a:r>
              <a:rPr lang="en-US" sz="2400" dirty="0">
                <a:latin typeface="+mj-lt"/>
                <a:cs typeface="Tahoma" charset="0"/>
              </a:rPr>
              <a:t>.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630376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B265C-7A73-6E24-08E1-0FFE704A3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4ACA0CE-1719-4C62-511A-E743A4054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8. Liên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quan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với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các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mẫu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khác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1D651E0-3FFE-6DC8-0A95-0171EA0651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Builder</a:t>
            </a:r>
            <a:r>
              <a:rPr lang="en-US" sz="2400" dirty="0">
                <a:latin typeface="+mj-lt"/>
                <a:cs typeface="Tahoma" charset="0"/>
              </a:rPr>
              <a:t> x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Composite</a:t>
            </a:r>
            <a:r>
              <a:rPr lang="en-US" sz="2400" dirty="0">
                <a:latin typeface="+mj-lt"/>
                <a:cs typeface="Tahoma" charset="0"/>
              </a:rPr>
              <a:t>: </a:t>
            </a:r>
            <a:r>
              <a:rPr lang="en-US" sz="2400" dirty="0" err="1">
                <a:latin typeface="+mj-lt"/>
                <a:cs typeface="Tahoma" charset="0"/>
              </a:rPr>
              <a:t>lập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trình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bước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xây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dựng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cây</a:t>
            </a:r>
            <a:r>
              <a:rPr lang="en-US" sz="2400" dirty="0">
                <a:latin typeface="+mj-lt"/>
                <a:cs typeface="Tahoma" charset="0"/>
              </a:rPr>
              <a:t> 1 </a:t>
            </a:r>
            <a:r>
              <a:rPr lang="en-US" sz="2400" dirty="0" err="1">
                <a:latin typeface="+mj-lt"/>
                <a:cs typeface="Tahoma" charset="0"/>
              </a:rPr>
              <a:t>cách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đệ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quy</a:t>
            </a:r>
            <a:r>
              <a:rPr lang="en-US" sz="2400" dirty="0">
                <a:latin typeface="+mj-lt"/>
                <a:cs typeface="Tahoma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Chain of Responsibility</a:t>
            </a:r>
            <a:r>
              <a:rPr lang="en-US" sz="2400" dirty="0">
                <a:latin typeface="+mj-lt"/>
                <a:cs typeface="Tahoma" charset="0"/>
              </a:rPr>
              <a:t> x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Composite</a:t>
            </a:r>
            <a:r>
              <a:rPr lang="en-US" sz="2400" dirty="0">
                <a:latin typeface="+mj-lt"/>
                <a:cs typeface="Tahoma" charset="0"/>
              </a:rPr>
              <a:t>: Khi </a:t>
            </a:r>
            <a:r>
              <a:rPr lang="en-US" sz="2400" dirty="0" err="1">
                <a:latin typeface="+mj-lt"/>
                <a:cs typeface="Tahoma" charset="0"/>
              </a:rPr>
              <a:t>lá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nhận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được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yêu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cầu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nó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sẽ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chuyển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chúng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tới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gốc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cây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thông</a:t>
            </a:r>
            <a:r>
              <a:rPr lang="en-US" sz="2400" dirty="0">
                <a:latin typeface="+mj-lt"/>
                <a:cs typeface="Tahoma" charset="0"/>
              </a:rPr>
              <a:t> qua parent element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nó</a:t>
            </a:r>
            <a:r>
              <a:rPr lang="en-US" sz="2400" dirty="0">
                <a:latin typeface="+mj-lt"/>
                <a:cs typeface="Tahoma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Iterators</a:t>
            </a:r>
            <a:r>
              <a:rPr lang="en-US" sz="2400" dirty="0">
                <a:latin typeface="+mj-lt"/>
                <a:cs typeface="Tahoma" charset="0"/>
              </a:rPr>
              <a:t> x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Composite</a:t>
            </a:r>
            <a:r>
              <a:rPr lang="en-US" sz="2400" dirty="0">
                <a:latin typeface="+mj-lt"/>
                <a:cs typeface="Tahoma" charset="0"/>
              </a:rPr>
              <a:t>: </a:t>
            </a:r>
            <a:r>
              <a:rPr lang="en-US" sz="2400" dirty="0" err="1">
                <a:latin typeface="+mj-lt"/>
                <a:cs typeface="Tahoma" charset="0"/>
              </a:rPr>
              <a:t>duyệt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cây</a:t>
            </a:r>
            <a:endParaRPr lang="en-US" sz="2400" dirty="0">
              <a:latin typeface="+mj-lt"/>
              <a:cs typeface="Tahoma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Flyweight</a:t>
            </a:r>
            <a:r>
              <a:rPr lang="en-US" sz="2400" dirty="0">
                <a:latin typeface="+mj-lt"/>
                <a:cs typeface="Tahoma" charset="0"/>
              </a:rPr>
              <a:t> x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Composite</a:t>
            </a:r>
            <a:r>
              <a:rPr lang="en-US" sz="2400" dirty="0">
                <a:latin typeface="+mj-lt"/>
                <a:cs typeface="Tahoma" charset="0"/>
              </a:rPr>
              <a:t>: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triển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khai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nút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lá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dùng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chung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tiết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kiệm</a:t>
            </a:r>
            <a:r>
              <a:rPr lang="en-US" sz="2400" dirty="0">
                <a:latin typeface="+mj-lt"/>
                <a:cs typeface="Tahoma" charset="0"/>
              </a:rPr>
              <a:t> RAM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Composite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Decorator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sơ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đồ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cấu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trúc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tương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tự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nhau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vì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cả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hai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đều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dựa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thành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phần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đệ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quy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tổ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số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kết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thúc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mở</a:t>
            </a:r>
            <a:r>
              <a:rPr lang="en-US" sz="2400" dirty="0">
                <a:latin typeface="+mj-lt"/>
                <a:cs typeface="Tahoma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latin typeface="+mj-lt"/>
              <a:cs typeface="Tahoma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387816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1.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Tổng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quan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Tên</a:t>
            </a:r>
            <a:r>
              <a:rPr lang="en-US" sz="2400" dirty="0">
                <a:latin typeface="+mj-lt"/>
                <a:cs typeface="Tahoma" charset="0"/>
              </a:rPr>
              <a:t>: Composite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Phân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loại</a:t>
            </a:r>
            <a:r>
              <a:rPr lang="en-US" sz="2400" dirty="0">
                <a:latin typeface="+mj-lt"/>
                <a:cs typeface="Tahoma" charset="0"/>
              </a:rPr>
              <a:t>: Structural design pattern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Mô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tả</a:t>
            </a:r>
            <a:r>
              <a:rPr lang="en-US" sz="2400" dirty="0">
                <a:latin typeface="+mj-lt"/>
                <a:cs typeface="Tahoma" charset="0"/>
              </a:rPr>
              <a:t>: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phép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bạn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kết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hợp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thành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cấu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trúc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cây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sau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làm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việc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với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cấu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trúc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này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như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riêng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lẻ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617654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B265C-7A73-6E24-08E1-0FFE704A3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4ACA0CE-1719-4C62-511A-E743A4054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8. Liên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quan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với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các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mẫu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khác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1D651E0-3FFE-6DC8-0A95-0171EA0651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thiết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kế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nhiều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Composite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Decorator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hưởng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lợi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từ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việc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Prototype</a:t>
            </a:r>
            <a:r>
              <a:rPr lang="en-US" sz="2400" dirty="0">
                <a:latin typeface="+mj-lt"/>
                <a:cs typeface="Tahoma" charset="0"/>
              </a:rPr>
              <a:t>. </a:t>
            </a:r>
            <a:r>
              <a:rPr lang="en-US" sz="2400" dirty="0" err="1">
                <a:latin typeface="+mj-lt"/>
                <a:cs typeface="Tahoma" charset="0"/>
              </a:rPr>
              <a:t>Áp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dụng</a:t>
            </a:r>
            <a:r>
              <a:rPr lang="en-US" sz="2400" dirty="0">
                <a:latin typeface="+mj-lt"/>
                <a:cs typeface="Tahoma" charset="0"/>
              </a:rPr>
              <a:t> Prototype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phép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sao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chép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cấu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trúc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phức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tạp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thay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vì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xây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dựng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lại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từ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đầu</a:t>
            </a:r>
            <a:endParaRPr lang="en-US" sz="2400" dirty="0">
              <a:solidFill>
                <a:srgbClr val="0000FF"/>
              </a:solidFill>
              <a:latin typeface="+mj-lt"/>
              <a:cs typeface="Tahoma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833441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9642A-4F83-FDF8-C447-966179C33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C701525-B0A2-C098-D43E-2B8532221A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2.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Trường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hợp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sử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dụng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E28FBE0-CA57-BE77-541E-8FDEC31D2D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Sử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dụng</a:t>
            </a:r>
            <a:r>
              <a:rPr lang="en-US" sz="2400" dirty="0">
                <a:latin typeface="+mj-lt"/>
                <a:cs typeface="Tahoma" charset="0"/>
              </a:rPr>
              <a:t> Composite </a:t>
            </a:r>
            <a:r>
              <a:rPr lang="en-US" sz="2400" dirty="0" err="1">
                <a:latin typeface="+mj-lt"/>
                <a:cs typeface="Tahoma" charset="0"/>
              </a:rPr>
              <a:t>khi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triển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khai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cấu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trúc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đối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tượng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dạng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câ</a:t>
            </a:r>
            <a:r>
              <a:rPr lang="en-US" sz="2400" dirty="0" err="1">
                <a:latin typeface="+mj-lt"/>
                <a:cs typeface="Tahoma" charset="0"/>
              </a:rPr>
              <a:t>y</a:t>
            </a:r>
            <a:r>
              <a:rPr lang="en-US" sz="2400" dirty="0">
                <a:latin typeface="+mj-lt"/>
                <a:cs typeface="Tahoma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Sử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dụng</a:t>
            </a:r>
            <a:r>
              <a:rPr lang="en-US" sz="2400" dirty="0">
                <a:latin typeface="+mj-lt"/>
                <a:cs typeface="Tahoma" charset="0"/>
              </a:rPr>
              <a:t> Composite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khi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muốn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Client code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xử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lý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thống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nhất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cả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phần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tử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đơn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giản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lẫn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phức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tạp</a:t>
            </a:r>
            <a:r>
              <a:rPr lang="en-US" sz="2400" dirty="0">
                <a:latin typeface="+mj-lt"/>
                <a:cs typeface="Tahoma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9599165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1B20F-36FF-99B9-8602-A76D871B1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1808A2A-9581-824F-E350-8176DD3F4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3.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Cấu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trúc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mẫu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và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mô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tả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687AD16-C0DD-DBCD-C9C8-0C1417BB3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329549" y="1066800"/>
            <a:ext cx="4865901" cy="5638800"/>
          </a:xfrm>
          <a:noFill/>
          <a:ln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671645"/>
      </p:ext>
    </p:extLst>
  </p:cSld>
  <p:clrMapOvr>
    <a:masterClrMapping/>
  </p:clrMapOvr>
  <p:transition advClick="0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1B20F-36FF-99B9-8602-A76D871B1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1808A2A-9581-824F-E350-8176DD3F4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3.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Cấu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trúc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mẫu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và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mô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tả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78EE8-1D63-422C-9AEE-4D2B27500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Component interface: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mô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tả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thao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tác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chung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phần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đơn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giản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cây</a:t>
            </a:r>
            <a:r>
              <a:rPr lang="en-US" sz="2400" dirty="0">
                <a:latin typeface="+mj-lt"/>
                <a:cs typeface="Tahoma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Leaf: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Thành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phần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cơ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bản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của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cây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và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không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có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thành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phần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phụ</a:t>
            </a:r>
            <a:r>
              <a:rPr lang="en-US" sz="2400" dirty="0">
                <a:latin typeface="+mj-lt"/>
                <a:cs typeface="Tahoma" charset="0"/>
              </a:rPr>
              <a:t>. (</a:t>
            </a:r>
            <a:r>
              <a:rPr lang="en-US" sz="2400" dirty="0" err="1">
                <a:latin typeface="+mj-lt"/>
                <a:cs typeface="Tahoma" charset="0"/>
              </a:rPr>
              <a:t>Thường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là</a:t>
            </a:r>
            <a:r>
              <a:rPr lang="en-US" sz="2400" dirty="0">
                <a:latin typeface="+mj-lt"/>
                <a:cs typeface="Tahoma" charset="0"/>
              </a:rPr>
              <a:t> leaf </a:t>
            </a:r>
            <a:r>
              <a:rPr lang="en-US" sz="2400" dirty="0" err="1">
                <a:latin typeface="+mj-lt"/>
                <a:cs typeface="Tahoma" charset="0"/>
              </a:rPr>
              <a:t>sẽ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đảm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nhận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hết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công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việc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vì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không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còn</a:t>
            </a:r>
            <a:r>
              <a:rPr lang="en-US" sz="2400" dirty="0">
                <a:latin typeface="+mj-lt"/>
                <a:cs typeface="Tahoma" charset="0"/>
              </a:rPr>
              <a:t> ai </a:t>
            </a:r>
            <a:r>
              <a:rPr lang="en-US" sz="2400" dirty="0" err="1">
                <a:latin typeface="+mj-lt"/>
                <a:cs typeface="Tahoma" charset="0"/>
              </a:rPr>
              <a:t>để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ủy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thác</a:t>
            </a:r>
            <a:r>
              <a:rPr lang="en-US" sz="2400" dirty="0">
                <a:latin typeface="+mj-lt"/>
                <a:cs typeface="Tahoma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Container(aka Composite):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phần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tử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có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thể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chứa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phần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tử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khác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: leaf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hoặc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container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khác</a:t>
            </a:r>
            <a:r>
              <a:rPr lang="en-US" sz="2400" dirty="0">
                <a:latin typeface="+mj-lt"/>
                <a:cs typeface="Tahoma" charset="0"/>
              </a:rPr>
              <a:t>. Container </a:t>
            </a:r>
            <a:r>
              <a:rPr lang="en-US" sz="2400" dirty="0" err="1">
                <a:latin typeface="+mj-lt"/>
                <a:cs typeface="Tahoma" charset="0"/>
              </a:rPr>
              <a:t>không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biết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về</a:t>
            </a:r>
            <a:r>
              <a:rPr lang="en-US" sz="2400" dirty="0">
                <a:latin typeface="+mj-lt"/>
                <a:cs typeface="Tahoma" charset="0"/>
              </a:rPr>
              <a:t> concrete class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con </a:t>
            </a:r>
            <a:r>
              <a:rPr lang="en-US" sz="2400" dirty="0" err="1">
                <a:latin typeface="+mj-lt"/>
                <a:cs typeface="Tahoma" charset="0"/>
              </a:rPr>
              <a:t>nó</a:t>
            </a:r>
            <a:r>
              <a:rPr lang="en-US" sz="2400" dirty="0">
                <a:latin typeface="+mj-lt"/>
                <a:cs typeface="Tahoma" charset="0"/>
              </a:rPr>
              <a:t>. </a:t>
            </a:r>
            <a:r>
              <a:rPr lang="en-US" sz="2400" dirty="0" err="1">
                <a:latin typeface="+mj-lt"/>
                <a:cs typeface="Tahoma" charset="0"/>
              </a:rPr>
              <a:t>Nó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chỉ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hoạt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động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với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sub-element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thông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qua component interface</a:t>
            </a:r>
            <a:r>
              <a:rPr lang="en-US" sz="2400" dirty="0">
                <a:latin typeface="+mj-lt"/>
                <a:cs typeface="Tahoma" charset="0"/>
              </a:rPr>
              <a:t>. Khi </a:t>
            </a:r>
            <a:r>
              <a:rPr lang="en-US" sz="2400" dirty="0" err="1">
                <a:latin typeface="+mj-lt"/>
                <a:cs typeface="Tahoma" charset="0"/>
              </a:rPr>
              <a:t>nhận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việc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nó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chuyển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việc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sub-elements,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xử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lý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trung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gian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rồi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trả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kết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quả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client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US" sz="2400" dirty="0">
              <a:latin typeface="+mj-lt"/>
              <a:cs typeface="Tahoma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vi-VN" sz="2400" dirty="0">
              <a:latin typeface="+mj-lt"/>
              <a:cs typeface="Tahoma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93270"/>
      </p:ext>
    </p:extLst>
  </p:cSld>
  <p:clrMapOvr>
    <a:masterClrMapping/>
  </p:clrMapOvr>
  <p:transition advClick="0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1B20F-36FF-99B9-8602-A76D871B1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1808A2A-9581-824F-E350-8176DD3F4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3.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Cấu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trúc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mẫu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và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mô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tả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78EE8-1D63-422C-9AEE-4D2B27500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Client: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làm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việc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với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tất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cả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thành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phần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thông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qua element interface</a:t>
            </a:r>
            <a:r>
              <a:rPr lang="en-US" sz="2400" dirty="0">
                <a:latin typeface="+mj-lt"/>
                <a:cs typeface="Tahoma" charset="0"/>
              </a:rPr>
              <a:t>. </a:t>
            </a:r>
            <a:r>
              <a:rPr lang="en-US" sz="2400" dirty="0" err="1">
                <a:latin typeface="+mj-lt"/>
                <a:cs typeface="Tahoma" charset="0"/>
              </a:rPr>
              <a:t>Kết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quả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làm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việc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với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phần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đơn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giản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lẫn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theo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cùng</a:t>
            </a:r>
            <a:r>
              <a:rPr lang="en-US" sz="2400" dirty="0">
                <a:latin typeface="+mj-lt"/>
                <a:cs typeface="Tahoma" charset="0"/>
              </a:rPr>
              <a:t> 1 </a:t>
            </a:r>
            <a:r>
              <a:rPr lang="en-US" sz="2400" dirty="0" err="1">
                <a:latin typeface="+mj-lt"/>
                <a:cs typeface="Tahoma" charset="0"/>
              </a:rPr>
              <a:t>cách</a:t>
            </a:r>
            <a:r>
              <a:rPr lang="en-US" sz="2400" dirty="0">
                <a:latin typeface="+mj-lt"/>
                <a:cs typeface="Tahoma" charset="0"/>
              </a:rPr>
              <a:t>.</a:t>
            </a:r>
            <a:endParaRPr lang="vi-VN" sz="2400" dirty="0">
              <a:latin typeface="+mj-lt"/>
              <a:cs typeface="Tahoma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603271"/>
      </p:ext>
    </p:extLst>
  </p:cSld>
  <p:clrMapOvr>
    <a:masterClrMapping/>
  </p:clrMapOvr>
  <p:transition advClick="0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3434F-5078-E742-A285-43278933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504C230-D44B-396B-7DCD-A57EBCD76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4.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Ví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dụ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4239FF9-9881-F4F9-B4A6-71DA6BD05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441653" y="1066800"/>
            <a:ext cx="4641694" cy="5638800"/>
          </a:xfrm>
          <a:noFill/>
          <a:ln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6535243"/>
      </p:ext>
    </p:extLst>
  </p:cSld>
  <p:clrMapOvr>
    <a:masterClrMapping/>
  </p:clrMapOvr>
  <p:transition advClick="0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3434F-5078-E742-A285-43278933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504C230-D44B-396B-7DCD-A57EBCD76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4.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Ví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dụ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3" name="Content Placeholder 2" descr="A black rectangular with colorful text&#10;&#10;Description automatically generated">
            <a:extLst>
              <a:ext uri="{FF2B5EF4-FFF2-40B4-BE49-F238E27FC236}">
                <a16:creationId xmlns:a16="http://schemas.microsoft.com/office/drawing/2014/main" id="{350335C4-D64C-8B03-7B86-9702EA3A1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1356519"/>
            <a:ext cx="7067550" cy="5029200"/>
          </a:xfrm>
        </p:spPr>
      </p:pic>
    </p:spTree>
    <p:extLst>
      <p:ext uri="{BB962C8B-B14F-4D97-AF65-F5344CB8AC3E}">
        <p14:creationId xmlns:p14="http://schemas.microsoft.com/office/powerpoint/2010/main" val="3235052627"/>
      </p:ext>
    </p:extLst>
  </p:cSld>
  <p:clrMapOvr>
    <a:masterClrMapping/>
  </p:clrMapOvr>
  <p:transition advClick="0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3434F-5078-E742-A285-43278933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504C230-D44B-396B-7DCD-A57EBCD76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4.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Ví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dụ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3" name="Content Placeholder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A87D46F-E423-7E8A-7552-0A77FAA95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473" y="1112838"/>
            <a:ext cx="5994054" cy="5516562"/>
          </a:xfrm>
        </p:spPr>
      </p:pic>
    </p:spTree>
    <p:extLst>
      <p:ext uri="{BB962C8B-B14F-4D97-AF65-F5344CB8AC3E}">
        <p14:creationId xmlns:p14="http://schemas.microsoft.com/office/powerpoint/2010/main" val="182049757"/>
      </p:ext>
    </p:extLst>
  </p:cSld>
  <p:clrMapOvr>
    <a:masterClrMapping/>
  </p:clrMapOvr>
  <p:transition advClick="0">
    <p:wheel spokes="1"/>
  </p:transition>
</p:sld>
</file>

<file path=ppt/theme/theme1.xml><?xml version="1.0" encoding="utf-8"?>
<a:theme xmlns:a="http://schemas.openxmlformats.org/drawingml/2006/main" name="VNPT template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VNPT template</Template>
  <TotalTime>2019</TotalTime>
  <Words>686</Words>
  <Application>Microsoft Office PowerPoint</Application>
  <PresentationFormat>On-screen Show (4:3)</PresentationFormat>
  <Paragraphs>47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Tahoma</vt:lpstr>
      <vt:lpstr>Times New Roman</vt:lpstr>
      <vt:lpstr>Wingdings</vt:lpstr>
      <vt:lpstr>VNPT template</vt:lpstr>
      <vt:lpstr>Custom Design</vt:lpstr>
      <vt:lpstr>Mẫu x</vt:lpstr>
      <vt:lpstr>1. Tổng quan</vt:lpstr>
      <vt:lpstr>2. Trường hợp sử dụng</vt:lpstr>
      <vt:lpstr>3. Cấu trúc mẫu và mô tả</vt:lpstr>
      <vt:lpstr>3. Cấu trúc mẫu và mô tả</vt:lpstr>
      <vt:lpstr>3. Cấu trúc mẫu và mô tả</vt:lpstr>
      <vt:lpstr>4. Ví dụ</vt:lpstr>
      <vt:lpstr>4. Ví dụ</vt:lpstr>
      <vt:lpstr>4. Ví dụ</vt:lpstr>
      <vt:lpstr>4. Ví dụ</vt:lpstr>
      <vt:lpstr>4. Ví dụ</vt:lpstr>
      <vt:lpstr>4. Ví dụ</vt:lpstr>
      <vt:lpstr>4. Ví dụ</vt:lpstr>
      <vt:lpstr>4. Ví dụ</vt:lpstr>
      <vt:lpstr>5. Các bước thực hiện</vt:lpstr>
      <vt:lpstr>5. Các bước thực hiện</vt:lpstr>
      <vt:lpstr>6. Ưu điểm</vt:lpstr>
      <vt:lpstr>7. Nhược điểm</vt:lpstr>
      <vt:lpstr>8. Liên quan với các mẫu khác</vt:lpstr>
      <vt:lpstr>8. Liên quan với các mẫu khác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Tran Anh Dung</dc:creator>
  <cp:lastModifiedBy>Nguyễn Thành Thiện Ân</cp:lastModifiedBy>
  <cp:revision>175</cp:revision>
  <dcterms:created xsi:type="dcterms:W3CDTF">2010-09-29T06:57:02Z</dcterms:created>
  <dcterms:modified xsi:type="dcterms:W3CDTF">2024-03-13T15:24:09Z</dcterms:modified>
</cp:coreProperties>
</file>