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22"/>
  </p:notesMasterIdLst>
  <p:handoutMasterIdLst>
    <p:handoutMasterId r:id="rId23"/>
  </p:handoutMasterIdLst>
  <p:sldIdLst>
    <p:sldId id="256" r:id="rId3"/>
    <p:sldId id="755" r:id="rId4"/>
    <p:sldId id="759" r:id="rId5"/>
    <p:sldId id="760" r:id="rId6"/>
    <p:sldId id="764" r:id="rId7"/>
    <p:sldId id="765" r:id="rId8"/>
    <p:sldId id="761" r:id="rId9"/>
    <p:sldId id="767" r:id="rId10"/>
    <p:sldId id="768" r:id="rId11"/>
    <p:sldId id="769" r:id="rId12"/>
    <p:sldId id="770" r:id="rId13"/>
    <p:sldId id="771" r:id="rId14"/>
    <p:sldId id="772" r:id="rId15"/>
    <p:sldId id="762" r:id="rId16"/>
    <p:sldId id="766" r:id="rId17"/>
    <p:sldId id="756" r:id="rId18"/>
    <p:sldId id="757" r:id="rId19"/>
    <p:sldId id="758" r:id="rId20"/>
    <p:sldId id="763" r:id="rId21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21/03/2024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Chain of responsbility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66013" y="5181600"/>
            <a:ext cx="5312391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D480F-66BD-6E69-7B23-2962BB66A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13889" y="1557012"/>
            <a:ext cx="7497221" cy="4658375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638007"/>
      </p:ext>
    </p:extLst>
  </p:cSld>
  <p:clrMapOvr>
    <a:masterClrMapping/>
  </p:clrMapOvr>
  <p:transition advClick="0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247A48F-C24E-F84A-F34C-CD01E237C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75837" y="1552249"/>
            <a:ext cx="7173326" cy="4667901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8507013"/>
      </p:ext>
    </p:extLst>
  </p:cSld>
  <p:clrMapOvr>
    <a:masterClrMapping/>
  </p:clrMapOvr>
  <p:transition advClick="0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769CAE8-7973-700F-9044-E6770106A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9679" y="1799934"/>
            <a:ext cx="6925642" cy="4172532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21162"/>
      </p:ext>
    </p:extLst>
  </p:cSld>
  <p:clrMapOvr>
    <a:masterClrMapping/>
  </p:clrMapOvr>
  <p:transition advClick="0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A02645-4B7B-F099-EC97-3352169B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7734" y="3395594"/>
            <a:ext cx="3629532" cy="981212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7369768"/>
      </p:ext>
    </p:extLst>
  </p:cSld>
  <p:clrMapOvr>
    <a:masterClrMapping/>
  </p:clrMapOvr>
  <p:transition advClick="0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báo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handler interface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 signature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method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quyết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hang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truyền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dữ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liệu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yêu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cầu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class handler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sở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trừu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từ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handler interface</a:t>
            </a:r>
            <a:r>
              <a:rPr lang="en-US" sz="2400" dirty="0">
                <a:latin typeface="+mj-lt"/>
                <a:cs typeface="Tahoma" charset="0"/>
              </a:rPr>
              <a:t>. Class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trường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lưu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trữ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chiếu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handler </a:t>
            </a:r>
            <a:r>
              <a:rPr lang="en-US" sz="2400" dirty="0" err="1"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triển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hành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vi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mặc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method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handler </a:t>
            </a:r>
            <a:r>
              <a:rPr lang="en-US" sz="2400" dirty="0" err="1"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subclass concrete handler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implement method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Mỗi</a:t>
            </a:r>
            <a:r>
              <a:rPr lang="en-US" sz="2400" dirty="0">
                <a:latin typeface="+mj-lt"/>
                <a:cs typeface="Tahoma" charset="0"/>
              </a:rPr>
              <a:t> handler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quyết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hay </a:t>
            </a:r>
            <a:r>
              <a:rPr lang="en-US" sz="2400" dirty="0" err="1">
                <a:latin typeface="+mj-lt"/>
                <a:cs typeface="Tahoma" charset="0"/>
              </a:rPr>
              <a:t>truyền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429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Client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tự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xây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dựng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chuỗi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từ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object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. Trong </a:t>
            </a:r>
            <a:r>
              <a:rPr lang="en-US" sz="2400" dirty="0" err="1"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sau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triển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số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factory class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theo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hình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cài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môi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Client </a:t>
            </a:r>
            <a:r>
              <a:rPr lang="en-US" sz="2400" dirty="0" err="1">
                <a:latin typeface="+mj-lt"/>
                <a:cs typeface="Tahoma" charset="0"/>
              </a:rPr>
              <a:t>kích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handler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người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hoặc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cuối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Client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sẵn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sàng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lý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tình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huống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gồm</a:t>
            </a:r>
            <a:r>
              <a:rPr lang="en-US" sz="2400" dirty="0">
                <a:latin typeface="+mj-lt"/>
                <a:cs typeface="Tahoma" charset="0"/>
              </a:rPr>
              <a:t> 1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cuối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741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AE68-1E44-D48D-B35C-760B99DE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2D652A-04C5-96F2-3738-0D7F0D17A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18832-A88D-1856-B388-8D3F22772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kiểm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soát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Single responsibility principle: </a:t>
            </a:r>
            <a:r>
              <a:rPr lang="en-US" sz="2400" dirty="0" err="1">
                <a:latin typeface="+mj-lt"/>
                <a:cs typeface="Tahoma" charset="0"/>
              </a:rPr>
              <a:t>tách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gọi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hoạt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khỏi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thực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hiện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hoạt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Open/closed principle: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thể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thêm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trình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xử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mới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vào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app </a:t>
            </a:r>
            <a:r>
              <a:rPr lang="en-US" sz="2400" dirty="0" err="1">
                <a:solidFill>
                  <a:schemeClr val="tx2"/>
                </a:solidFill>
                <a:latin typeface="+mj-lt"/>
                <a:cs typeface="Tahoma" charset="0"/>
              </a:rPr>
              <a:t>mà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client code</a:t>
            </a:r>
            <a:r>
              <a:rPr lang="en-US" sz="2400" dirty="0">
                <a:solidFill>
                  <a:schemeClr val="accent4"/>
                </a:solidFill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7538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3A4B-C9E2-854B-C1EA-99820C2D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EA24D7-5604-7A04-5C23-4B835D9AB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EBAEFF-3891-F35C-77B4-3E13E9A33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303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CoR</a:t>
            </a:r>
            <a:r>
              <a:rPr lang="en-US" sz="2400" dirty="0">
                <a:latin typeface="+mj-lt"/>
                <a:cs typeface="Tahoma" charset="0"/>
              </a:rPr>
              <a:t> x Composite: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leaf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yêu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qua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chuỗi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parent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root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Handler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như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Command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nhiều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cảnh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thị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1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yêu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Yêu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Command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cùng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cảnh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thành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class </a:t>
            </a:r>
            <a:r>
              <a:rPr lang="en-US" sz="2400" dirty="0" err="1">
                <a:latin typeface="+mj-lt"/>
                <a:cs typeface="Tahoma" charset="0"/>
              </a:rPr>
              <a:t>giống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đệ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truyền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thông</a:t>
            </a:r>
            <a:r>
              <a:rPr lang="en-US" sz="2400" dirty="0">
                <a:latin typeface="+mj-lt"/>
                <a:cs typeface="Tahoma" charset="0"/>
              </a:rPr>
              <a:t> qua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objects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CoR</a:t>
            </a:r>
            <a:r>
              <a:rPr lang="en-US" sz="2400" dirty="0">
                <a:latin typeface="+mj-lt"/>
                <a:cs typeface="Tahoma" charset="0"/>
              </a:rPr>
              <a:t>, Command, Mediator, Observer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k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781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CoR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Command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Mediator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Observer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Senders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Receivers</a:t>
            </a:r>
            <a:r>
              <a:rPr lang="en-US" sz="2400" dirty="0">
                <a:latin typeface="+mj-lt"/>
                <a:cs typeface="Tahoma" charset="0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  <a:cs typeface="Tahoma" charset="0"/>
              </a:rPr>
              <a:t>CoR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truyền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request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qua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receivers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tiềm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ahoma" charset="0"/>
              </a:rPr>
              <a:t>Command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giữa</a:t>
            </a:r>
            <a:r>
              <a:rPr lang="en-US" sz="2400" dirty="0">
                <a:latin typeface="+mj-lt"/>
                <a:cs typeface="Tahoma" charset="0"/>
              </a:rPr>
              <a:t> senders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receivers 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ahoma" charset="0"/>
              </a:rPr>
              <a:t>Mediator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bỏ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buộc</a:t>
            </a:r>
            <a:r>
              <a:rPr lang="en-US" sz="2400" dirty="0">
                <a:latin typeface="+mj-lt"/>
                <a:cs typeface="Tahoma" charset="0"/>
              </a:rPr>
              <a:t> senders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receivers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qua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gian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ahoma" charset="0"/>
              </a:rPr>
              <a:t>Observer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receivers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ký</a:t>
            </a:r>
            <a:r>
              <a:rPr lang="en-US" sz="2400" dirty="0">
                <a:latin typeface="+mj-lt"/>
                <a:cs typeface="Tahoma" charset="0"/>
              </a:rPr>
              <a:t> /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hủy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nhận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6286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: Chain of responsibility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Behavioral design pattern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Cho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. Khi </a:t>
            </a:r>
            <a:r>
              <a:rPr lang="en-US" sz="2400" dirty="0" err="1">
                <a:latin typeface="+mj-lt"/>
                <a:cs typeface="Tahoma" charset="0"/>
              </a:rPr>
              <a:t>nhận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mỗi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/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người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>
                <a:cs typeface="Tahoma" charset="0"/>
              </a:rPr>
              <a:t>chuỗi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642A-4F83-FDF8-C447-966179C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701525-B0A2-C098-D43E-2B8532221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E28FBE0-CA57-BE77-541E-8FDEC31D2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lý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yêu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nhiều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nhưng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loại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yêu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trình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tự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chưa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biết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trước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handler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theo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tự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cụ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thể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hợp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handler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tự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đổi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đang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chạy</a:t>
            </a:r>
            <a:endParaRPr lang="vi-VN" sz="2400" dirty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9916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C85F08-4264-0C75-6A53-EAB0E136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42127" y="1066800"/>
            <a:ext cx="5040745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671645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451AC-7FFD-CD47-B5F2-88B172E5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 (Heading)"/>
              </a:rPr>
              <a:t>Handler interface: 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interface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chung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cho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các</a:t>
            </a:r>
            <a:r>
              <a:rPr lang="en-US" sz="2400" dirty="0">
                <a:latin typeface="Arial  (Heading)"/>
              </a:rPr>
              <a:t> concrete handlers.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Thường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chứa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method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duy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nhất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lý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yêu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cầu</a:t>
            </a:r>
            <a:r>
              <a:rPr lang="en-US" sz="2400" dirty="0">
                <a:latin typeface="Arial  (Heading)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đôi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khi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thêm</a:t>
            </a:r>
            <a:r>
              <a:rPr lang="en-US" sz="2400" dirty="0">
                <a:latin typeface="Arial  (Heading)"/>
              </a:rPr>
              <a:t> method </a:t>
            </a:r>
            <a:r>
              <a:rPr lang="en-US" sz="2400" dirty="0" err="1">
                <a:latin typeface="Arial  (Heading)"/>
              </a:rPr>
              <a:t>khác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để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thiết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lập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handler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tiếp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theo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trên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chuỗi</a:t>
            </a:r>
            <a:r>
              <a:rPr lang="en-US" sz="2400" dirty="0">
                <a:latin typeface="Arial  (Heading)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  (Heading)"/>
              </a:rPr>
              <a:t>BaseHandler</a:t>
            </a:r>
            <a:r>
              <a:rPr lang="en-US" sz="2400" dirty="0">
                <a:latin typeface="Arial  (Heading)"/>
              </a:rPr>
              <a:t> class (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optional</a:t>
            </a:r>
            <a:r>
              <a:rPr lang="en-US" sz="2400" dirty="0">
                <a:latin typeface="Arial  (Heading)"/>
              </a:rPr>
              <a:t>): </a:t>
            </a:r>
            <a:r>
              <a:rPr lang="en-US" sz="2400" dirty="0" err="1">
                <a:latin typeface="Arial  (Heading)"/>
              </a:rPr>
              <a:t>thường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có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những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đoạn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code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thường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cho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tất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cả</a:t>
            </a:r>
            <a:r>
              <a:rPr lang="en-US" sz="2400" dirty="0">
                <a:latin typeface="Arial  (Heading)"/>
              </a:rPr>
              <a:t> handler class. Thông </a:t>
            </a:r>
            <a:r>
              <a:rPr lang="en-US" sz="2400" dirty="0" err="1">
                <a:latin typeface="Arial  (Heading)"/>
              </a:rPr>
              <a:t>thường</a:t>
            </a:r>
            <a:r>
              <a:rPr lang="en-US" sz="2400" dirty="0">
                <a:latin typeface="Arial  (Heading)"/>
              </a:rPr>
              <a:t>, class </a:t>
            </a:r>
            <a:r>
              <a:rPr lang="en-US" sz="2400" dirty="0" err="1">
                <a:latin typeface="Arial  (Heading)"/>
              </a:rPr>
              <a:t>này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lưu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trữ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trường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tham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chiếu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handler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tiếp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theo</a:t>
            </a:r>
            <a:endParaRPr lang="en-US" sz="2400" dirty="0">
              <a:solidFill>
                <a:srgbClr val="0000FF"/>
              </a:solidFill>
              <a:latin typeface="Arial  (Heading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 (Heading)"/>
              </a:rPr>
              <a:t>Concrete handler: </a:t>
            </a:r>
            <a:r>
              <a:rPr lang="en-US" sz="2400" dirty="0" err="1">
                <a:latin typeface="Arial  (Heading)"/>
              </a:rPr>
              <a:t>chứa</a:t>
            </a:r>
            <a:r>
              <a:rPr lang="en-US" sz="2400" dirty="0">
                <a:latin typeface="Arial  (Heading)"/>
              </a:rPr>
              <a:t> code </a:t>
            </a:r>
            <a:r>
              <a:rPr lang="en-US" sz="2400" dirty="0" err="1">
                <a:latin typeface="Arial  (Heading)"/>
              </a:rPr>
              <a:t>xử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lý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yêu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cầu</a:t>
            </a:r>
            <a:r>
              <a:rPr lang="en-US" sz="2400" dirty="0">
                <a:latin typeface="Arial  (Heading)"/>
              </a:rPr>
              <a:t>. Khi </a:t>
            </a:r>
            <a:r>
              <a:rPr lang="en-US" sz="2400" dirty="0" err="1">
                <a:latin typeface="Arial  (Heading)"/>
              </a:rPr>
              <a:t>nhận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được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yêu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cầu</a:t>
            </a:r>
            <a:r>
              <a:rPr lang="en-US" sz="2400" dirty="0">
                <a:latin typeface="Arial  (Heading)"/>
              </a:rPr>
              <a:t>, </a:t>
            </a:r>
            <a:r>
              <a:rPr lang="en-US" sz="2400" dirty="0" err="1">
                <a:latin typeface="Arial  (Heading)"/>
              </a:rPr>
              <a:t>mỗi</a:t>
            </a:r>
            <a:r>
              <a:rPr lang="en-US" sz="2400" dirty="0">
                <a:latin typeface="Arial  (Heading)"/>
              </a:rPr>
              <a:t> handler </a:t>
            </a:r>
            <a:r>
              <a:rPr lang="en-US" sz="2400" dirty="0" err="1">
                <a:latin typeface="Arial  (Heading)"/>
              </a:rPr>
              <a:t>phải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quyết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có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xử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lý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nó</a:t>
            </a:r>
            <a:r>
              <a:rPr lang="en-US" sz="2400" dirty="0">
                <a:latin typeface="Arial  (Heading)"/>
              </a:rPr>
              <a:t> hay </a:t>
            </a:r>
            <a:r>
              <a:rPr lang="en-US" sz="2400" dirty="0" err="1">
                <a:latin typeface="Arial  (Heading)"/>
              </a:rPr>
              <a:t>là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truyền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nó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đi</a:t>
            </a:r>
            <a:r>
              <a:rPr lang="en-US" sz="2400" dirty="0">
                <a:latin typeface="Arial  (Heading)"/>
              </a:rPr>
              <a:t>. Handler </a:t>
            </a:r>
            <a:r>
              <a:rPr lang="en-US" sz="2400" dirty="0" err="1">
                <a:latin typeface="Arial  (Heading)"/>
              </a:rPr>
              <a:t>thường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khép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kín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thay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đổi</a:t>
            </a:r>
            <a:r>
              <a:rPr lang="en-US" sz="2400" dirty="0">
                <a:latin typeface="Arial  (Heading)"/>
              </a:rPr>
              <a:t>, </a:t>
            </a:r>
            <a:r>
              <a:rPr lang="en-US" sz="2400" dirty="0" err="1">
                <a:latin typeface="Arial  (Heading)"/>
              </a:rPr>
              <a:t>chấp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nhận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tất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cả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các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dữ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liệu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lần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thông</a:t>
            </a:r>
            <a:r>
              <a:rPr lang="en-US" sz="2400" dirty="0">
                <a:latin typeface="Arial  (Heading)"/>
              </a:rPr>
              <a:t> qua constructor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2286456537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451AC-7FFD-CD47-B5F2-88B172E5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 (Heading)"/>
              </a:rPr>
              <a:t>Client </a:t>
            </a:r>
            <a:r>
              <a:rPr lang="en-US" sz="2400" dirty="0" err="1">
                <a:latin typeface="Arial  (Heading)"/>
              </a:rPr>
              <a:t>có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thể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kết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hợp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các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chuỗi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một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lần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hoặc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kết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hợp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linh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hoạt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tùy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vào</a:t>
            </a:r>
            <a:r>
              <a:rPr lang="en-US" sz="2400" dirty="0">
                <a:latin typeface="Arial  (Heading)"/>
              </a:rPr>
              <a:t> logic app. </a:t>
            </a:r>
            <a:r>
              <a:rPr lang="en-US" sz="2400" dirty="0" err="1">
                <a:latin typeface="Arial  (Heading)"/>
              </a:rPr>
              <a:t>Yêu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cầu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có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thể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gửi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tới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bất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kỳ</a:t>
            </a:r>
            <a:r>
              <a:rPr lang="en-US" sz="2400" dirty="0">
                <a:latin typeface="Arial  (Heading)"/>
              </a:rPr>
              <a:t> handler </a:t>
            </a:r>
            <a:r>
              <a:rPr lang="en-US" sz="2400" dirty="0" err="1">
                <a:latin typeface="Arial  (Heading)"/>
              </a:rPr>
              <a:t>nào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trong</a:t>
            </a:r>
            <a:r>
              <a:rPr lang="en-US" sz="2400" dirty="0">
                <a:latin typeface="Arial  (Heading)"/>
              </a:rPr>
              <a:t> </a:t>
            </a:r>
            <a:r>
              <a:rPr lang="en-US" sz="2400" dirty="0" err="1">
                <a:latin typeface="Arial  (Heading)"/>
              </a:rPr>
              <a:t>chuỗi</a:t>
            </a:r>
            <a:r>
              <a:rPr lang="en-US" sz="2400" dirty="0">
                <a:latin typeface="Arial  (Heading)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nhất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thiết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phải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là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handler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đầu</a:t>
            </a:r>
            <a:r>
              <a:rPr lang="en-US" sz="2400" dirty="0">
                <a:solidFill>
                  <a:srgbClr val="0000FF"/>
                </a:solidFill>
                <a:latin typeface="Arial  (Heading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 (Heading)"/>
              </a:rPr>
              <a:t>tiền</a:t>
            </a:r>
            <a:endParaRPr lang="en-US" sz="2400" dirty="0">
              <a:solidFill>
                <a:srgbClr val="0000FF"/>
              </a:solidFill>
              <a:latin typeface="Arial 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3595244840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4C032-21E8-7D34-74E3-AF10FF78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61812" y="2061908"/>
            <a:ext cx="5201376" cy="3648584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535243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0511C-0283-A805-B741-E00DECB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85383" y="1371600"/>
            <a:ext cx="7030431" cy="1428949"/>
          </a:xfrm>
          <a:noFill/>
          <a:ln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EBDC2-0484-029E-44E5-820272A6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13" y="3124200"/>
            <a:ext cx="80211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91550"/>
      </p:ext>
    </p:extLst>
  </p:cSld>
  <p:clrMapOvr>
    <a:masterClrMapping/>
  </p:clrMapOvr>
  <p:transition advClick="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B063264-A570-9C8A-85DD-DC98962B4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66310" y="1418880"/>
            <a:ext cx="7192379" cy="4934639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234240"/>
      </p:ext>
    </p:extLst>
  </p:cSld>
  <p:clrMapOvr>
    <a:masterClrMapping/>
  </p:clrMapOvr>
  <p:transition advClick="0">
    <p:wheel spokes="1"/>
  </p:transition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2263</TotalTime>
  <Words>840</Words>
  <Application>Microsoft Office PowerPoint</Application>
  <PresentationFormat>On-screen Show (4:3)</PresentationFormat>
  <Paragraphs>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 (Heading)</vt:lpstr>
      <vt:lpstr>Calibri</vt:lpstr>
      <vt:lpstr>Tahoma</vt:lpstr>
      <vt:lpstr>Times New Roman</vt:lpstr>
      <vt:lpstr>Wingdings</vt:lpstr>
      <vt:lpstr>VNPT template</vt:lpstr>
      <vt:lpstr>Custom Design</vt:lpstr>
      <vt:lpstr>Chain of responsbility</vt:lpstr>
      <vt:lpstr>1. Tổng quan</vt:lpstr>
      <vt:lpstr>2. Trường hợp sử dụng</vt:lpstr>
      <vt:lpstr>3. Cấu trúc mẫu và mô tả</vt:lpstr>
      <vt:lpstr>3. Cấu trúc mẫu và mô tả</vt:lpstr>
      <vt:lpstr>3. Cấu trúc mẫu và mô tả</vt:lpstr>
      <vt:lpstr>4. Ví dụ</vt:lpstr>
      <vt:lpstr>4. Ví dụ</vt:lpstr>
      <vt:lpstr>4. Ví dụ</vt:lpstr>
      <vt:lpstr>4. Ví dụ</vt:lpstr>
      <vt:lpstr>4. Ví dụ</vt:lpstr>
      <vt:lpstr>4. Ví dụ</vt:lpstr>
      <vt:lpstr>4. Ví dụ</vt:lpstr>
      <vt:lpstr>5. Các bước thực hiện</vt:lpstr>
      <vt:lpstr>5. Các bước thực hiện</vt:lpstr>
      <vt:lpstr>6. Ưu điểm</vt:lpstr>
      <vt:lpstr>7. Nhược điểm</vt:lpstr>
      <vt:lpstr>8. Liên quan với các mẫu khác</vt:lpstr>
      <vt:lpstr>8. Liên quan với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178</cp:revision>
  <dcterms:created xsi:type="dcterms:W3CDTF">2010-09-29T06:57:02Z</dcterms:created>
  <dcterms:modified xsi:type="dcterms:W3CDTF">2024-03-21T12:53:10Z</dcterms:modified>
</cp:coreProperties>
</file>