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3" r:id="rId1"/>
    <p:sldMasterId id="2147483986" r:id="rId2"/>
  </p:sldMasterIdLst>
  <p:notesMasterIdLst>
    <p:notesMasterId r:id="rId22"/>
  </p:notesMasterIdLst>
  <p:handoutMasterIdLst>
    <p:handoutMasterId r:id="rId23"/>
  </p:handoutMasterIdLst>
  <p:sldIdLst>
    <p:sldId id="256" r:id="rId3"/>
    <p:sldId id="755" r:id="rId4"/>
    <p:sldId id="759" r:id="rId5"/>
    <p:sldId id="760" r:id="rId6"/>
    <p:sldId id="763" r:id="rId7"/>
    <p:sldId id="764" r:id="rId8"/>
    <p:sldId id="761" r:id="rId9"/>
    <p:sldId id="766" r:id="rId10"/>
    <p:sldId id="767" r:id="rId11"/>
    <p:sldId id="768" r:id="rId12"/>
    <p:sldId id="771" r:id="rId13"/>
    <p:sldId id="772" r:id="rId14"/>
    <p:sldId id="769" r:id="rId15"/>
    <p:sldId id="770" r:id="rId16"/>
    <p:sldId id="762" r:id="rId17"/>
    <p:sldId id="765" r:id="rId18"/>
    <p:sldId id="756" r:id="rId19"/>
    <p:sldId id="757" r:id="rId20"/>
    <p:sldId id="758" r:id="rId21"/>
  </p:sldIdLst>
  <p:sldSz cx="9144000" cy="6858000" type="screen4x3"/>
  <p:notesSz cx="9872663" cy="6797675"/>
  <p:defaultTextStyle>
    <a:defPPr>
      <a:defRPr lang="vi-VN"/>
    </a:defPPr>
    <a:lvl1pPr algn="ctr" rtl="0" fontAlgn="base">
      <a:spcBef>
        <a:spcPct val="0"/>
      </a:spcBef>
      <a:spcAft>
        <a:spcPct val="0"/>
      </a:spcAft>
      <a:defRPr b="1" kern="1200">
        <a:solidFill>
          <a:schemeClr val="tx1"/>
        </a:solidFill>
        <a:latin typeface="Tahoma" charset="0"/>
        <a:ea typeface="ＭＳ Ｐゴシック" charset="-128"/>
        <a:cs typeface="+mn-cs"/>
      </a:defRPr>
    </a:lvl1pPr>
    <a:lvl2pPr marL="457200" algn="ctr" rtl="0" fontAlgn="base">
      <a:spcBef>
        <a:spcPct val="0"/>
      </a:spcBef>
      <a:spcAft>
        <a:spcPct val="0"/>
      </a:spcAft>
      <a:defRPr b="1" kern="1200">
        <a:solidFill>
          <a:schemeClr val="tx1"/>
        </a:solidFill>
        <a:latin typeface="Tahoma" charset="0"/>
        <a:ea typeface="ＭＳ Ｐゴシック" charset="-128"/>
        <a:cs typeface="+mn-cs"/>
      </a:defRPr>
    </a:lvl2pPr>
    <a:lvl3pPr marL="914400" algn="ctr" rtl="0" fontAlgn="base">
      <a:spcBef>
        <a:spcPct val="0"/>
      </a:spcBef>
      <a:spcAft>
        <a:spcPct val="0"/>
      </a:spcAft>
      <a:defRPr b="1" kern="1200">
        <a:solidFill>
          <a:schemeClr val="tx1"/>
        </a:solidFill>
        <a:latin typeface="Tahoma" charset="0"/>
        <a:ea typeface="ＭＳ Ｐゴシック" charset="-128"/>
        <a:cs typeface="+mn-cs"/>
      </a:defRPr>
    </a:lvl3pPr>
    <a:lvl4pPr marL="1371600" algn="ctr" rtl="0" fontAlgn="base">
      <a:spcBef>
        <a:spcPct val="0"/>
      </a:spcBef>
      <a:spcAft>
        <a:spcPct val="0"/>
      </a:spcAft>
      <a:defRPr b="1" kern="1200">
        <a:solidFill>
          <a:schemeClr val="tx1"/>
        </a:solidFill>
        <a:latin typeface="Tahoma" charset="0"/>
        <a:ea typeface="ＭＳ Ｐゴシック" charset="-128"/>
        <a:cs typeface="+mn-cs"/>
      </a:defRPr>
    </a:lvl4pPr>
    <a:lvl5pPr marL="1828800" algn="ctr" rtl="0" fontAlgn="base">
      <a:spcBef>
        <a:spcPct val="0"/>
      </a:spcBef>
      <a:spcAft>
        <a:spcPct val="0"/>
      </a:spcAft>
      <a:defRPr b="1" kern="1200">
        <a:solidFill>
          <a:schemeClr val="tx1"/>
        </a:solidFill>
        <a:latin typeface="Tahoma" charset="0"/>
        <a:ea typeface="ＭＳ Ｐゴシック" charset="-128"/>
        <a:cs typeface="+mn-cs"/>
      </a:defRPr>
    </a:lvl5pPr>
    <a:lvl6pPr marL="2286000" algn="l" defTabSz="914400" rtl="0" eaLnBrk="1" latinLnBrk="0" hangingPunct="1">
      <a:defRPr b="1" kern="1200">
        <a:solidFill>
          <a:schemeClr val="tx1"/>
        </a:solidFill>
        <a:latin typeface="Tahoma" charset="0"/>
        <a:ea typeface="ＭＳ Ｐゴシック" charset="-128"/>
        <a:cs typeface="+mn-cs"/>
      </a:defRPr>
    </a:lvl6pPr>
    <a:lvl7pPr marL="2743200" algn="l" defTabSz="914400" rtl="0" eaLnBrk="1" latinLnBrk="0" hangingPunct="1">
      <a:defRPr b="1" kern="1200">
        <a:solidFill>
          <a:schemeClr val="tx1"/>
        </a:solidFill>
        <a:latin typeface="Tahoma" charset="0"/>
        <a:ea typeface="ＭＳ Ｐゴシック" charset="-128"/>
        <a:cs typeface="+mn-cs"/>
      </a:defRPr>
    </a:lvl7pPr>
    <a:lvl8pPr marL="3200400" algn="l" defTabSz="914400" rtl="0" eaLnBrk="1" latinLnBrk="0" hangingPunct="1">
      <a:defRPr b="1" kern="1200">
        <a:solidFill>
          <a:schemeClr val="tx1"/>
        </a:solidFill>
        <a:latin typeface="Tahoma" charset="0"/>
        <a:ea typeface="ＭＳ Ｐゴシック" charset="-128"/>
        <a:cs typeface="+mn-cs"/>
      </a:defRPr>
    </a:lvl8pPr>
    <a:lvl9pPr marL="3657600" algn="l" defTabSz="914400" rtl="0" eaLnBrk="1" latinLnBrk="0" hangingPunct="1">
      <a:defRPr b="1" kern="1200">
        <a:solidFill>
          <a:schemeClr val="tx1"/>
        </a:solidFill>
        <a:latin typeface="Tahoma"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userDrawn="1">
          <p15:clr>
            <a:srgbClr val="A4A3A4"/>
          </p15:clr>
        </p15:guide>
        <p15:guide id="2" pos="311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a:srgbClr val="D3F9E7"/>
    <a:srgbClr val="FF9933"/>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65" autoAdjust="0"/>
    <p:restoredTop sz="94917" autoAdjust="0"/>
  </p:normalViewPr>
  <p:slideViewPr>
    <p:cSldViewPr>
      <p:cViewPr varScale="1">
        <p:scale>
          <a:sx n="86" d="100"/>
          <a:sy n="86" d="100"/>
        </p:scale>
        <p:origin x="1522" y="58"/>
      </p:cViewPr>
      <p:guideLst>
        <p:guide orient="horz" pos="2160"/>
        <p:guide pos="2880"/>
      </p:guideLst>
    </p:cSldViewPr>
  </p:slideViewPr>
  <p:outlineViewPr>
    <p:cViewPr>
      <p:scale>
        <a:sx n="33" d="100"/>
        <a:sy n="33" d="100"/>
      </p:scale>
      <p:origin x="294"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918" y="72"/>
      </p:cViewPr>
      <p:guideLst>
        <p:guide orient="horz" pos="2141"/>
        <p:guide pos="311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5592225" y="6483755"/>
            <a:ext cx="3354878" cy="339884"/>
          </a:xfrm>
          <a:prstGeom prst="rect">
            <a:avLst/>
          </a:prstGeom>
        </p:spPr>
        <p:txBody>
          <a:bodyPr vert="horz" wrap="square" lIns="91440" tIns="45720" rIns="91440" bIns="45720" numCol="1" anchor="b" anchorCtr="0" compatLnSpc="1">
            <a:prstTxWarp prst="textNoShape">
              <a:avLst/>
            </a:prstTxWarp>
          </a:bodyPr>
          <a:lstStyle>
            <a:lvl1pPr algn="r">
              <a:defRPr sz="1000" b="0">
                <a:latin typeface="Arial" charset="0"/>
                <a:ea typeface="+mn-ea"/>
                <a:cs typeface="Arial" charset="0"/>
              </a:defRPr>
            </a:lvl1pPr>
          </a:lstStyle>
          <a:p>
            <a:pPr>
              <a:defRPr/>
            </a:pPr>
            <a:fld id="{4E0E936E-D7AE-4FD2-A4BB-1C8EBA27ED3E}" type="slidenum">
              <a:rPr lang="en-US">
                <a:latin typeface="Times New Roman" pitchFamily="18" charset="0"/>
                <a:cs typeface="Times New Roman" pitchFamily="18" charset="0"/>
              </a:rPr>
              <a:pPr>
                <a:defRPr/>
              </a:pPr>
              <a:t>‹#›</a:t>
            </a:fld>
            <a:endParaRPr lang="en-US">
              <a:latin typeface="Times New Roman" pitchFamily="18" charset="0"/>
              <a:cs typeface="Times New Roman" pitchFamily="18" charset="0"/>
            </a:endParaRPr>
          </a:p>
        </p:txBody>
      </p:sp>
      <p:sp>
        <p:nvSpPr>
          <p:cNvPr id="6" name="TextBox 5"/>
          <p:cNvSpPr txBox="1"/>
          <p:nvPr/>
        </p:nvSpPr>
        <p:spPr>
          <a:xfrm>
            <a:off x="1284363" y="113295"/>
            <a:ext cx="7354219" cy="244055"/>
          </a:xfrm>
          <a:prstGeom prst="rect">
            <a:avLst/>
          </a:prstGeom>
          <a:noFill/>
        </p:spPr>
        <p:txBody>
          <a:bodyPr>
            <a:spAutoFit/>
          </a:bodyPr>
          <a:lstStyle/>
          <a:p>
            <a:pPr>
              <a:defRPr/>
            </a:pPr>
            <a:r>
              <a:rPr lang="vi-VN" sz="1000" b="0" i="1">
                <a:latin typeface="Times New Roman" pitchFamily="18" charset="0"/>
                <a:ea typeface="+mn-ea"/>
                <a:cs typeface="Times New Roman" pitchFamily="18" charset="0"/>
              </a:rPr>
              <a:t>Chương trình đào tạo .NET và DEVEXPRESS</a:t>
            </a:r>
            <a:endParaRPr lang="en-US" sz="1000" b="0" i="1">
              <a:latin typeface="Times New Roman" pitchFamily="18" charset="0"/>
              <a:ea typeface="+mn-ea"/>
              <a:cs typeface="Times New Roman" pitchFamily="18" charset="0"/>
            </a:endParaRPr>
          </a:p>
        </p:txBody>
      </p:sp>
      <p:sp>
        <p:nvSpPr>
          <p:cNvPr id="7" name="TextBox 6"/>
          <p:cNvSpPr txBox="1"/>
          <p:nvPr/>
        </p:nvSpPr>
        <p:spPr>
          <a:xfrm>
            <a:off x="1058047" y="6574257"/>
            <a:ext cx="2278084" cy="244055"/>
          </a:xfrm>
          <a:prstGeom prst="rect">
            <a:avLst/>
          </a:prstGeom>
          <a:noFill/>
        </p:spPr>
        <p:txBody>
          <a:bodyPr wrap="square">
            <a:spAutoFit/>
          </a:bodyPr>
          <a:lstStyle/>
          <a:p>
            <a:pPr algn="l">
              <a:defRPr/>
            </a:pPr>
            <a:r>
              <a:rPr lang="en-US" sz="1000" b="0" i="1">
                <a:latin typeface="Times New Roman" pitchFamily="18" charset="0"/>
                <a:ea typeface="+mn-ea"/>
                <a:cs typeface="Times New Roman" pitchFamily="18" charset="0"/>
              </a:rPr>
              <a:t>ThS. Trần Anh Dũng</a:t>
            </a:r>
          </a:p>
        </p:txBody>
      </p:sp>
      <p:cxnSp>
        <p:nvCxnSpPr>
          <p:cNvPr id="9" name="Straight Connector 8"/>
          <p:cNvCxnSpPr/>
          <p:nvPr/>
        </p:nvCxnSpPr>
        <p:spPr>
          <a:xfrm flipV="1">
            <a:off x="1050131" y="339884"/>
            <a:ext cx="7747262" cy="17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050131" y="6572267"/>
            <a:ext cx="7772400" cy="1151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16203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154" cy="339884"/>
          </a:xfrm>
          <a:prstGeom prst="rect">
            <a:avLst/>
          </a:prstGeom>
        </p:spPr>
        <p:txBody>
          <a:bodyPr vert="horz" wrap="square" lIns="91440" tIns="45720" rIns="91440" bIns="45720" numCol="1" anchor="t" anchorCtr="0" compatLnSpc="1">
            <a:prstTxWarp prst="textNoShape">
              <a:avLst/>
            </a:prstTxWarp>
          </a:bodyPr>
          <a:lstStyle>
            <a:lvl1pPr algn="l">
              <a:defRPr sz="1200" b="0">
                <a:latin typeface="Arial" charset="0"/>
                <a:ea typeface="+mn-ea"/>
                <a:cs typeface="Arial" charset="0"/>
              </a:defRPr>
            </a:lvl1pPr>
          </a:lstStyle>
          <a:p>
            <a:pPr>
              <a:defRPr/>
            </a:pPr>
            <a:endParaRPr lang="vi-VN"/>
          </a:p>
        </p:txBody>
      </p:sp>
      <p:sp>
        <p:nvSpPr>
          <p:cNvPr id="3" name="Date Placeholder 2"/>
          <p:cNvSpPr>
            <a:spLocks noGrp="1"/>
          </p:cNvSpPr>
          <p:nvPr>
            <p:ph type="dt" idx="1"/>
          </p:nvPr>
        </p:nvSpPr>
        <p:spPr>
          <a:xfrm>
            <a:off x="5592224" y="0"/>
            <a:ext cx="4278154" cy="339884"/>
          </a:xfrm>
          <a:prstGeom prst="rect">
            <a:avLst/>
          </a:prstGeom>
        </p:spPr>
        <p:txBody>
          <a:bodyPr vert="horz" wrap="square" lIns="91440" tIns="45720" rIns="91440" bIns="45720" numCol="1" anchor="t" anchorCtr="0" compatLnSpc="1">
            <a:prstTxWarp prst="textNoShape">
              <a:avLst/>
            </a:prstTxWarp>
          </a:bodyPr>
          <a:lstStyle>
            <a:lvl1pPr algn="r">
              <a:defRPr sz="1200" b="0">
                <a:latin typeface="Arial" charset="0"/>
                <a:ea typeface="+mn-ea"/>
                <a:cs typeface="Arial" charset="0"/>
              </a:defRPr>
            </a:lvl1pPr>
          </a:lstStyle>
          <a:p>
            <a:pPr>
              <a:defRPr/>
            </a:pPr>
            <a:fld id="{F582E053-4291-48BB-A6EA-18C59367F2EE}" type="datetime1">
              <a:rPr lang="vi-VN"/>
              <a:pPr>
                <a:defRPr/>
              </a:pPr>
              <a:t>11/04/2024</a:t>
            </a:fld>
            <a:endParaRPr lang="vi-VN"/>
          </a:p>
        </p:txBody>
      </p:sp>
      <p:sp>
        <p:nvSpPr>
          <p:cNvPr id="4" name="Slide Image Placeholder 3"/>
          <p:cNvSpPr>
            <a:spLocks noGrp="1" noRot="1" noChangeAspect="1"/>
          </p:cNvSpPr>
          <p:nvPr>
            <p:ph type="sldImg" idx="2"/>
          </p:nvPr>
        </p:nvSpPr>
        <p:spPr>
          <a:xfrm>
            <a:off x="3236913" y="509588"/>
            <a:ext cx="3398837" cy="2549525"/>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vi-VN" noProof="0"/>
          </a:p>
        </p:txBody>
      </p:sp>
      <p:sp>
        <p:nvSpPr>
          <p:cNvPr id="5" name="Notes Placeholder 4"/>
          <p:cNvSpPr>
            <a:spLocks noGrp="1"/>
          </p:cNvSpPr>
          <p:nvPr>
            <p:ph type="body" sz="quarter" idx="3"/>
          </p:nvPr>
        </p:nvSpPr>
        <p:spPr>
          <a:xfrm>
            <a:off x="987267" y="3228896"/>
            <a:ext cx="7898130" cy="3058954"/>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vi-VN" noProof="0"/>
          </a:p>
        </p:txBody>
      </p:sp>
      <p:sp>
        <p:nvSpPr>
          <p:cNvPr id="6" name="Footer Placeholder 5"/>
          <p:cNvSpPr>
            <a:spLocks noGrp="1"/>
          </p:cNvSpPr>
          <p:nvPr>
            <p:ph type="ftr" sz="quarter" idx="4"/>
          </p:nvPr>
        </p:nvSpPr>
        <p:spPr>
          <a:xfrm>
            <a:off x="0" y="6456612"/>
            <a:ext cx="5046028" cy="339884"/>
          </a:xfrm>
          <a:prstGeom prst="rect">
            <a:avLst/>
          </a:prstGeom>
        </p:spPr>
        <p:txBody>
          <a:bodyPr vert="horz" wrap="square" lIns="91440" tIns="45720" rIns="91440" bIns="45720" numCol="1" anchor="b" anchorCtr="0" compatLnSpc="1">
            <a:prstTxWarp prst="textNoShape">
              <a:avLst/>
            </a:prstTxWarp>
          </a:bodyPr>
          <a:lstStyle>
            <a:lvl1pPr algn="l">
              <a:defRPr sz="1200" b="0">
                <a:latin typeface="Arial" charset="0"/>
                <a:ea typeface="+mn-ea"/>
                <a:cs typeface="Arial" charset="0"/>
              </a:defRPr>
            </a:lvl1pPr>
          </a:lstStyle>
          <a:p>
            <a:pPr>
              <a:defRPr/>
            </a:pPr>
            <a:r>
              <a:rPr lang="vi-VN"/>
              <a:t>ThS. Trần Anh Dũng</a:t>
            </a:r>
          </a:p>
        </p:txBody>
      </p:sp>
      <p:sp>
        <p:nvSpPr>
          <p:cNvPr id="7" name="Slide Number Placeholder 6"/>
          <p:cNvSpPr>
            <a:spLocks noGrp="1"/>
          </p:cNvSpPr>
          <p:nvPr>
            <p:ph type="sldNum" sz="quarter" idx="5"/>
          </p:nvPr>
        </p:nvSpPr>
        <p:spPr>
          <a:xfrm>
            <a:off x="5592224" y="6456612"/>
            <a:ext cx="4278154" cy="339884"/>
          </a:xfrm>
          <a:prstGeom prst="rect">
            <a:avLst/>
          </a:prstGeom>
        </p:spPr>
        <p:txBody>
          <a:bodyPr vert="horz" wrap="square" lIns="91440" tIns="45720" rIns="91440" bIns="45720" numCol="1" anchor="b" anchorCtr="0" compatLnSpc="1">
            <a:prstTxWarp prst="textNoShape">
              <a:avLst/>
            </a:prstTxWarp>
          </a:bodyPr>
          <a:lstStyle>
            <a:lvl1pPr algn="r">
              <a:defRPr sz="1200" b="0">
                <a:latin typeface="Arial" charset="0"/>
                <a:ea typeface="+mn-ea"/>
                <a:cs typeface="Arial" charset="0"/>
              </a:defRPr>
            </a:lvl1pPr>
          </a:lstStyle>
          <a:p>
            <a:pPr>
              <a:defRPr/>
            </a:pPr>
            <a:fld id="{E7EAF5D4-30DF-4666-88A0-857909604CFF}" type="slidenum">
              <a:rPr lang="vi-VN"/>
              <a:pPr>
                <a:defRPr/>
              </a:pPr>
              <a:t>‹#›</a:t>
            </a:fld>
            <a:endParaRPr lang="vi-VN"/>
          </a:p>
        </p:txBody>
      </p:sp>
    </p:spTree>
    <p:extLst>
      <p:ext uri="{BB962C8B-B14F-4D97-AF65-F5344CB8AC3E}">
        <p14:creationId xmlns:p14="http://schemas.microsoft.com/office/powerpoint/2010/main" val="214761592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03" name="Notes Placeholder 2"/>
          <p:cNvSpPr>
            <a:spLocks noGrp="1"/>
          </p:cNvSpPr>
          <p:nvPr>
            <p:ph type="body" idx="1"/>
          </p:nvPr>
        </p:nvSpPr>
        <p:spPr bwMode="auto">
          <a:noFill/>
        </p:spPr>
        <p:txBody>
          <a:bodyPr/>
          <a:lstStyle/>
          <a:p>
            <a:endParaRPr lang="en-US"/>
          </a:p>
        </p:txBody>
      </p:sp>
      <p:sp>
        <p:nvSpPr>
          <p:cNvPr id="153604" name="Slide Number Placeholder 3"/>
          <p:cNvSpPr>
            <a:spLocks noGrp="1"/>
          </p:cNvSpPr>
          <p:nvPr>
            <p:ph type="sldNum" sz="quarter" idx="5"/>
          </p:nvPr>
        </p:nvSpPr>
        <p:spPr bwMode="auto">
          <a:ln>
            <a:miter lim="800000"/>
            <a:headEnd/>
            <a:tailEnd/>
          </a:ln>
        </p:spPr>
        <p:txBody>
          <a:bodyPr/>
          <a:lstStyle/>
          <a:p>
            <a:pPr>
              <a:defRPr/>
            </a:pPr>
            <a:fld id="{7996A3A9-3C8F-499F-A513-C19A952A036E}" type="slidenum">
              <a:rPr lang="vi-VN" smtClean="0"/>
              <a:pPr>
                <a:defRPr/>
              </a:pPr>
              <a:t>1</a:t>
            </a:fld>
            <a:endParaRPr lang="vi-VN"/>
          </a:p>
        </p:txBody>
      </p:sp>
      <p:sp>
        <p:nvSpPr>
          <p:cNvPr id="2" name="Footer Placeholder 1"/>
          <p:cNvSpPr>
            <a:spLocks noGrp="1"/>
          </p:cNvSpPr>
          <p:nvPr>
            <p:ph type="ftr" sz="quarter" idx="10"/>
          </p:nvPr>
        </p:nvSpPr>
        <p:spPr/>
        <p:txBody>
          <a:bodyPr/>
          <a:lstStyle/>
          <a:p>
            <a:pPr>
              <a:defRPr/>
            </a:pPr>
            <a:r>
              <a:rPr lang="vi-VN"/>
              <a:t>ThS. Trần Anh Dũng</a:t>
            </a:r>
          </a:p>
        </p:txBody>
      </p:sp>
      <p:sp>
        <p:nvSpPr>
          <p:cNvPr id="3" name="Header Placeholder 2"/>
          <p:cNvSpPr>
            <a:spLocks noGrp="1"/>
          </p:cNvSpPr>
          <p:nvPr>
            <p:ph type="hdr" sz="quarter" idx="11"/>
          </p:nvPr>
        </p:nvSpPr>
        <p:spPr/>
        <p:txBody>
          <a:bodyPr/>
          <a:lstStyle/>
          <a:p>
            <a:pPr>
              <a:defRPr/>
            </a:pPr>
            <a:endParaRPr lang="vi-VN"/>
          </a:p>
        </p:txBody>
      </p:sp>
    </p:spTree>
    <p:extLst>
      <p:ext uri="{BB962C8B-B14F-4D97-AF65-F5344CB8AC3E}">
        <p14:creationId xmlns:p14="http://schemas.microsoft.com/office/powerpoint/2010/main" val="3605873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sp>
        <p:nvSpPr>
          <p:cNvPr id="6" name="Rectangle 106"/>
          <p:cNvSpPr>
            <a:spLocks noChangeArrowheads="1"/>
          </p:cNvSpPr>
          <p:nvPr userDrawn="1"/>
        </p:nvSpPr>
        <p:spPr bwMode="gray">
          <a:xfrm>
            <a:off x="0" y="2590800"/>
            <a:ext cx="9144000" cy="1524000"/>
          </a:xfrm>
          <a:prstGeom prst="rect">
            <a:avLst/>
          </a:prstGeom>
          <a:solidFill>
            <a:srgbClr val="CC3300"/>
          </a:solidFill>
          <a:ln>
            <a:noFill/>
          </a:ln>
        </p:spPr>
        <p:txBody>
          <a:bodyPr wrap="none" anchor="ctr"/>
          <a:lstStyle/>
          <a:p>
            <a:pPr lvl="0" algn="l"/>
            <a:endParaRPr lang="en-US" sz="1000">
              <a:solidFill>
                <a:schemeClr val="tx1"/>
              </a:solidFill>
              <a:latin typeface="Arial" charset="0"/>
              <a:ea typeface="ＭＳ Ｐゴシック"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03263" y="133350"/>
            <a:ext cx="8212137" cy="857250"/>
          </a:xfrm>
          <a:prstGeom prst="rect">
            <a:avLst/>
          </a:prstGeom>
        </p:spPr>
        <p:txBody>
          <a:bodyPr/>
          <a:lstStyle/>
          <a:p>
            <a:r>
              <a:rPr lang="en-US"/>
              <a:t>Click to edit Master title style</a:t>
            </a:r>
            <a:endParaRPr lang="vi-VN"/>
          </a:p>
        </p:txBody>
      </p:sp>
      <p:sp>
        <p:nvSpPr>
          <p:cNvPr id="3" name="Table Placeholder 2"/>
          <p:cNvSpPr>
            <a:spLocks noGrp="1"/>
          </p:cNvSpPr>
          <p:nvPr>
            <p:ph type="tbl" idx="1"/>
          </p:nvPr>
        </p:nvSpPr>
        <p:spPr>
          <a:xfrm>
            <a:off x="179388" y="1282700"/>
            <a:ext cx="8793162" cy="5422900"/>
          </a:xfrm>
          <a:prstGeom prst="rect">
            <a:avLst/>
          </a:prstGeom>
        </p:spPr>
        <p:txBody>
          <a:bodyPr rtlCol="0">
            <a:normAutofit/>
          </a:bodyPr>
          <a:lstStyle/>
          <a:p>
            <a:pPr lvl="0"/>
            <a:r>
              <a:rPr lang="en-US" noProof="0"/>
              <a:t>Click icon to add table</a:t>
            </a:r>
            <a:endParaRPr lang="vi-VN" noProof="0"/>
          </a:p>
        </p:txBody>
      </p:sp>
      <p:sp>
        <p:nvSpPr>
          <p:cNvPr id="4" name="Slide Number Placeholder 3"/>
          <p:cNvSpPr>
            <a:spLocks noGrp="1"/>
          </p:cNvSpPr>
          <p:nvPr>
            <p:ph type="sldNum" sz="quarter" idx="10"/>
          </p:nvPr>
        </p:nvSpPr>
        <p:spPr>
          <a:xfrm>
            <a:off x="6813550" y="6477000"/>
            <a:ext cx="2155825" cy="304800"/>
          </a:xfrm>
          <a:prstGeom prst="rect">
            <a:avLst/>
          </a:prstGeom>
        </p:spPr>
        <p:txBody>
          <a:bodyPr vert="horz" wrap="square" lIns="91440" tIns="45720" rIns="91440" bIns="45720" numCol="1" anchor="t" anchorCtr="0" compatLnSpc="1">
            <a:prstTxWarp prst="textNoShape">
              <a:avLst/>
            </a:prstTxWarp>
          </a:bodyPr>
          <a:lstStyle>
            <a:lvl1pPr algn="l">
              <a:defRPr b="0">
                <a:latin typeface="Arial" charset="0"/>
                <a:ea typeface="+mn-ea"/>
                <a:cs typeface="Arial" charset="0"/>
              </a:defRPr>
            </a:lvl1pPr>
          </a:lstStyle>
          <a:p>
            <a:pPr>
              <a:defRPr/>
            </a:pPr>
            <a:fld id="{6AC59416-96EF-435B-903D-B6A112214318}" type="slidenum">
              <a:rPr lang="en-US"/>
              <a:pPr>
                <a:defRPr/>
              </a:pPr>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6858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533400" y="1112837"/>
            <a:ext cx="8458200" cy="5516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106"/>
          <p:cNvSpPr>
            <a:spLocks noChangeArrowheads="1"/>
          </p:cNvSpPr>
          <p:nvPr userDrawn="1"/>
        </p:nvSpPr>
        <p:spPr bwMode="gray">
          <a:xfrm>
            <a:off x="492125" y="190500"/>
            <a:ext cx="8639175" cy="647700"/>
          </a:xfrm>
          <a:prstGeom prst="rect">
            <a:avLst/>
          </a:prstGeom>
          <a:solidFill>
            <a:srgbClr val="CC3300"/>
          </a:solidFill>
          <a:ln>
            <a:noFill/>
          </a:ln>
        </p:spPr>
        <p:txBody>
          <a:bodyPr wrap="none" anchor="ctr"/>
          <a:lstStyle/>
          <a:p>
            <a:pPr lvl="0" algn="l"/>
            <a:endParaRPr lang="en-US" sz="1000">
              <a:solidFill>
                <a:schemeClr val="tx1"/>
              </a:solidFill>
              <a:latin typeface="Arial" charset="0"/>
            </a:endParaRPr>
          </a:p>
        </p:txBody>
      </p:sp>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5" r:id="rId10"/>
    <p:sldLayoutId id="2147483984" r:id="rId11"/>
  </p:sldLayoutIdLst>
  <p:hf hdr="0" ftr="0" dt="0"/>
  <p:txStyles>
    <p:titleStyle>
      <a:lvl1pPr algn="ctr" rtl="0" eaLnBrk="1" fontAlgn="base" hangingPunct="1">
        <a:spcBef>
          <a:spcPct val="0"/>
        </a:spcBef>
        <a:spcAft>
          <a:spcPct val="0"/>
        </a:spcAft>
        <a:defRPr sz="4400">
          <a:solidFill>
            <a:schemeClr val="tx2"/>
          </a:solidFill>
          <a:latin typeface="+mj-lt"/>
          <a:ea typeface="ＭＳ Ｐゴシック" charset="-128"/>
          <a:cs typeface="+mj-cs"/>
        </a:defRPr>
      </a:lvl1pPr>
      <a:lvl2pPr algn="ctr" rtl="0" eaLnBrk="1" fontAlgn="base" hangingPunct="1">
        <a:spcBef>
          <a:spcPct val="0"/>
        </a:spcBef>
        <a:spcAft>
          <a:spcPct val="0"/>
        </a:spcAft>
        <a:defRPr sz="4400">
          <a:solidFill>
            <a:schemeClr val="tx2"/>
          </a:solidFill>
          <a:latin typeface="Arial" pitchFamily="34" charset="0"/>
          <a:ea typeface="ＭＳ Ｐゴシック" charset="-128"/>
        </a:defRPr>
      </a:lvl2pPr>
      <a:lvl3pPr algn="ctr" rtl="0" eaLnBrk="1" fontAlgn="base" hangingPunct="1">
        <a:spcBef>
          <a:spcPct val="0"/>
        </a:spcBef>
        <a:spcAft>
          <a:spcPct val="0"/>
        </a:spcAft>
        <a:defRPr sz="4400">
          <a:solidFill>
            <a:schemeClr val="tx2"/>
          </a:solidFill>
          <a:latin typeface="Arial" pitchFamily="34" charset="0"/>
          <a:ea typeface="ＭＳ Ｐゴシック" charset="-128"/>
        </a:defRPr>
      </a:lvl3pPr>
      <a:lvl4pPr algn="ctr" rtl="0" eaLnBrk="1" fontAlgn="base" hangingPunct="1">
        <a:spcBef>
          <a:spcPct val="0"/>
        </a:spcBef>
        <a:spcAft>
          <a:spcPct val="0"/>
        </a:spcAft>
        <a:defRPr sz="4400">
          <a:solidFill>
            <a:schemeClr val="tx2"/>
          </a:solidFill>
          <a:latin typeface="Arial" pitchFamily="34" charset="0"/>
          <a:ea typeface="ＭＳ Ｐゴシック" charset="-128"/>
        </a:defRPr>
      </a:lvl4pPr>
      <a:lvl5pPr algn="ctr" rtl="0" eaLnBrk="1" fontAlgn="base" hangingPunct="1">
        <a:spcBef>
          <a:spcPct val="0"/>
        </a:spcBef>
        <a:spcAft>
          <a:spcPct val="0"/>
        </a:spcAft>
        <a:defRPr sz="4400">
          <a:solidFill>
            <a:schemeClr val="tx2"/>
          </a:solidFill>
          <a:latin typeface="Arial" pitchFamily="34"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C5FE63-970E-4022-A8A4-5875DBB817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idx="4294967295"/>
          </p:nvPr>
        </p:nvSpPr>
        <p:spPr bwMode="auto">
          <a:xfrm>
            <a:off x="457200" y="2590800"/>
            <a:ext cx="8686800" cy="1524000"/>
          </a:xfrm>
          <a:prstGeom prst="rect">
            <a:avLst/>
          </a:prstGeom>
          <a:ln>
            <a:miter lim="800000"/>
            <a:headEnd/>
            <a:tailEnd/>
          </a:ln>
        </p:spPr>
        <p:txBody>
          <a:bodyPr vert="horz" wrap="square" lIns="91440" tIns="45720" rIns="91440" bIns="45720" numCol="1" anchor="ctr" anchorCtr="0" compatLnSpc="1">
            <a:prstTxWarp prst="textNoShape">
              <a:avLst/>
            </a:prstTxWarp>
          </a:bodyPr>
          <a:lstStyle/>
          <a:p>
            <a:pPr>
              <a:defRPr/>
            </a:pPr>
            <a:r>
              <a:rPr lang="nl-NL" b="1" dirty="0">
                <a:solidFill>
                  <a:srgbClr val="222268"/>
                </a:solidFill>
                <a:effectLst>
                  <a:outerShdw blurRad="38100" dist="38100" dir="2700000" algn="tl">
                    <a:srgbClr val="C0C0C0"/>
                  </a:outerShdw>
                </a:effectLst>
                <a:cs typeface="Tahoma" charset="0"/>
              </a:rPr>
              <a:t>Mẫu interpreter</a:t>
            </a:r>
            <a:endParaRPr lang="vi-VN" b="1" dirty="0">
              <a:solidFill>
                <a:srgbClr val="222268"/>
              </a:solidFill>
              <a:effectLst>
                <a:outerShdw blurRad="38100" dist="38100" dir="2700000" algn="tl">
                  <a:srgbClr val="C0C0C0"/>
                </a:outerShdw>
              </a:effectLst>
              <a:cs typeface="Tahoma" charset="0"/>
            </a:endParaRPr>
          </a:p>
        </p:txBody>
      </p:sp>
      <p:sp>
        <p:nvSpPr>
          <p:cNvPr id="3" name="Rectangle 3"/>
          <p:cNvSpPr>
            <a:spLocks noGrp="1" noChangeArrowheads="1"/>
          </p:cNvSpPr>
          <p:nvPr>
            <p:ph type="subTitle" idx="4294967295"/>
          </p:nvPr>
        </p:nvSpPr>
        <p:spPr>
          <a:xfrm>
            <a:off x="2166013" y="5257800"/>
            <a:ext cx="5312391" cy="1143000"/>
          </a:xfrm>
          <a:prstGeom prst="rect">
            <a:avLst/>
          </a:prstGeom>
        </p:spPr>
        <p:txBody>
          <a:bodyPr>
            <a:normAutofit/>
          </a:bodyPr>
          <a:lstStyle/>
          <a:p>
            <a:pPr marL="0" indent="0" algn="ctr" eaLnBrk="1" hangingPunct="1">
              <a:buNone/>
            </a:pPr>
            <a:r>
              <a:rPr lang="en-US" b="1" dirty="0" err="1">
                <a:latin typeface="Times New Roman" pitchFamily="18" charset="0"/>
                <a:cs typeface="Times New Roman" pitchFamily="18" charset="0"/>
              </a:rPr>
              <a:t>Nhóm</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số</a:t>
            </a:r>
            <a:r>
              <a:rPr lang="en-US" b="1" dirty="0">
                <a:latin typeface="Times New Roman" pitchFamily="18" charset="0"/>
                <a:cs typeface="Times New Roman" pitchFamily="18" charset="0"/>
              </a:rPr>
              <a:t> 9</a:t>
            </a:r>
            <a:br>
              <a:rPr lang="en-US" b="1" dirty="0">
                <a:latin typeface="Times New Roman" pitchFamily="18" charset="0"/>
                <a:cs typeface="Times New Roman" pitchFamily="18" charset="0"/>
              </a:rPr>
            </a:br>
            <a:endParaRPr lang="vi-VN" b="1" dirty="0">
              <a:latin typeface="Times New Roman" pitchFamily="18" charset="0"/>
              <a:cs typeface="Times New Roman" pitchFamily="18" charset="0"/>
            </a:endParaRPr>
          </a:p>
        </p:txBody>
      </p:sp>
      <p:pic>
        <p:nvPicPr>
          <p:cNvPr id="1026" name="Picture 2" descr="https://gpcoder.com/wp-content/uploads/2018/08/design-patter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0959" y="25667"/>
            <a:ext cx="4762500" cy="24889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098"/>
                                        </p:tgtEl>
                                        <p:attrNameLst>
                                          <p:attrName>style.visibility</p:attrName>
                                        </p:attrNameLst>
                                      </p:cBhvr>
                                      <p:to>
                                        <p:strVal val="visible"/>
                                      </p:to>
                                    </p:set>
                                    <p:animEffect transition="in" filter="fade">
                                      <p:cBhvr>
                                        <p:cTn id="14" dur="1000"/>
                                        <p:tgtEl>
                                          <p:spTgt spid="4098"/>
                                        </p:tgtEl>
                                      </p:cBhvr>
                                    </p:animEffect>
                                    <p:anim calcmode="lin" valueType="num">
                                      <p:cBhvr>
                                        <p:cTn id="15" dur="1000" fill="hold"/>
                                        <p:tgtEl>
                                          <p:spTgt spid="4098"/>
                                        </p:tgtEl>
                                        <p:attrNameLst>
                                          <p:attrName>ppt_x</p:attrName>
                                        </p:attrNameLst>
                                      </p:cBhvr>
                                      <p:tavLst>
                                        <p:tav tm="0">
                                          <p:val>
                                            <p:strVal val="#ppt_x"/>
                                          </p:val>
                                        </p:tav>
                                        <p:tav tm="100000">
                                          <p:val>
                                            <p:strVal val="#ppt_x"/>
                                          </p:val>
                                        </p:tav>
                                      </p:tavLst>
                                    </p:anim>
                                    <p:anim calcmode="lin" valueType="num">
                                      <p:cBhvr>
                                        <p:cTn id="16"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3434F-5078-E742-A285-432789336199}"/>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A504C230-D44B-396B-7DCD-A57EBCD76EC1}"/>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4. </a:t>
            </a:r>
            <a:r>
              <a:rPr lang="en-US" sz="4000" b="1" dirty="0" err="1">
                <a:solidFill>
                  <a:schemeClr val="tx1"/>
                </a:solidFill>
                <a:cs typeface="Tahoma" charset="0"/>
              </a:rPr>
              <a:t>Ví</a:t>
            </a:r>
            <a:r>
              <a:rPr lang="en-US" sz="4000" b="1" dirty="0">
                <a:solidFill>
                  <a:schemeClr val="tx1"/>
                </a:solidFill>
                <a:cs typeface="Tahoma" charset="0"/>
              </a:rPr>
              <a:t> </a:t>
            </a:r>
            <a:r>
              <a:rPr lang="en-US" sz="4000" b="1" dirty="0" err="1">
                <a:solidFill>
                  <a:schemeClr val="tx1"/>
                </a:solidFill>
                <a:cs typeface="Tahoma" charset="0"/>
              </a:rPr>
              <a:t>dụ</a:t>
            </a:r>
            <a:endParaRPr lang="en-US" sz="4000" b="1" dirty="0">
              <a:solidFill>
                <a:schemeClr val="tx1"/>
              </a:solidFill>
              <a:cs typeface="Tahoma" charset="0"/>
            </a:endParaRPr>
          </a:p>
        </p:txBody>
      </p:sp>
      <p:pic>
        <p:nvPicPr>
          <p:cNvPr id="7" name="Content Placeholder 6" descr="A screen shot of a computer program&#10;&#10;Description automatically generated">
            <a:extLst>
              <a:ext uri="{FF2B5EF4-FFF2-40B4-BE49-F238E27FC236}">
                <a16:creationId xmlns:a16="http://schemas.microsoft.com/office/drawing/2014/main" id="{10ABD4ED-9850-37CC-DF3C-3FC01D9850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0650" y="1637506"/>
            <a:ext cx="6743700" cy="4467225"/>
          </a:xfrm>
        </p:spPr>
      </p:pic>
    </p:spTree>
    <p:extLst>
      <p:ext uri="{BB962C8B-B14F-4D97-AF65-F5344CB8AC3E}">
        <p14:creationId xmlns:p14="http://schemas.microsoft.com/office/powerpoint/2010/main" val="1755649731"/>
      </p:ext>
    </p:extLst>
  </p:cSld>
  <p:clrMapOvr>
    <a:masterClrMapping/>
  </p:clrMapOvr>
  <p:transition advClick="0">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3434F-5078-E742-A285-432789336199}"/>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A504C230-D44B-396B-7DCD-A57EBCD76EC1}"/>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4. </a:t>
            </a:r>
            <a:r>
              <a:rPr lang="en-US" sz="4000" b="1" dirty="0" err="1">
                <a:solidFill>
                  <a:schemeClr val="tx1"/>
                </a:solidFill>
                <a:cs typeface="Tahoma" charset="0"/>
              </a:rPr>
              <a:t>Ví</a:t>
            </a:r>
            <a:r>
              <a:rPr lang="en-US" sz="4000" b="1" dirty="0">
                <a:solidFill>
                  <a:schemeClr val="tx1"/>
                </a:solidFill>
                <a:cs typeface="Tahoma" charset="0"/>
              </a:rPr>
              <a:t> </a:t>
            </a:r>
            <a:r>
              <a:rPr lang="en-US" sz="4000" b="1" dirty="0" err="1">
                <a:solidFill>
                  <a:schemeClr val="tx1"/>
                </a:solidFill>
                <a:cs typeface="Tahoma" charset="0"/>
              </a:rPr>
              <a:t>dụ</a:t>
            </a:r>
            <a:endParaRPr lang="en-US" sz="4000" b="1" dirty="0">
              <a:solidFill>
                <a:schemeClr val="tx1"/>
              </a:solidFill>
              <a:cs typeface="Tahoma" charset="0"/>
            </a:endParaRPr>
          </a:p>
        </p:txBody>
      </p:sp>
      <p:pic>
        <p:nvPicPr>
          <p:cNvPr id="3" name="Content Placeholder 2" descr="A screen shot of a computer program&#10;&#10;Description automatically generated">
            <a:extLst>
              <a:ext uri="{FF2B5EF4-FFF2-40B4-BE49-F238E27FC236}">
                <a16:creationId xmlns:a16="http://schemas.microsoft.com/office/drawing/2014/main" id="{F8CF258B-1294-F5E7-F692-A3461114C2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750" y="1904206"/>
            <a:ext cx="8191500" cy="3933825"/>
          </a:xfrm>
        </p:spPr>
      </p:pic>
    </p:spTree>
    <p:extLst>
      <p:ext uri="{BB962C8B-B14F-4D97-AF65-F5344CB8AC3E}">
        <p14:creationId xmlns:p14="http://schemas.microsoft.com/office/powerpoint/2010/main" val="674323445"/>
      </p:ext>
    </p:extLst>
  </p:cSld>
  <p:clrMapOvr>
    <a:masterClrMapping/>
  </p:clrMapOvr>
  <p:transition advClick="0">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3434F-5078-E742-A285-432789336199}"/>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A504C230-D44B-396B-7DCD-A57EBCD76EC1}"/>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4. </a:t>
            </a:r>
            <a:r>
              <a:rPr lang="en-US" sz="4000" b="1" dirty="0" err="1">
                <a:solidFill>
                  <a:schemeClr val="tx1"/>
                </a:solidFill>
                <a:cs typeface="Tahoma" charset="0"/>
              </a:rPr>
              <a:t>Ví</a:t>
            </a:r>
            <a:r>
              <a:rPr lang="en-US" sz="4000" b="1" dirty="0">
                <a:solidFill>
                  <a:schemeClr val="tx1"/>
                </a:solidFill>
                <a:cs typeface="Tahoma" charset="0"/>
              </a:rPr>
              <a:t> </a:t>
            </a:r>
            <a:r>
              <a:rPr lang="en-US" sz="4000" b="1" dirty="0" err="1">
                <a:solidFill>
                  <a:schemeClr val="tx1"/>
                </a:solidFill>
                <a:cs typeface="Tahoma" charset="0"/>
              </a:rPr>
              <a:t>dụ</a:t>
            </a:r>
            <a:endParaRPr lang="en-US" sz="4000" b="1" dirty="0">
              <a:solidFill>
                <a:schemeClr val="tx1"/>
              </a:solidFill>
              <a:cs typeface="Tahoma" charset="0"/>
            </a:endParaRPr>
          </a:p>
        </p:txBody>
      </p:sp>
      <p:pic>
        <p:nvPicPr>
          <p:cNvPr id="3" name="Content Placeholder 2" descr="A screen shot of a computer program&#10;&#10;Description automatically generated">
            <a:extLst>
              <a:ext uri="{FF2B5EF4-FFF2-40B4-BE49-F238E27FC236}">
                <a16:creationId xmlns:a16="http://schemas.microsoft.com/office/drawing/2014/main" id="{D00B39ED-407A-1BA1-15F2-18B6846B68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623299"/>
            <a:ext cx="8458200" cy="4495639"/>
          </a:xfrm>
        </p:spPr>
      </p:pic>
    </p:spTree>
    <p:extLst>
      <p:ext uri="{BB962C8B-B14F-4D97-AF65-F5344CB8AC3E}">
        <p14:creationId xmlns:p14="http://schemas.microsoft.com/office/powerpoint/2010/main" val="3732022635"/>
      </p:ext>
    </p:extLst>
  </p:cSld>
  <p:clrMapOvr>
    <a:masterClrMapping/>
  </p:clrMapOvr>
  <p:transition advClick="0">
    <p:wheel spokes="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3434F-5078-E742-A285-432789336199}"/>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A504C230-D44B-396B-7DCD-A57EBCD76EC1}"/>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4. </a:t>
            </a:r>
            <a:r>
              <a:rPr lang="en-US" sz="4000" b="1" dirty="0" err="1">
                <a:solidFill>
                  <a:schemeClr val="tx1"/>
                </a:solidFill>
                <a:cs typeface="Tahoma" charset="0"/>
              </a:rPr>
              <a:t>Ví</a:t>
            </a:r>
            <a:r>
              <a:rPr lang="en-US" sz="4000" b="1" dirty="0">
                <a:solidFill>
                  <a:schemeClr val="tx1"/>
                </a:solidFill>
                <a:cs typeface="Tahoma" charset="0"/>
              </a:rPr>
              <a:t> </a:t>
            </a:r>
            <a:r>
              <a:rPr lang="en-US" sz="4000" b="1" dirty="0" err="1">
                <a:solidFill>
                  <a:schemeClr val="tx1"/>
                </a:solidFill>
                <a:cs typeface="Tahoma" charset="0"/>
              </a:rPr>
              <a:t>dụ</a:t>
            </a:r>
            <a:endParaRPr lang="en-US" sz="4000" b="1" dirty="0">
              <a:solidFill>
                <a:schemeClr val="tx1"/>
              </a:solidFill>
              <a:cs typeface="Tahoma" charset="0"/>
            </a:endParaRPr>
          </a:p>
        </p:txBody>
      </p:sp>
      <p:pic>
        <p:nvPicPr>
          <p:cNvPr id="3" name="Content Placeholder 2" descr="A screen shot of a computer program&#10;&#10;Description automatically generated">
            <a:extLst>
              <a:ext uri="{FF2B5EF4-FFF2-40B4-BE49-F238E27FC236}">
                <a16:creationId xmlns:a16="http://schemas.microsoft.com/office/drawing/2014/main" id="{F980C2CC-A207-B320-1DAD-A35D6457B2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571836" y="1066800"/>
            <a:ext cx="6381327" cy="5638800"/>
          </a:xfrm>
          <a:noFill/>
          <a:ln>
            <a:miter lim="800000"/>
            <a:headEnd/>
            <a:tailEnd/>
          </a:ln>
        </p:spPr>
      </p:pic>
    </p:spTree>
    <p:extLst>
      <p:ext uri="{BB962C8B-B14F-4D97-AF65-F5344CB8AC3E}">
        <p14:creationId xmlns:p14="http://schemas.microsoft.com/office/powerpoint/2010/main" val="920269153"/>
      </p:ext>
    </p:extLst>
  </p:cSld>
  <p:clrMapOvr>
    <a:masterClrMapping/>
  </p:clrMapOvr>
  <p:transition advClick="0">
    <p:wheel spokes="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3434F-5078-E742-A285-432789336199}"/>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A504C230-D44B-396B-7DCD-A57EBCD76EC1}"/>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4. </a:t>
            </a:r>
            <a:r>
              <a:rPr lang="en-US" sz="4000" b="1" dirty="0" err="1">
                <a:solidFill>
                  <a:schemeClr val="tx1"/>
                </a:solidFill>
                <a:cs typeface="Tahoma" charset="0"/>
              </a:rPr>
              <a:t>Ví</a:t>
            </a:r>
            <a:r>
              <a:rPr lang="en-US" sz="4000" b="1" dirty="0">
                <a:solidFill>
                  <a:schemeClr val="tx1"/>
                </a:solidFill>
                <a:cs typeface="Tahoma" charset="0"/>
              </a:rPr>
              <a:t> </a:t>
            </a:r>
            <a:r>
              <a:rPr lang="en-US" sz="4000" b="1" dirty="0" err="1">
                <a:solidFill>
                  <a:schemeClr val="tx1"/>
                </a:solidFill>
                <a:cs typeface="Tahoma" charset="0"/>
              </a:rPr>
              <a:t>dụ</a:t>
            </a:r>
            <a:endParaRPr lang="en-US" sz="4000" b="1" dirty="0">
              <a:solidFill>
                <a:schemeClr val="tx1"/>
              </a:solidFill>
              <a:cs typeface="Tahoma" charset="0"/>
            </a:endParaRPr>
          </a:p>
        </p:txBody>
      </p:sp>
      <p:pic>
        <p:nvPicPr>
          <p:cNvPr id="3" name="Content Placeholder 2">
            <a:extLst>
              <a:ext uri="{FF2B5EF4-FFF2-40B4-BE49-F238E27FC236}">
                <a16:creationId xmlns:a16="http://schemas.microsoft.com/office/drawing/2014/main" id="{1B8D4673-19D6-109E-843A-0D467FA0093E}"/>
              </a:ext>
            </a:extLst>
          </p:cNvPr>
          <p:cNvPicPr>
            <a:picLocks noGrp="1" noChangeAspect="1"/>
          </p:cNvPicPr>
          <p:nvPr>
            <p:ph idx="1"/>
          </p:nvPr>
        </p:nvPicPr>
        <p:blipFill>
          <a:blip r:embed="rId2"/>
          <a:stretch>
            <a:fillRect/>
          </a:stretch>
        </p:blipFill>
        <p:spPr bwMode="auto">
          <a:xfrm>
            <a:off x="2876287" y="1280749"/>
            <a:ext cx="3772426" cy="5210902"/>
          </a:xfrm>
          <a:noFill/>
          <a:ln>
            <a:miter lim="800000"/>
            <a:headEnd/>
            <a:tailEnd/>
          </a:ln>
        </p:spPr>
      </p:pic>
    </p:spTree>
    <p:extLst>
      <p:ext uri="{BB962C8B-B14F-4D97-AF65-F5344CB8AC3E}">
        <p14:creationId xmlns:p14="http://schemas.microsoft.com/office/powerpoint/2010/main" val="1530001057"/>
      </p:ext>
    </p:extLst>
  </p:cSld>
  <p:clrMapOvr>
    <a:masterClrMapping/>
  </p:clrMapOvr>
  <p:transition advClick="0">
    <p:wheel spokes="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3D4F08-6E23-0BC3-45FE-CD569B11889D}"/>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E91AE94A-C92C-2F7F-5A9D-5E849ADB4D50}"/>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5. </a:t>
            </a:r>
            <a:r>
              <a:rPr lang="en-US" sz="4000" b="1" dirty="0" err="1">
                <a:solidFill>
                  <a:schemeClr val="tx1"/>
                </a:solidFill>
                <a:cs typeface="Tahoma" charset="0"/>
              </a:rPr>
              <a:t>Các</a:t>
            </a:r>
            <a:r>
              <a:rPr lang="en-US" sz="4000" b="1" dirty="0">
                <a:solidFill>
                  <a:schemeClr val="tx1"/>
                </a:solidFill>
                <a:cs typeface="Tahoma" charset="0"/>
              </a:rPr>
              <a:t> </a:t>
            </a:r>
            <a:r>
              <a:rPr lang="en-US" sz="4000" b="1" dirty="0" err="1">
                <a:solidFill>
                  <a:schemeClr val="tx1"/>
                </a:solidFill>
                <a:cs typeface="Tahoma" charset="0"/>
              </a:rPr>
              <a:t>bước</a:t>
            </a:r>
            <a:r>
              <a:rPr lang="en-US" sz="4000" b="1" dirty="0">
                <a:solidFill>
                  <a:schemeClr val="tx1"/>
                </a:solidFill>
                <a:cs typeface="Tahoma" charset="0"/>
              </a:rPr>
              <a:t> </a:t>
            </a:r>
            <a:r>
              <a:rPr lang="en-US" sz="4000" b="1" dirty="0" err="1">
                <a:solidFill>
                  <a:schemeClr val="tx1"/>
                </a:solidFill>
                <a:cs typeface="Tahoma" charset="0"/>
              </a:rPr>
              <a:t>thực</a:t>
            </a:r>
            <a:r>
              <a:rPr lang="en-US" sz="4000" b="1" dirty="0">
                <a:solidFill>
                  <a:schemeClr val="tx1"/>
                </a:solidFill>
                <a:cs typeface="Tahoma" charset="0"/>
              </a:rPr>
              <a:t> </a:t>
            </a:r>
            <a:r>
              <a:rPr lang="en-US" sz="4000" b="1" dirty="0" err="1">
                <a:solidFill>
                  <a:schemeClr val="tx1"/>
                </a:solidFill>
                <a:cs typeface="Tahoma" charset="0"/>
              </a:rPr>
              <a:t>hiện</a:t>
            </a:r>
            <a:endParaRPr lang="en-US" sz="4000" b="1" dirty="0">
              <a:solidFill>
                <a:schemeClr val="tx1"/>
              </a:solidFill>
              <a:cs typeface="Tahoma" charset="0"/>
            </a:endParaRPr>
          </a:p>
        </p:txBody>
      </p:sp>
      <p:sp>
        <p:nvSpPr>
          <p:cNvPr id="9219" name="Rectangle 3">
            <a:extLst>
              <a:ext uri="{FF2B5EF4-FFF2-40B4-BE49-F238E27FC236}">
                <a16:creationId xmlns:a16="http://schemas.microsoft.com/office/drawing/2014/main" id="{6812D99A-9F00-4341-339D-4DF92A17DF66}"/>
              </a:ext>
            </a:extLst>
          </p:cNvPr>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buFont typeface="Wingdings" panose="05000000000000000000" pitchFamily="2" charset="2"/>
              <a:buChar char="v"/>
            </a:pPr>
            <a:r>
              <a:rPr lang="en-US" sz="2400" dirty="0" err="1">
                <a:latin typeface="+mj-lt"/>
                <a:cs typeface="Tahoma" charset="0"/>
              </a:rPr>
              <a:t>Định</a:t>
            </a:r>
            <a:r>
              <a:rPr lang="en-US" sz="2400" dirty="0">
                <a:latin typeface="+mj-lt"/>
                <a:cs typeface="Tahoma" charset="0"/>
              </a:rPr>
              <a:t> </a:t>
            </a:r>
            <a:r>
              <a:rPr lang="en-US" sz="2400" dirty="0" err="1">
                <a:latin typeface="+mj-lt"/>
                <a:cs typeface="Tahoma" charset="0"/>
              </a:rPr>
              <a:t>nghĩa</a:t>
            </a:r>
            <a:r>
              <a:rPr lang="en-US" sz="2400" dirty="0">
                <a:latin typeface="+mj-lt"/>
                <a:cs typeface="Tahoma" charset="0"/>
              </a:rPr>
              <a:t> Interface </a:t>
            </a:r>
            <a:r>
              <a:rPr lang="en-US" sz="2400" dirty="0" err="1">
                <a:latin typeface="+mj-lt"/>
                <a:cs typeface="Tahoma" charset="0"/>
              </a:rPr>
              <a:t>hoặc</a:t>
            </a:r>
            <a:r>
              <a:rPr lang="en-US" sz="2400" dirty="0">
                <a:latin typeface="+mj-lt"/>
                <a:cs typeface="Tahoma" charset="0"/>
              </a:rPr>
              <a:t> Abstract Class Expression: </a:t>
            </a:r>
            <a:r>
              <a:rPr lang="vi-VN" sz="2400" dirty="0">
                <a:latin typeface="+mj-lt"/>
                <a:cs typeface="Tahoma" charset="0"/>
              </a:rPr>
              <a:t>xác định một </a:t>
            </a:r>
            <a:r>
              <a:rPr lang="vi-VN" sz="2400" dirty="0" err="1">
                <a:latin typeface="+mj-lt"/>
                <a:cs typeface="Tahoma" charset="0"/>
              </a:rPr>
              <a:t>Interface</a:t>
            </a:r>
            <a:r>
              <a:rPr lang="vi-VN" sz="2400" dirty="0">
                <a:latin typeface="+mj-lt"/>
                <a:cs typeface="Tahoma" charset="0"/>
              </a:rPr>
              <a:t> hoặc một </a:t>
            </a:r>
            <a:r>
              <a:rPr lang="vi-VN" sz="2400" dirty="0" err="1">
                <a:latin typeface="+mj-lt"/>
                <a:cs typeface="Tahoma" charset="0"/>
              </a:rPr>
              <a:t>Abstract</a:t>
            </a:r>
            <a:r>
              <a:rPr lang="vi-VN" sz="2400" dirty="0">
                <a:latin typeface="+mj-lt"/>
                <a:cs typeface="Tahoma" charset="0"/>
              </a:rPr>
              <a:t> </a:t>
            </a:r>
            <a:r>
              <a:rPr lang="vi-VN" sz="2400" dirty="0" err="1">
                <a:latin typeface="+mj-lt"/>
                <a:cs typeface="Tahoma" charset="0"/>
              </a:rPr>
              <a:t>Class</a:t>
            </a:r>
            <a:r>
              <a:rPr lang="vi-VN" sz="2400" dirty="0">
                <a:latin typeface="+mj-lt"/>
                <a:cs typeface="Tahoma" charset="0"/>
              </a:rPr>
              <a:t> để đại diện cho các biểu thức trong ngôn ngữ của bạn. </a:t>
            </a:r>
            <a:r>
              <a:rPr lang="vi-VN" sz="2400" dirty="0" err="1">
                <a:latin typeface="+mj-lt"/>
                <a:cs typeface="Tahoma" charset="0"/>
              </a:rPr>
              <a:t>Interface</a:t>
            </a:r>
            <a:r>
              <a:rPr lang="vi-VN" sz="2400" dirty="0">
                <a:latin typeface="+mj-lt"/>
                <a:cs typeface="Tahoma" charset="0"/>
              </a:rPr>
              <a:t> này sẽ định nghĩa phương thức </a:t>
            </a:r>
            <a:r>
              <a:rPr lang="vi-VN" sz="2400" dirty="0" err="1">
                <a:latin typeface="+mj-lt"/>
                <a:cs typeface="Tahoma" charset="0"/>
              </a:rPr>
              <a:t>interpret</a:t>
            </a:r>
            <a:r>
              <a:rPr lang="vi-VN" sz="2400" dirty="0">
                <a:latin typeface="+mj-lt"/>
                <a:cs typeface="Tahoma" charset="0"/>
              </a:rPr>
              <a:t>() để cho phép các lớp con thực hiện.</a:t>
            </a:r>
            <a:endParaRPr lang="en-US" sz="2400" dirty="0">
              <a:latin typeface="+mj-lt"/>
              <a:cs typeface="Tahoma" charset="0"/>
            </a:endParaRPr>
          </a:p>
          <a:p>
            <a:pPr algn="just">
              <a:lnSpc>
                <a:spcPct val="120000"/>
              </a:lnSpc>
              <a:spcBef>
                <a:spcPts val="300"/>
              </a:spcBef>
              <a:spcAft>
                <a:spcPts val="300"/>
              </a:spcAft>
              <a:buFont typeface="Wingdings" panose="05000000000000000000" pitchFamily="2" charset="2"/>
              <a:buChar char="v"/>
            </a:pPr>
            <a:r>
              <a:rPr lang="vi-VN" sz="2400" dirty="0">
                <a:cs typeface="Tahoma" charset="0"/>
              </a:rPr>
              <a:t>Xây dựng các lớp cụ thể (</a:t>
            </a:r>
            <a:r>
              <a:rPr lang="vi-VN" sz="2400" dirty="0" err="1">
                <a:cs typeface="Tahoma" charset="0"/>
              </a:rPr>
              <a:t>Concrete</a:t>
            </a:r>
            <a:r>
              <a:rPr lang="vi-VN" sz="2400" dirty="0">
                <a:cs typeface="Tahoma" charset="0"/>
              </a:rPr>
              <a:t> </a:t>
            </a:r>
            <a:r>
              <a:rPr lang="vi-VN" sz="2400" dirty="0" err="1">
                <a:cs typeface="Tahoma" charset="0"/>
              </a:rPr>
              <a:t>Classes</a:t>
            </a:r>
            <a:r>
              <a:rPr lang="vi-VN" sz="2400" dirty="0">
                <a:cs typeface="Tahoma" charset="0"/>
              </a:rPr>
              <a:t>):Tạo các lớp cụ thể cho các </a:t>
            </a:r>
            <a:r>
              <a:rPr lang="en-US" sz="2400" dirty="0">
                <a:cs typeface="Tahoma" charset="0"/>
              </a:rPr>
              <a:t>Terminal Expression (TE) </a:t>
            </a:r>
            <a:r>
              <a:rPr lang="vi-VN" sz="2400" dirty="0">
                <a:cs typeface="Tahoma" charset="0"/>
              </a:rPr>
              <a:t>và </a:t>
            </a:r>
            <a:r>
              <a:rPr lang="en-US" sz="2400" dirty="0">
                <a:cs typeface="Tahoma" charset="0"/>
              </a:rPr>
              <a:t>Non-Terminal Expression (NTE)</a:t>
            </a:r>
          </a:p>
        </p:txBody>
      </p:sp>
    </p:spTree>
    <p:extLst>
      <p:ext uri="{BB962C8B-B14F-4D97-AF65-F5344CB8AC3E}">
        <p14:creationId xmlns:p14="http://schemas.microsoft.com/office/powerpoint/2010/main" val="2385542933"/>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219">
                                            <p:txEl>
                                              <p:pRg st="1" end="1"/>
                                            </p:txEl>
                                          </p:spTgt>
                                        </p:tgtEl>
                                        <p:attrNameLst>
                                          <p:attrName>style.visibility</p:attrName>
                                        </p:attrNameLst>
                                      </p:cBhvr>
                                      <p:to>
                                        <p:strVal val="visible"/>
                                      </p:to>
                                    </p:set>
                                    <p:animEffect transition="in" filter="fade">
                                      <p:cBhvr>
                                        <p:cTn id="21" dur="1000"/>
                                        <p:tgtEl>
                                          <p:spTgt spid="9219">
                                            <p:txEl>
                                              <p:pRg st="1" end="1"/>
                                            </p:txEl>
                                          </p:spTgt>
                                        </p:tgtEl>
                                      </p:cBhvr>
                                    </p:animEffect>
                                    <p:anim calcmode="lin" valueType="num">
                                      <p:cBhvr>
                                        <p:cTn id="22"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921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3D4F08-6E23-0BC3-45FE-CD569B11889D}"/>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E91AE94A-C92C-2F7F-5A9D-5E849ADB4D50}"/>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5. </a:t>
            </a:r>
            <a:r>
              <a:rPr lang="en-US" sz="4000" b="1" dirty="0" err="1">
                <a:solidFill>
                  <a:schemeClr val="tx1"/>
                </a:solidFill>
                <a:cs typeface="Tahoma" charset="0"/>
              </a:rPr>
              <a:t>Các</a:t>
            </a:r>
            <a:r>
              <a:rPr lang="en-US" sz="4000" b="1" dirty="0">
                <a:solidFill>
                  <a:schemeClr val="tx1"/>
                </a:solidFill>
                <a:cs typeface="Tahoma" charset="0"/>
              </a:rPr>
              <a:t> </a:t>
            </a:r>
            <a:r>
              <a:rPr lang="en-US" sz="4000" b="1" dirty="0" err="1">
                <a:solidFill>
                  <a:schemeClr val="tx1"/>
                </a:solidFill>
                <a:cs typeface="Tahoma" charset="0"/>
              </a:rPr>
              <a:t>bước</a:t>
            </a:r>
            <a:r>
              <a:rPr lang="en-US" sz="4000" b="1" dirty="0">
                <a:solidFill>
                  <a:schemeClr val="tx1"/>
                </a:solidFill>
                <a:cs typeface="Tahoma" charset="0"/>
              </a:rPr>
              <a:t> </a:t>
            </a:r>
            <a:r>
              <a:rPr lang="en-US" sz="4000" b="1" dirty="0" err="1">
                <a:solidFill>
                  <a:schemeClr val="tx1"/>
                </a:solidFill>
                <a:cs typeface="Tahoma" charset="0"/>
              </a:rPr>
              <a:t>thực</a:t>
            </a:r>
            <a:r>
              <a:rPr lang="en-US" sz="4000" b="1" dirty="0">
                <a:solidFill>
                  <a:schemeClr val="tx1"/>
                </a:solidFill>
                <a:cs typeface="Tahoma" charset="0"/>
              </a:rPr>
              <a:t> </a:t>
            </a:r>
            <a:r>
              <a:rPr lang="en-US" sz="4000" b="1" dirty="0" err="1">
                <a:solidFill>
                  <a:schemeClr val="tx1"/>
                </a:solidFill>
                <a:cs typeface="Tahoma" charset="0"/>
              </a:rPr>
              <a:t>hiện</a:t>
            </a:r>
            <a:endParaRPr lang="en-US" sz="4000" b="1" dirty="0">
              <a:solidFill>
                <a:schemeClr val="tx1"/>
              </a:solidFill>
              <a:cs typeface="Tahoma" charset="0"/>
            </a:endParaRPr>
          </a:p>
        </p:txBody>
      </p:sp>
      <p:sp>
        <p:nvSpPr>
          <p:cNvPr id="9219" name="Rectangle 3">
            <a:extLst>
              <a:ext uri="{FF2B5EF4-FFF2-40B4-BE49-F238E27FC236}">
                <a16:creationId xmlns:a16="http://schemas.microsoft.com/office/drawing/2014/main" id="{6812D99A-9F00-4341-339D-4DF92A17DF66}"/>
              </a:ext>
            </a:extLst>
          </p:cNvPr>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buFont typeface="Wingdings" panose="05000000000000000000" pitchFamily="2" charset="2"/>
              <a:buChar char="v"/>
            </a:pPr>
            <a:r>
              <a:rPr lang="vi-VN" sz="2400" dirty="0">
                <a:cs typeface="Tahoma" charset="0"/>
              </a:rPr>
              <a:t>Triển khai phương thức </a:t>
            </a:r>
            <a:r>
              <a:rPr lang="vi-VN" sz="2400" dirty="0" err="1">
                <a:cs typeface="Tahoma" charset="0"/>
              </a:rPr>
              <a:t>interpret</a:t>
            </a:r>
            <a:r>
              <a:rPr lang="vi-VN" sz="2400" dirty="0">
                <a:cs typeface="Tahoma" charset="0"/>
              </a:rPr>
              <a:t>() trong các lớp cụ thể:</a:t>
            </a:r>
            <a:r>
              <a:rPr lang="en-US" sz="2400" dirty="0">
                <a:cs typeface="Tahoma" charset="0"/>
              </a:rPr>
              <a:t> </a:t>
            </a:r>
            <a:r>
              <a:rPr lang="vi-VN" sz="2400" dirty="0">
                <a:cs typeface="Tahoma" charset="0"/>
              </a:rPr>
              <a:t>Trong mỗi lớp cụ thể, triển khai phương thức </a:t>
            </a:r>
            <a:r>
              <a:rPr lang="vi-VN" sz="2400" dirty="0" err="1">
                <a:cs typeface="Tahoma" charset="0"/>
              </a:rPr>
              <a:t>interpret</a:t>
            </a:r>
            <a:r>
              <a:rPr lang="vi-VN" sz="2400" dirty="0">
                <a:cs typeface="Tahoma" charset="0"/>
              </a:rPr>
              <a:t>() để thực hiện </a:t>
            </a:r>
            <a:r>
              <a:rPr lang="vi-VN" sz="2400" dirty="0" err="1">
                <a:cs typeface="Tahoma" charset="0"/>
              </a:rPr>
              <a:t>logic</a:t>
            </a:r>
            <a:r>
              <a:rPr lang="vi-VN" sz="2400" dirty="0">
                <a:cs typeface="Tahoma" charset="0"/>
              </a:rPr>
              <a:t> diễn giải của biểu thức. Đối với các lớp </a:t>
            </a:r>
            <a:r>
              <a:rPr lang="en-US" sz="2400" dirty="0">
                <a:cs typeface="Tahoma" charset="0"/>
              </a:rPr>
              <a:t>TE</a:t>
            </a:r>
            <a:r>
              <a:rPr lang="vi-VN" sz="2400" dirty="0">
                <a:cs typeface="Tahoma" charset="0"/>
              </a:rPr>
              <a:t>, phương thức này thường trả về giá trị của biểu thức. Đối với các lớp </a:t>
            </a:r>
            <a:r>
              <a:rPr lang="en-US" sz="2400" dirty="0">
                <a:cs typeface="Tahoma" charset="0"/>
              </a:rPr>
              <a:t>NTE</a:t>
            </a:r>
            <a:r>
              <a:rPr lang="vi-VN" sz="2400" dirty="0">
                <a:cs typeface="Tahoma" charset="0"/>
              </a:rPr>
              <a:t>, phương thức này thường sẽ gọi </a:t>
            </a:r>
            <a:r>
              <a:rPr lang="vi-VN" sz="2400" dirty="0" err="1">
                <a:cs typeface="Tahoma" charset="0"/>
              </a:rPr>
              <a:t>interpret</a:t>
            </a:r>
            <a:r>
              <a:rPr lang="vi-VN" sz="2400" dirty="0">
                <a:cs typeface="Tahoma" charset="0"/>
              </a:rPr>
              <a:t>() trên các lớp con và thực hiện một hoạt động nhất định trên kết quả của chúng</a:t>
            </a:r>
          </a:p>
          <a:p>
            <a:pPr algn="just">
              <a:lnSpc>
                <a:spcPct val="120000"/>
              </a:lnSpc>
              <a:spcBef>
                <a:spcPts val="300"/>
              </a:spcBef>
              <a:spcAft>
                <a:spcPts val="300"/>
              </a:spcAft>
              <a:buFont typeface="Wingdings" panose="05000000000000000000" pitchFamily="2" charset="2"/>
              <a:buChar char="v"/>
            </a:pPr>
            <a:r>
              <a:rPr lang="vi-VN" sz="2400" dirty="0">
                <a:latin typeface="+mj-lt"/>
                <a:cs typeface="Tahoma" charset="0"/>
              </a:rPr>
              <a:t>Xây dựng cây cú pháp (</a:t>
            </a:r>
            <a:r>
              <a:rPr lang="vi-VN" sz="2400" dirty="0" err="1">
                <a:latin typeface="+mj-lt"/>
                <a:cs typeface="Tahoma" charset="0"/>
              </a:rPr>
              <a:t>Parse</a:t>
            </a:r>
            <a:r>
              <a:rPr lang="vi-VN" sz="2400" dirty="0">
                <a:latin typeface="+mj-lt"/>
                <a:cs typeface="Tahoma" charset="0"/>
              </a:rPr>
              <a:t> </a:t>
            </a:r>
            <a:r>
              <a:rPr lang="vi-VN" sz="2400" dirty="0" err="1">
                <a:latin typeface="+mj-lt"/>
                <a:cs typeface="Tahoma" charset="0"/>
              </a:rPr>
              <a:t>Tree</a:t>
            </a:r>
            <a:r>
              <a:rPr lang="vi-VN" sz="2400" dirty="0">
                <a:latin typeface="+mj-lt"/>
                <a:cs typeface="Tahoma" charset="0"/>
              </a:rPr>
              <a:t>):</a:t>
            </a:r>
            <a:r>
              <a:rPr lang="en-US" sz="2400" dirty="0">
                <a:latin typeface="+mj-lt"/>
                <a:cs typeface="Tahoma" charset="0"/>
              </a:rPr>
              <a:t> </a:t>
            </a:r>
            <a:r>
              <a:rPr lang="en-US" sz="2400" dirty="0" err="1">
                <a:latin typeface="+mj-lt"/>
                <a:cs typeface="Tahoma" charset="0"/>
              </a:rPr>
              <a:t>Sử</a:t>
            </a:r>
            <a:r>
              <a:rPr lang="en-US" sz="2400" dirty="0">
                <a:latin typeface="+mj-lt"/>
                <a:cs typeface="Tahoma" charset="0"/>
              </a:rPr>
              <a:t> </a:t>
            </a:r>
            <a:r>
              <a:rPr lang="en-US" sz="2400" dirty="0" err="1">
                <a:latin typeface="+mj-lt"/>
                <a:cs typeface="Tahoma" charset="0"/>
              </a:rPr>
              <a:t>dụng</a:t>
            </a:r>
            <a:r>
              <a:rPr lang="en-US" sz="2400" dirty="0">
                <a:latin typeface="+mj-lt"/>
                <a:cs typeface="Tahoma" charset="0"/>
              </a:rPr>
              <a:t> </a:t>
            </a:r>
            <a:r>
              <a:rPr lang="en-US" sz="2400" dirty="0" err="1">
                <a:latin typeface="+mj-lt"/>
                <a:cs typeface="Tahoma" charset="0"/>
              </a:rPr>
              <a:t>các</a:t>
            </a:r>
            <a:r>
              <a:rPr lang="en-US" sz="2400" dirty="0">
                <a:latin typeface="+mj-lt"/>
                <a:cs typeface="Tahoma" charset="0"/>
              </a:rPr>
              <a:t> </a:t>
            </a:r>
            <a:r>
              <a:rPr lang="en-US" sz="2400" dirty="0" err="1">
                <a:latin typeface="+mj-lt"/>
                <a:cs typeface="Tahoma" charset="0"/>
              </a:rPr>
              <a:t>lớp</a:t>
            </a:r>
            <a:r>
              <a:rPr lang="en-US" sz="2400" dirty="0">
                <a:latin typeface="+mj-lt"/>
                <a:cs typeface="Tahoma" charset="0"/>
              </a:rPr>
              <a:t> </a:t>
            </a:r>
            <a:r>
              <a:rPr lang="en-US" sz="2400" dirty="0" err="1">
                <a:latin typeface="+mj-lt"/>
                <a:cs typeface="Tahoma" charset="0"/>
              </a:rPr>
              <a:t>cụ</a:t>
            </a:r>
            <a:r>
              <a:rPr lang="en-US" sz="2400" dirty="0">
                <a:latin typeface="+mj-lt"/>
                <a:cs typeface="Tahoma" charset="0"/>
              </a:rPr>
              <a:t> </a:t>
            </a:r>
            <a:r>
              <a:rPr lang="en-US" sz="2400" dirty="0" err="1">
                <a:latin typeface="+mj-lt"/>
                <a:cs typeface="Tahoma" charset="0"/>
              </a:rPr>
              <a:t>thể</a:t>
            </a:r>
            <a:r>
              <a:rPr lang="en-US" sz="2400" dirty="0">
                <a:latin typeface="+mj-lt"/>
                <a:cs typeface="Tahoma" charset="0"/>
              </a:rPr>
              <a:t> </a:t>
            </a:r>
            <a:r>
              <a:rPr lang="en-US" sz="2400" dirty="0" err="1">
                <a:latin typeface="+mj-lt"/>
                <a:cs typeface="Tahoma" charset="0"/>
              </a:rPr>
              <a:t>đã</a:t>
            </a:r>
            <a:r>
              <a:rPr lang="en-US" sz="2400" dirty="0">
                <a:latin typeface="+mj-lt"/>
                <a:cs typeface="Tahoma" charset="0"/>
              </a:rPr>
              <a:t> </a:t>
            </a:r>
            <a:r>
              <a:rPr lang="en-US" sz="2400" dirty="0" err="1">
                <a:latin typeface="+mj-lt"/>
                <a:cs typeface="Tahoma" charset="0"/>
              </a:rPr>
              <a:t>tạo</a:t>
            </a:r>
            <a:r>
              <a:rPr lang="en-US" sz="2400" dirty="0">
                <a:latin typeface="+mj-lt"/>
                <a:cs typeface="Tahoma" charset="0"/>
              </a:rPr>
              <a:t> </a:t>
            </a:r>
            <a:r>
              <a:rPr lang="en-US" sz="2400" dirty="0" err="1">
                <a:latin typeface="+mj-lt"/>
                <a:cs typeface="Tahoma" charset="0"/>
              </a:rPr>
              <a:t>để</a:t>
            </a:r>
            <a:r>
              <a:rPr lang="en-US" sz="2400" dirty="0">
                <a:latin typeface="+mj-lt"/>
                <a:cs typeface="Tahoma" charset="0"/>
              </a:rPr>
              <a:t> </a:t>
            </a:r>
            <a:r>
              <a:rPr lang="en-US" sz="2400" dirty="0" err="1">
                <a:latin typeface="+mj-lt"/>
                <a:cs typeface="Tahoma" charset="0"/>
              </a:rPr>
              <a:t>xây</a:t>
            </a:r>
            <a:r>
              <a:rPr lang="en-US" sz="2400" dirty="0">
                <a:latin typeface="+mj-lt"/>
                <a:cs typeface="Tahoma" charset="0"/>
              </a:rPr>
              <a:t> </a:t>
            </a:r>
            <a:r>
              <a:rPr lang="en-US" sz="2400" dirty="0" err="1">
                <a:latin typeface="+mj-lt"/>
                <a:cs typeface="Tahoma" charset="0"/>
              </a:rPr>
              <a:t>dựng</a:t>
            </a:r>
            <a:r>
              <a:rPr lang="en-US" sz="2400" dirty="0">
                <a:latin typeface="+mj-lt"/>
                <a:cs typeface="Tahoma" charset="0"/>
              </a:rPr>
              <a:t> </a:t>
            </a:r>
            <a:r>
              <a:rPr lang="en-US" sz="2400" dirty="0" err="1">
                <a:latin typeface="+mj-lt"/>
                <a:cs typeface="Tahoma" charset="0"/>
              </a:rPr>
              <a:t>cây</a:t>
            </a:r>
            <a:r>
              <a:rPr lang="en-US" sz="2400" dirty="0">
                <a:latin typeface="+mj-lt"/>
                <a:cs typeface="Tahoma" charset="0"/>
              </a:rPr>
              <a:t> </a:t>
            </a:r>
            <a:r>
              <a:rPr lang="en-US" sz="2400" dirty="0" err="1">
                <a:latin typeface="+mj-lt"/>
                <a:cs typeface="Tahoma" charset="0"/>
              </a:rPr>
              <a:t>cú</a:t>
            </a:r>
            <a:r>
              <a:rPr lang="en-US" sz="2400" dirty="0">
                <a:latin typeface="+mj-lt"/>
                <a:cs typeface="Tahoma" charset="0"/>
              </a:rPr>
              <a:t> </a:t>
            </a:r>
            <a:r>
              <a:rPr lang="en-US" sz="2400" dirty="0" err="1">
                <a:latin typeface="+mj-lt"/>
                <a:cs typeface="Tahoma" charset="0"/>
              </a:rPr>
              <a:t>pháp</a:t>
            </a:r>
            <a:r>
              <a:rPr lang="en-US" sz="2400" dirty="0">
                <a:latin typeface="+mj-lt"/>
                <a:cs typeface="Tahoma" charset="0"/>
              </a:rPr>
              <a:t> </a:t>
            </a:r>
            <a:r>
              <a:rPr lang="en-US" sz="2400" dirty="0" err="1">
                <a:latin typeface="+mj-lt"/>
                <a:cs typeface="Tahoma" charset="0"/>
              </a:rPr>
              <a:t>cho</a:t>
            </a:r>
            <a:r>
              <a:rPr lang="en-US" sz="2400" dirty="0">
                <a:latin typeface="+mj-lt"/>
                <a:cs typeface="Tahoma" charset="0"/>
              </a:rPr>
              <a:t> </a:t>
            </a:r>
            <a:r>
              <a:rPr lang="en-US" sz="2400" dirty="0" err="1">
                <a:latin typeface="+mj-lt"/>
                <a:cs typeface="Tahoma" charset="0"/>
              </a:rPr>
              <a:t>các</a:t>
            </a:r>
            <a:r>
              <a:rPr lang="en-US" sz="2400" dirty="0">
                <a:latin typeface="+mj-lt"/>
                <a:cs typeface="Tahoma" charset="0"/>
              </a:rPr>
              <a:t> </a:t>
            </a:r>
            <a:r>
              <a:rPr lang="en-US" sz="2400" dirty="0" err="1">
                <a:latin typeface="+mj-lt"/>
                <a:cs typeface="Tahoma" charset="0"/>
              </a:rPr>
              <a:t>biểu</a:t>
            </a:r>
            <a:r>
              <a:rPr lang="en-US" sz="2400" dirty="0">
                <a:latin typeface="+mj-lt"/>
                <a:cs typeface="Tahoma" charset="0"/>
              </a:rPr>
              <a:t> </a:t>
            </a:r>
            <a:r>
              <a:rPr lang="en-US" sz="2400" dirty="0" err="1">
                <a:latin typeface="+mj-lt"/>
                <a:cs typeface="Tahoma" charset="0"/>
              </a:rPr>
              <a:t>thức</a:t>
            </a:r>
            <a:r>
              <a:rPr lang="en-US" sz="2400" dirty="0">
                <a:latin typeface="+mj-lt"/>
                <a:cs typeface="Tahoma" charset="0"/>
              </a:rPr>
              <a:t> </a:t>
            </a:r>
            <a:r>
              <a:rPr lang="en-US" sz="2400" dirty="0" err="1">
                <a:latin typeface="+mj-lt"/>
                <a:cs typeface="Tahoma" charset="0"/>
              </a:rPr>
              <a:t>trong</a:t>
            </a:r>
            <a:r>
              <a:rPr lang="en-US" sz="2400" dirty="0">
                <a:latin typeface="+mj-lt"/>
                <a:cs typeface="Tahoma" charset="0"/>
              </a:rPr>
              <a:t> </a:t>
            </a:r>
            <a:r>
              <a:rPr lang="en-US" sz="2400" dirty="0" err="1">
                <a:latin typeface="+mj-lt"/>
                <a:cs typeface="Tahoma" charset="0"/>
              </a:rPr>
              <a:t>ngôn</a:t>
            </a:r>
            <a:r>
              <a:rPr lang="en-US" sz="2400" dirty="0">
                <a:latin typeface="+mj-lt"/>
                <a:cs typeface="Tahoma" charset="0"/>
              </a:rPr>
              <a:t> </a:t>
            </a:r>
            <a:r>
              <a:rPr lang="en-US" sz="2400" dirty="0" err="1">
                <a:latin typeface="+mj-lt"/>
                <a:cs typeface="Tahoma" charset="0"/>
              </a:rPr>
              <a:t>ngữ</a:t>
            </a:r>
            <a:endParaRPr lang="en-US" sz="2400" dirty="0">
              <a:latin typeface="+mj-lt"/>
              <a:cs typeface="Tahoma" charset="0"/>
            </a:endParaRPr>
          </a:p>
          <a:p>
            <a:pPr algn="just">
              <a:lnSpc>
                <a:spcPct val="120000"/>
              </a:lnSpc>
              <a:spcBef>
                <a:spcPts val="300"/>
              </a:spcBef>
              <a:spcAft>
                <a:spcPts val="300"/>
              </a:spcAft>
              <a:buFont typeface="Wingdings" panose="05000000000000000000" pitchFamily="2" charset="2"/>
              <a:buChar char="v"/>
            </a:pPr>
            <a:r>
              <a:rPr lang="vi-VN" sz="2400" dirty="0">
                <a:latin typeface="+mj-lt"/>
                <a:cs typeface="Tahoma" charset="0"/>
              </a:rPr>
              <a:t>Tạo và thực thi biểu thức:</a:t>
            </a:r>
            <a:r>
              <a:rPr lang="en-US" sz="2400" dirty="0">
                <a:latin typeface="+mj-lt"/>
                <a:cs typeface="Tahoma" charset="0"/>
              </a:rPr>
              <a:t> </a:t>
            </a:r>
            <a:r>
              <a:rPr lang="vi-VN" sz="2400" dirty="0">
                <a:latin typeface="+mj-lt"/>
                <a:cs typeface="Tahoma" charset="0"/>
              </a:rPr>
              <a:t>Sử dụng một cách phù hợp để tạo ra các biểu thức từ cây cú pháp và gọi phương thức </a:t>
            </a:r>
            <a:r>
              <a:rPr lang="vi-VN" sz="2400" dirty="0" err="1">
                <a:latin typeface="+mj-lt"/>
                <a:cs typeface="Tahoma" charset="0"/>
              </a:rPr>
              <a:t>interpret</a:t>
            </a:r>
            <a:r>
              <a:rPr lang="vi-VN" sz="2400" dirty="0">
                <a:latin typeface="+mj-lt"/>
                <a:cs typeface="Tahoma" charset="0"/>
              </a:rPr>
              <a:t>() trên biểu thức gốc để thực thi ngôn ngữ.</a:t>
            </a:r>
          </a:p>
        </p:txBody>
      </p:sp>
    </p:spTree>
    <p:extLst>
      <p:ext uri="{BB962C8B-B14F-4D97-AF65-F5344CB8AC3E}">
        <p14:creationId xmlns:p14="http://schemas.microsoft.com/office/powerpoint/2010/main" val="2869114989"/>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219">
                                            <p:txEl>
                                              <p:pRg st="1" end="1"/>
                                            </p:txEl>
                                          </p:spTgt>
                                        </p:tgtEl>
                                        <p:attrNameLst>
                                          <p:attrName>style.visibility</p:attrName>
                                        </p:attrNameLst>
                                      </p:cBhvr>
                                      <p:to>
                                        <p:strVal val="visible"/>
                                      </p:to>
                                    </p:set>
                                    <p:animEffect transition="in" filter="fade">
                                      <p:cBhvr>
                                        <p:cTn id="21" dur="1000"/>
                                        <p:tgtEl>
                                          <p:spTgt spid="9219">
                                            <p:txEl>
                                              <p:pRg st="1" end="1"/>
                                            </p:txEl>
                                          </p:spTgt>
                                        </p:tgtEl>
                                      </p:cBhvr>
                                    </p:animEffect>
                                    <p:anim calcmode="lin" valueType="num">
                                      <p:cBhvr>
                                        <p:cTn id="22"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92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219">
                                            <p:txEl>
                                              <p:pRg st="2" end="2"/>
                                            </p:txEl>
                                          </p:spTgt>
                                        </p:tgtEl>
                                        <p:attrNameLst>
                                          <p:attrName>style.visibility</p:attrName>
                                        </p:attrNameLst>
                                      </p:cBhvr>
                                      <p:to>
                                        <p:strVal val="visible"/>
                                      </p:to>
                                    </p:set>
                                    <p:animEffect transition="in" filter="fade">
                                      <p:cBhvr>
                                        <p:cTn id="28" dur="1000"/>
                                        <p:tgtEl>
                                          <p:spTgt spid="9219">
                                            <p:txEl>
                                              <p:pRg st="2" end="2"/>
                                            </p:txEl>
                                          </p:spTgt>
                                        </p:tgtEl>
                                      </p:cBhvr>
                                    </p:animEffect>
                                    <p:anim calcmode="lin" valueType="num">
                                      <p:cBhvr>
                                        <p:cTn id="29"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921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FDAE68-1E44-D48D-B35C-760B99DE1A88}"/>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FA2D652A-04C5-96F2-3738-0D7F0D17AC62}"/>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6. </a:t>
            </a:r>
            <a:r>
              <a:rPr lang="en-US" sz="4000" b="1" dirty="0" err="1">
                <a:solidFill>
                  <a:schemeClr val="tx1"/>
                </a:solidFill>
                <a:cs typeface="Tahoma" charset="0"/>
              </a:rPr>
              <a:t>Ưu</a:t>
            </a:r>
            <a:r>
              <a:rPr lang="en-US" sz="4000" b="1" dirty="0">
                <a:solidFill>
                  <a:schemeClr val="tx1"/>
                </a:solidFill>
                <a:cs typeface="Tahoma" charset="0"/>
              </a:rPr>
              <a:t> </a:t>
            </a:r>
            <a:r>
              <a:rPr lang="en-US" sz="4000" b="1" dirty="0" err="1">
                <a:solidFill>
                  <a:schemeClr val="tx1"/>
                </a:solidFill>
                <a:cs typeface="Tahoma" charset="0"/>
              </a:rPr>
              <a:t>điểm</a:t>
            </a:r>
            <a:endParaRPr lang="en-US" sz="4000" b="1" dirty="0">
              <a:solidFill>
                <a:schemeClr val="tx1"/>
              </a:solidFill>
              <a:cs typeface="Tahoma" charset="0"/>
            </a:endParaRPr>
          </a:p>
        </p:txBody>
      </p:sp>
      <p:sp>
        <p:nvSpPr>
          <p:cNvPr id="9219" name="Rectangle 3">
            <a:extLst>
              <a:ext uri="{FF2B5EF4-FFF2-40B4-BE49-F238E27FC236}">
                <a16:creationId xmlns:a16="http://schemas.microsoft.com/office/drawing/2014/main" id="{4F418832-A88D-1856-B388-8D3F227728E3}"/>
              </a:ext>
            </a:extLst>
          </p:cNvPr>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buFont typeface="Wingdings" panose="05000000000000000000" pitchFamily="2" charset="2"/>
              <a:buChar char="v"/>
            </a:pPr>
            <a:r>
              <a:rPr lang="vi-VN" sz="2400" dirty="0">
                <a:latin typeface="+mj-lt"/>
                <a:cs typeface="Tahoma" charset="0"/>
              </a:rPr>
              <a:t>Giảm sự phục thuộc giữa </a:t>
            </a:r>
            <a:r>
              <a:rPr lang="vi-VN" sz="2400" dirty="0" err="1">
                <a:latin typeface="+mj-lt"/>
                <a:cs typeface="Tahoma" charset="0"/>
              </a:rPr>
              <a:t>abstraction</a:t>
            </a:r>
            <a:r>
              <a:rPr lang="vi-VN" sz="2400" dirty="0">
                <a:latin typeface="+mj-lt"/>
                <a:cs typeface="Tahoma" charset="0"/>
              </a:rPr>
              <a:t> và </a:t>
            </a:r>
            <a:r>
              <a:rPr lang="vi-VN" sz="2400" dirty="0" err="1">
                <a:latin typeface="+mj-lt"/>
                <a:cs typeface="Tahoma" charset="0"/>
              </a:rPr>
              <a:t>implementation</a:t>
            </a:r>
            <a:r>
              <a:rPr lang="vi-VN" sz="2400" dirty="0">
                <a:latin typeface="+mj-lt"/>
                <a:cs typeface="Tahoma" charset="0"/>
              </a:rPr>
              <a:t> (</a:t>
            </a:r>
            <a:r>
              <a:rPr lang="vi-VN" sz="2400" dirty="0" err="1">
                <a:latin typeface="+mj-lt"/>
                <a:cs typeface="Tahoma" charset="0"/>
              </a:rPr>
              <a:t>loose</a:t>
            </a:r>
            <a:r>
              <a:rPr lang="vi-VN" sz="2400" dirty="0">
                <a:latin typeface="+mj-lt"/>
                <a:cs typeface="Tahoma" charset="0"/>
              </a:rPr>
              <a:t> </a:t>
            </a:r>
            <a:r>
              <a:rPr lang="vi-VN" sz="2400" dirty="0" err="1">
                <a:latin typeface="+mj-lt"/>
                <a:cs typeface="Tahoma" charset="0"/>
              </a:rPr>
              <a:t>coupling</a:t>
            </a:r>
            <a:r>
              <a:rPr lang="vi-VN" sz="2400" dirty="0">
                <a:latin typeface="+mj-lt"/>
                <a:cs typeface="Tahoma" charset="0"/>
              </a:rPr>
              <a:t>).</a:t>
            </a:r>
          </a:p>
          <a:p>
            <a:pPr algn="just">
              <a:lnSpc>
                <a:spcPct val="120000"/>
              </a:lnSpc>
              <a:spcBef>
                <a:spcPts val="300"/>
              </a:spcBef>
              <a:spcAft>
                <a:spcPts val="300"/>
              </a:spcAft>
              <a:buFont typeface="Wingdings" panose="05000000000000000000" pitchFamily="2" charset="2"/>
              <a:buChar char="v"/>
            </a:pPr>
            <a:r>
              <a:rPr lang="vi-VN" sz="2400" dirty="0">
                <a:latin typeface="+mj-lt"/>
                <a:cs typeface="Tahoma" charset="0"/>
              </a:rPr>
              <a:t>Giảm số lượng những lớp con không cần thiết.</a:t>
            </a:r>
            <a:endParaRPr lang="en-US" sz="2400" dirty="0">
              <a:latin typeface="+mj-lt"/>
              <a:cs typeface="Tahoma" charset="0"/>
            </a:endParaRPr>
          </a:p>
          <a:p>
            <a:pPr algn="just">
              <a:lnSpc>
                <a:spcPct val="120000"/>
              </a:lnSpc>
              <a:spcBef>
                <a:spcPts val="300"/>
              </a:spcBef>
              <a:spcAft>
                <a:spcPts val="300"/>
              </a:spcAft>
              <a:buFont typeface="Wingdings" panose="05000000000000000000" pitchFamily="2" charset="2"/>
              <a:buChar char="v"/>
            </a:pPr>
            <a:r>
              <a:rPr lang="vi-VN" sz="2400" dirty="0" err="1">
                <a:latin typeface="+mj-lt"/>
                <a:cs typeface="Tahoma" charset="0"/>
              </a:rPr>
              <a:t>Code</a:t>
            </a:r>
            <a:r>
              <a:rPr lang="vi-VN" sz="2400" dirty="0">
                <a:latin typeface="+mj-lt"/>
                <a:cs typeface="Tahoma" charset="0"/>
              </a:rPr>
              <a:t> sẽ gọn gàn hơn và kích thước ứng dụng sẽ nhỏ hơn.</a:t>
            </a:r>
          </a:p>
          <a:p>
            <a:pPr algn="just">
              <a:lnSpc>
                <a:spcPct val="120000"/>
              </a:lnSpc>
              <a:spcBef>
                <a:spcPts val="300"/>
              </a:spcBef>
              <a:spcAft>
                <a:spcPts val="300"/>
              </a:spcAft>
              <a:buFont typeface="Wingdings" panose="05000000000000000000" pitchFamily="2" charset="2"/>
              <a:buChar char="v"/>
            </a:pPr>
            <a:r>
              <a:rPr lang="vi-VN" sz="2400" dirty="0">
                <a:latin typeface="+mj-lt"/>
                <a:cs typeface="Tahoma" charset="0"/>
              </a:rPr>
              <a:t>Dễ bảo trì hơn.</a:t>
            </a:r>
          </a:p>
          <a:p>
            <a:pPr algn="just">
              <a:lnSpc>
                <a:spcPct val="120000"/>
              </a:lnSpc>
              <a:spcBef>
                <a:spcPts val="300"/>
              </a:spcBef>
              <a:spcAft>
                <a:spcPts val="300"/>
              </a:spcAft>
              <a:buFont typeface="Wingdings" panose="05000000000000000000" pitchFamily="2" charset="2"/>
              <a:buChar char="v"/>
            </a:pPr>
            <a:r>
              <a:rPr lang="vi-VN" sz="2400" dirty="0">
                <a:latin typeface="+mj-lt"/>
                <a:cs typeface="Tahoma" charset="0"/>
              </a:rPr>
              <a:t>Dễ dàng mở rộng về sau.</a:t>
            </a:r>
          </a:p>
          <a:p>
            <a:pPr algn="just">
              <a:lnSpc>
                <a:spcPct val="120000"/>
              </a:lnSpc>
              <a:spcBef>
                <a:spcPts val="300"/>
              </a:spcBef>
              <a:spcAft>
                <a:spcPts val="300"/>
              </a:spcAft>
              <a:buFont typeface="Wingdings" panose="05000000000000000000" pitchFamily="2" charset="2"/>
              <a:buChar char="v"/>
            </a:pPr>
            <a:r>
              <a:rPr lang="vi-VN" sz="2400" dirty="0">
                <a:latin typeface="+mj-lt"/>
                <a:cs typeface="Tahoma" charset="0"/>
              </a:rPr>
              <a:t>Cho phép ẩn các chi tiết </a:t>
            </a:r>
            <a:r>
              <a:rPr lang="vi-VN" sz="2400" dirty="0" err="1">
                <a:latin typeface="+mj-lt"/>
                <a:cs typeface="Tahoma" charset="0"/>
              </a:rPr>
              <a:t>implement</a:t>
            </a:r>
            <a:r>
              <a:rPr lang="vi-VN" sz="2400" dirty="0">
                <a:latin typeface="+mj-lt"/>
                <a:cs typeface="Tahoma" charset="0"/>
              </a:rPr>
              <a:t> từ </a:t>
            </a:r>
            <a:r>
              <a:rPr lang="vi-VN" sz="2400" dirty="0" err="1">
                <a:latin typeface="+mj-lt"/>
                <a:cs typeface="Tahoma" charset="0"/>
              </a:rPr>
              <a:t>client</a:t>
            </a:r>
            <a:r>
              <a:rPr lang="vi-VN" sz="2400" dirty="0">
                <a:latin typeface="+mj-lt"/>
                <a:cs typeface="Tahoma" charset="0"/>
              </a:rPr>
              <a:t>.</a:t>
            </a:r>
          </a:p>
        </p:txBody>
      </p:sp>
    </p:spTree>
    <p:extLst>
      <p:ext uri="{BB962C8B-B14F-4D97-AF65-F5344CB8AC3E}">
        <p14:creationId xmlns:p14="http://schemas.microsoft.com/office/powerpoint/2010/main" val="1745275383"/>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219">
                                            <p:txEl>
                                              <p:pRg st="1" end="1"/>
                                            </p:txEl>
                                          </p:spTgt>
                                        </p:tgtEl>
                                        <p:attrNameLst>
                                          <p:attrName>style.visibility</p:attrName>
                                        </p:attrNameLst>
                                      </p:cBhvr>
                                      <p:to>
                                        <p:strVal val="visible"/>
                                      </p:to>
                                    </p:set>
                                    <p:animEffect transition="in" filter="fade">
                                      <p:cBhvr>
                                        <p:cTn id="21" dur="1000"/>
                                        <p:tgtEl>
                                          <p:spTgt spid="9219">
                                            <p:txEl>
                                              <p:pRg st="1" end="1"/>
                                            </p:txEl>
                                          </p:spTgt>
                                        </p:tgtEl>
                                      </p:cBhvr>
                                    </p:animEffect>
                                    <p:anim calcmode="lin" valueType="num">
                                      <p:cBhvr>
                                        <p:cTn id="22"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92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219">
                                            <p:txEl>
                                              <p:pRg st="2" end="2"/>
                                            </p:txEl>
                                          </p:spTgt>
                                        </p:tgtEl>
                                        <p:attrNameLst>
                                          <p:attrName>style.visibility</p:attrName>
                                        </p:attrNameLst>
                                      </p:cBhvr>
                                      <p:to>
                                        <p:strVal val="visible"/>
                                      </p:to>
                                    </p:set>
                                    <p:animEffect transition="in" filter="fade">
                                      <p:cBhvr>
                                        <p:cTn id="28" dur="1000"/>
                                        <p:tgtEl>
                                          <p:spTgt spid="9219">
                                            <p:txEl>
                                              <p:pRg st="2" end="2"/>
                                            </p:txEl>
                                          </p:spTgt>
                                        </p:tgtEl>
                                      </p:cBhvr>
                                    </p:animEffect>
                                    <p:anim calcmode="lin" valueType="num">
                                      <p:cBhvr>
                                        <p:cTn id="29"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92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219">
                                            <p:txEl>
                                              <p:pRg st="3" end="3"/>
                                            </p:txEl>
                                          </p:spTgt>
                                        </p:tgtEl>
                                        <p:attrNameLst>
                                          <p:attrName>style.visibility</p:attrName>
                                        </p:attrNameLst>
                                      </p:cBhvr>
                                      <p:to>
                                        <p:strVal val="visible"/>
                                      </p:to>
                                    </p:set>
                                    <p:animEffect transition="in" filter="fade">
                                      <p:cBhvr>
                                        <p:cTn id="35" dur="1000"/>
                                        <p:tgtEl>
                                          <p:spTgt spid="9219">
                                            <p:txEl>
                                              <p:pRg st="3" end="3"/>
                                            </p:txEl>
                                          </p:spTgt>
                                        </p:tgtEl>
                                      </p:cBhvr>
                                    </p:animEffect>
                                    <p:anim calcmode="lin" valueType="num">
                                      <p:cBhvr>
                                        <p:cTn id="36" dur="1000" fill="hold"/>
                                        <p:tgtEl>
                                          <p:spTgt spid="9219">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92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219">
                                            <p:txEl>
                                              <p:pRg st="4" end="4"/>
                                            </p:txEl>
                                          </p:spTgt>
                                        </p:tgtEl>
                                        <p:attrNameLst>
                                          <p:attrName>style.visibility</p:attrName>
                                        </p:attrNameLst>
                                      </p:cBhvr>
                                      <p:to>
                                        <p:strVal val="visible"/>
                                      </p:to>
                                    </p:set>
                                    <p:animEffect transition="in" filter="fade">
                                      <p:cBhvr>
                                        <p:cTn id="42" dur="1000"/>
                                        <p:tgtEl>
                                          <p:spTgt spid="9219">
                                            <p:txEl>
                                              <p:pRg st="4" end="4"/>
                                            </p:txEl>
                                          </p:spTgt>
                                        </p:tgtEl>
                                      </p:cBhvr>
                                    </p:animEffect>
                                    <p:anim calcmode="lin" valueType="num">
                                      <p:cBhvr>
                                        <p:cTn id="43" dur="1000" fill="hold"/>
                                        <p:tgtEl>
                                          <p:spTgt spid="9219">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921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9219">
                                            <p:txEl>
                                              <p:pRg st="5" end="5"/>
                                            </p:txEl>
                                          </p:spTgt>
                                        </p:tgtEl>
                                        <p:attrNameLst>
                                          <p:attrName>style.visibility</p:attrName>
                                        </p:attrNameLst>
                                      </p:cBhvr>
                                      <p:to>
                                        <p:strVal val="visible"/>
                                      </p:to>
                                    </p:set>
                                    <p:animEffect transition="in" filter="fade">
                                      <p:cBhvr>
                                        <p:cTn id="49" dur="1000"/>
                                        <p:tgtEl>
                                          <p:spTgt spid="9219">
                                            <p:txEl>
                                              <p:pRg st="5" end="5"/>
                                            </p:txEl>
                                          </p:spTgt>
                                        </p:tgtEl>
                                      </p:cBhvr>
                                    </p:animEffect>
                                    <p:anim calcmode="lin" valueType="num">
                                      <p:cBhvr>
                                        <p:cTn id="50" dur="1000" fill="hold"/>
                                        <p:tgtEl>
                                          <p:spTgt spid="9219">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921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53A4B-C9E2-854B-C1EA-99820C2DB685}"/>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9FEA24D7-5604-7A04-5C23-4B835D9AB5F6}"/>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7. </a:t>
            </a:r>
            <a:r>
              <a:rPr lang="en-US" sz="4000" b="1" dirty="0" err="1">
                <a:solidFill>
                  <a:schemeClr val="tx1"/>
                </a:solidFill>
                <a:cs typeface="Tahoma" charset="0"/>
              </a:rPr>
              <a:t>Nhược</a:t>
            </a:r>
            <a:r>
              <a:rPr lang="en-US" sz="4000" b="1" dirty="0">
                <a:solidFill>
                  <a:schemeClr val="tx1"/>
                </a:solidFill>
                <a:cs typeface="Tahoma" charset="0"/>
              </a:rPr>
              <a:t> </a:t>
            </a:r>
            <a:r>
              <a:rPr lang="en-US" sz="4000" b="1" dirty="0" err="1">
                <a:solidFill>
                  <a:schemeClr val="tx1"/>
                </a:solidFill>
                <a:cs typeface="Tahoma" charset="0"/>
              </a:rPr>
              <a:t>điểm</a:t>
            </a:r>
            <a:endParaRPr lang="en-US" sz="4000" b="1" dirty="0">
              <a:solidFill>
                <a:schemeClr val="tx1"/>
              </a:solidFill>
              <a:cs typeface="Tahoma" charset="0"/>
            </a:endParaRPr>
          </a:p>
        </p:txBody>
      </p:sp>
      <p:sp>
        <p:nvSpPr>
          <p:cNvPr id="9219" name="Rectangle 3">
            <a:extLst>
              <a:ext uri="{FF2B5EF4-FFF2-40B4-BE49-F238E27FC236}">
                <a16:creationId xmlns:a16="http://schemas.microsoft.com/office/drawing/2014/main" id="{D0EBAEFF-3891-F35C-77B4-3E13E9A33A22}"/>
              </a:ext>
            </a:extLst>
          </p:cNvPr>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buFont typeface="Wingdings" panose="05000000000000000000" pitchFamily="2" charset="2"/>
              <a:buChar char="v"/>
            </a:pPr>
            <a:r>
              <a:rPr lang="vi-VN" sz="2400" dirty="0">
                <a:latin typeface="+mj-lt"/>
                <a:cs typeface="Tahoma" charset="0"/>
              </a:rPr>
              <a:t>Ngôn ngữ đặc tả được xây dựng đòi hỏi phải có cấu trúc ngữ pháp đơn giản.</a:t>
            </a:r>
          </a:p>
          <a:p>
            <a:pPr algn="just">
              <a:lnSpc>
                <a:spcPct val="120000"/>
              </a:lnSpc>
              <a:spcBef>
                <a:spcPts val="300"/>
              </a:spcBef>
              <a:spcAft>
                <a:spcPts val="300"/>
              </a:spcAft>
              <a:buFont typeface="Wingdings" panose="05000000000000000000" pitchFamily="2" charset="2"/>
              <a:buChar char="v"/>
            </a:pPr>
            <a:r>
              <a:rPr lang="vi-VN" sz="2400" dirty="0">
                <a:latin typeface="+mj-lt"/>
                <a:cs typeface="Tahoma" charset="0"/>
              </a:rPr>
              <a:t>Hiệu suất không đảm bảo</a:t>
            </a:r>
          </a:p>
        </p:txBody>
      </p:sp>
    </p:spTree>
    <p:extLst>
      <p:ext uri="{BB962C8B-B14F-4D97-AF65-F5344CB8AC3E}">
        <p14:creationId xmlns:p14="http://schemas.microsoft.com/office/powerpoint/2010/main" val="2078630376"/>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219">
                                            <p:txEl>
                                              <p:pRg st="1" end="1"/>
                                            </p:txEl>
                                          </p:spTgt>
                                        </p:tgtEl>
                                        <p:attrNameLst>
                                          <p:attrName>style.visibility</p:attrName>
                                        </p:attrNameLst>
                                      </p:cBhvr>
                                      <p:to>
                                        <p:strVal val="visible"/>
                                      </p:to>
                                    </p:set>
                                    <p:animEffect transition="in" filter="fade">
                                      <p:cBhvr>
                                        <p:cTn id="21" dur="1000"/>
                                        <p:tgtEl>
                                          <p:spTgt spid="9219">
                                            <p:txEl>
                                              <p:pRg st="1" end="1"/>
                                            </p:txEl>
                                          </p:spTgt>
                                        </p:tgtEl>
                                      </p:cBhvr>
                                    </p:animEffect>
                                    <p:anim calcmode="lin" valueType="num">
                                      <p:cBhvr>
                                        <p:cTn id="22"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921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6B265C-7A73-6E24-08E1-0FFE704A3421}"/>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04ACA0CE-1719-4C62-511A-E743A4054E00}"/>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8. Liên </a:t>
            </a:r>
            <a:r>
              <a:rPr lang="en-US" sz="4000" b="1" dirty="0" err="1">
                <a:solidFill>
                  <a:schemeClr val="tx1"/>
                </a:solidFill>
                <a:cs typeface="Tahoma" charset="0"/>
              </a:rPr>
              <a:t>quan</a:t>
            </a:r>
            <a:r>
              <a:rPr lang="en-US" sz="4000" b="1" dirty="0">
                <a:solidFill>
                  <a:schemeClr val="tx1"/>
                </a:solidFill>
                <a:cs typeface="Tahoma" charset="0"/>
              </a:rPr>
              <a:t> </a:t>
            </a:r>
            <a:r>
              <a:rPr lang="en-US" sz="4000" b="1" dirty="0" err="1">
                <a:solidFill>
                  <a:schemeClr val="tx1"/>
                </a:solidFill>
                <a:cs typeface="Tahoma" charset="0"/>
              </a:rPr>
              <a:t>với</a:t>
            </a:r>
            <a:r>
              <a:rPr lang="en-US" sz="4000" b="1" dirty="0">
                <a:solidFill>
                  <a:schemeClr val="tx1"/>
                </a:solidFill>
                <a:cs typeface="Tahoma" charset="0"/>
              </a:rPr>
              <a:t> </a:t>
            </a:r>
            <a:r>
              <a:rPr lang="en-US" sz="4000" b="1" dirty="0" err="1">
                <a:solidFill>
                  <a:schemeClr val="tx1"/>
                </a:solidFill>
                <a:cs typeface="Tahoma" charset="0"/>
              </a:rPr>
              <a:t>các</a:t>
            </a:r>
            <a:r>
              <a:rPr lang="en-US" sz="4000" b="1" dirty="0">
                <a:solidFill>
                  <a:schemeClr val="tx1"/>
                </a:solidFill>
                <a:cs typeface="Tahoma" charset="0"/>
              </a:rPr>
              <a:t> </a:t>
            </a:r>
            <a:r>
              <a:rPr lang="en-US" sz="4000" b="1" dirty="0" err="1">
                <a:solidFill>
                  <a:schemeClr val="tx1"/>
                </a:solidFill>
                <a:cs typeface="Tahoma" charset="0"/>
              </a:rPr>
              <a:t>mẫu</a:t>
            </a:r>
            <a:r>
              <a:rPr lang="en-US" sz="4000" b="1" dirty="0">
                <a:solidFill>
                  <a:schemeClr val="tx1"/>
                </a:solidFill>
                <a:cs typeface="Tahoma" charset="0"/>
              </a:rPr>
              <a:t> </a:t>
            </a:r>
            <a:r>
              <a:rPr lang="en-US" sz="4000" b="1" dirty="0" err="1">
                <a:solidFill>
                  <a:schemeClr val="tx1"/>
                </a:solidFill>
                <a:cs typeface="Tahoma" charset="0"/>
              </a:rPr>
              <a:t>khác</a:t>
            </a:r>
            <a:endParaRPr lang="en-US" sz="4000" b="1" dirty="0">
              <a:solidFill>
                <a:schemeClr val="tx1"/>
              </a:solidFill>
              <a:cs typeface="Tahoma" charset="0"/>
            </a:endParaRPr>
          </a:p>
        </p:txBody>
      </p:sp>
      <p:sp>
        <p:nvSpPr>
          <p:cNvPr id="9219" name="Rectangle 3">
            <a:extLst>
              <a:ext uri="{FF2B5EF4-FFF2-40B4-BE49-F238E27FC236}">
                <a16:creationId xmlns:a16="http://schemas.microsoft.com/office/drawing/2014/main" id="{01D651E0-3FFE-6DC8-0A95-0171EA0651FB}"/>
              </a:ext>
            </a:extLst>
          </p:cNvPr>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buFont typeface="Wingdings" panose="05000000000000000000" pitchFamily="2" charset="2"/>
              <a:buChar char="v"/>
            </a:pPr>
            <a:r>
              <a:rPr lang="vi-VN" sz="2400" dirty="0">
                <a:latin typeface="+mj-lt"/>
                <a:cs typeface="Tahoma" charset="0"/>
              </a:rPr>
              <a:t>Cây cú pháp trừu tượng là một thể nghiệm trong mẫu </a:t>
            </a:r>
            <a:r>
              <a:rPr lang="vi-VN" sz="2400" dirty="0" err="1">
                <a:solidFill>
                  <a:srgbClr val="0000FF"/>
                </a:solidFill>
                <a:latin typeface="+mj-lt"/>
                <a:cs typeface="Tahoma" charset="0"/>
              </a:rPr>
              <a:t>Composite</a:t>
            </a:r>
            <a:r>
              <a:rPr lang="vi-VN" sz="2400" dirty="0">
                <a:latin typeface="+mj-lt"/>
                <a:cs typeface="Tahoma" charset="0"/>
              </a:rPr>
              <a:t>.</a:t>
            </a:r>
          </a:p>
          <a:p>
            <a:pPr algn="just">
              <a:lnSpc>
                <a:spcPct val="120000"/>
              </a:lnSpc>
              <a:spcBef>
                <a:spcPts val="300"/>
              </a:spcBef>
              <a:spcAft>
                <a:spcPts val="300"/>
              </a:spcAft>
              <a:buFont typeface="Wingdings" panose="05000000000000000000" pitchFamily="2" charset="2"/>
              <a:buChar char="v"/>
            </a:pPr>
            <a:r>
              <a:rPr lang="vi-VN" sz="2400" dirty="0" err="1">
                <a:solidFill>
                  <a:srgbClr val="0000FF"/>
                </a:solidFill>
                <a:latin typeface="+mj-lt"/>
                <a:cs typeface="Tahoma" charset="0"/>
              </a:rPr>
              <a:t>Interpreter</a:t>
            </a:r>
            <a:r>
              <a:rPr lang="vi-VN" sz="2400" dirty="0">
                <a:latin typeface="+mj-lt"/>
                <a:cs typeface="Tahoma" charset="0"/>
              </a:rPr>
              <a:t> thường sử dụng một </a:t>
            </a:r>
            <a:r>
              <a:rPr lang="vi-VN" sz="2400" dirty="0" err="1">
                <a:solidFill>
                  <a:srgbClr val="0000FF"/>
                </a:solidFill>
                <a:latin typeface="+mj-lt"/>
                <a:cs typeface="Tahoma" charset="0"/>
              </a:rPr>
              <a:t>Iterator</a:t>
            </a:r>
            <a:r>
              <a:rPr lang="vi-VN" sz="2400" dirty="0">
                <a:latin typeface="+mj-lt"/>
                <a:cs typeface="Tahoma" charset="0"/>
              </a:rPr>
              <a:t> để duyệt cấu trúc.</a:t>
            </a:r>
          </a:p>
          <a:p>
            <a:pPr algn="just">
              <a:lnSpc>
                <a:spcPct val="120000"/>
              </a:lnSpc>
              <a:spcBef>
                <a:spcPts val="300"/>
              </a:spcBef>
              <a:spcAft>
                <a:spcPts val="300"/>
              </a:spcAft>
              <a:buFont typeface="Wingdings" panose="05000000000000000000" pitchFamily="2" charset="2"/>
              <a:buChar char="v"/>
            </a:pPr>
            <a:r>
              <a:rPr lang="vi-VN" sz="2400" dirty="0" err="1">
                <a:solidFill>
                  <a:srgbClr val="0000FF"/>
                </a:solidFill>
                <a:latin typeface="+mj-lt"/>
                <a:cs typeface="Tahoma" charset="0"/>
              </a:rPr>
              <a:t>Visitor</a:t>
            </a:r>
            <a:r>
              <a:rPr lang="vi-VN" sz="2400" dirty="0">
                <a:latin typeface="+mj-lt"/>
                <a:cs typeface="Tahoma" charset="0"/>
              </a:rPr>
              <a:t> có thể được sử dụng để duy trì hành vi trên mỗi nút trong cây cú pháp trừu tượng của lớp.</a:t>
            </a:r>
          </a:p>
        </p:txBody>
      </p:sp>
    </p:spTree>
    <p:extLst>
      <p:ext uri="{BB962C8B-B14F-4D97-AF65-F5344CB8AC3E}">
        <p14:creationId xmlns:p14="http://schemas.microsoft.com/office/powerpoint/2010/main" val="4052387816"/>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219">
                                            <p:txEl>
                                              <p:pRg st="1" end="1"/>
                                            </p:txEl>
                                          </p:spTgt>
                                        </p:tgtEl>
                                        <p:attrNameLst>
                                          <p:attrName>style.visibility</p:attrName>
                                        </p:attrNameLst>
                                      </p:cBhvr>
                                      <p:to>
                                        <p:strVal val="visible"/>
                                      </p:to>
                                    </p:set>
                                    <p:animEffect transition="in" filter="fade">
                                      <p:cBhvr>
                                        <p:cTn id="21" dur="1000"/>
                                        <p:tgtEl>
                                          <p:spTgt spid="9219">
                                            <p:txEl>
                                              <p:pRg st="1" end="1"/>
                                            </p:txEl>
                                          </p:spTgt>
                                        </p:tgtEl>
                                      </p:cBhvr>
                                    </p:animEffect>
                                    <p:anim calcmode="lin" valueType="num">
                                      <p:cBhvr>
                                        <p:cTn id="22"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92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219">
                                            <p:txEl>
                                              <p:pRg st="2" end="2"/>
                                            </p:txEl>
                                          </p:spTgt>
                                        </p:tgtEl>
                                        <p:attrNameLst>
                                          <p:attrName>style.visibility</p:attrName>
                                        </p:attrNameLst>
                                      </p:cBhvr>
                                      <p:to>
                                        <p:strVal val="visible"/>
                                      </p:to>
                                    </p:set>
                                    <p:animEffect transition="in" filter="fade">
                                      <p:cBhvr>
                                        <p:cTn id="28" dur="1000"/>
                                        <p:tgtEl>
                                          <p:spTgt spid="9219">
                                            <p:txEl>
                                              <p:pRg st="2" end="2"/>
                                            </p:txEl>
                                          </p:spTgt>
                                        </p:tgtEl>
                                      </p:cBhvr>
                                    </p:animEffect>
                                    <p:anim calcmode="lin" valueType="num">
                                      <p:cBhvr>
                                        <p:cTn id="29"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921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1. </a:t>
            </a:r>
            <a:r>
              <a:rPr lang="en-US" sz="4000" b="1" dirty="0" err="1">
                <a:solidFill>
                  <a:schemeClr val="tx1"/>
                </a:solidFill>
                <a:cs typeface="Tahoma" charset="0"/>
              </a:rPr>
              <a:t>Tổng</a:t>
            </a:r>
            <a:r>
              <a:rPr lang="en-US" sz="4000" b="1" dirty="0">
                <a:solidFill>
                  <a:schemeClr val="tx1"/>
                </a:solidFill>
                <a:cs typeface="Tahoma" charset="0"/>
              </a:rPr>
              <a:t> </a:t>
            </a:r>
            <a:r>
              <a:rPr lang="en-US" sz="4000" b="1" dirty="0" err="1">
                <a:solidFill>
                  <a:schemeClr val="tx1"/>
                </a:solidFill>
                <a:cs typeface="Tahoma" charset="0"/>
              </a:rPr>
              <a:t>quan</a:t>
            </a:r>
            <a:endParaRPr lang="en-US" sz="4000" b="1" dirty="0">
              <a:solidFill>
                <a:schemeClr val="tx1"/>
              </a:solidFill>
              <a:cs typeface="Tahoma" charset="0"/>
            </a:endParaRPr>
          </a:p>
        </p:txBody>
      </p:sp>
      <p:sp>
        <p:nvSpPr>
          <p:cNvPr id="9219" name="Rectangle 3"/>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buFont typeface="Wingdings" panose="05000000000000000000" pitchFamily="2" charset="2"/>
              <a:buChar char="v"/>
            </a:pPr>
            <a:r>
              <a:rPr lang="en-US" sz="2400" dirty="0" err="1">
                <a:latin typeface="+mj-lt"/>
                <a:cs typeface="Tahoma" charset="0"/>
              </a:rPr>
              <a:t>Tên</a:t>
            </a:r>
            <a:r>
              <a:rPr lang="en-US" sz="2400" dirty="0">
                <a:latin typeface="+mj-lt"/>
                <a:cs typeface="Tahoma" charset="0"/>
              </a:rPr>
              <a:t>: Interpreter</a:t>
            </a:r>
          </a:p>
          <a:p>
            <a:pPr algn="just">
              <a:lnSpc>
                <a:spcPct val="120000"/>
              </a:lnSpc>
              <a:spcBef>
                <a:spcPts val="300"/>
              </a:spcBef>
              <a:spcAft>
                <a:spcPts val="300"/>
              </a:spcAft>
              <a:buFont typeface="Wingdings" panose="05000000000000000000" pitchFamily="2" charset="2"/>
              <a:buChar char="v"/>
            </a:pPr>
            <a:r>
              <a:rPr lang="en-US" sz="2400" dirty="0" err="1">
                <a:latin typeface="+mj-lt"/>
                <a:cs typeface="Tahoma" charset="0"/>
              </a:rPr>
              <a:t>Phân</a:t>
            </a:r>
            <a:r>
              <a:rPr lang="en-US" sz="2400" dirty="0">
                <a:latin typeface="+mj-lt"/>
                <a:cs typeface="Tahoma" charset="0"/>
              </a:rPr>
              <a:t> </a:t>
            </a:r>
            <a:r>
              <a:rPr lang="en-US" sz="2400" dirty="0" err="1">
                <a:latin typeface="+mj-lt"/>
                <a:cs typeface="Tahoma" charset="0"/>
              </a:rPr>
              <a:t>loại</a:t>
            </a:r>
            <a:r>
              <a:rPr lang="en-US" sz="2400" dirty="0">
                <a:latin typeface="+mj-lt"/>
                <a:cs typeface="Tahoma" charset="0"/>
              </a:rPr>
              <a:t>: Behavioral Design Pattern</a:t>
            </a:r>
          </a:p>
          <a:p>
            <a:pPr algn="just">
              <a:lnSpc>
                <a:spcPct val="120000"/>
              </a:lnSpc>
              <a:spcBef>
                <a:spcPts val="300"/>
              </a:spcBef>
              <a:spcAft>
                <a:spcPts val="300"/>
              </a:spcAft>
              <a:buFont typeface="Wingdings" panose="05000000000000000000" pitchFamily="2" charset="2"/>
              <a:buChar char="v"/>
            </a:pPr>
            <a:r>
              <a:rPr lang="en-US" sz="2400" dirty="0" err="1">
                <a:latin typeface="+mj-lt"/>
                <a:cs typeface="Tahoma" charset="0"/>
              </a:rPr>
              <a:t>Mô</a:t>
            </a:r>
            <a:r>
              <a:rPr lang="en-US" sz="2400" dirty="0">
                <a:latin typeface="+mj-lt"/>
                <a:cs typeface="Tahoma" charset="0"/>
              </a:rPr>
              <a:t> </a:t>
            </a:r>
            <a:r>
              <a:rPr lang="en-US" sz="2400" dirty="0" err="1">
                <a:latin typeface="+mj-lt"/>
                <a:cs typeface="Tahoma" charset="0"/>
              </a:rPr>
              <a:t>tả</a:t>
            </a:r>
            <a:r>
              <a:rPr lang="en-US" sz="2400" dirty="0">
                <a:latin typeface="+mj-lt"/>
                <a:cs typeface="Tahoma" charset="0"/>
              </a:rPr>
              <a:t>: </a:t>
            </a:r>
            <a:r>
              <a:rPr lang="vi-VN" sz="2400" dirty="0" err="1">
                <a:latin typeface="+mj-lt"/>
                <a:cs typeface="Tahoma" charset="0"/>
              </a:rPr>
              <a:t>Interpreter</a:t>
            </a:r>
            <a:r>
              <a:rPr lang="vi-VN" sz="2400" dirty="0">
                <a:latin typeface="+mj-lt"/>
                <a:cs typeface="Tahoma" charset="0"/>
              </a:rPr>
              <a:t> </a:t>
            </a:r>
            <a:r>
              <a:rPr lang="vi-VN" sz="2400" dirty="0" err="1">
                <a:latin typeface="+mj-lt"/>
                <a:cs typeface="Tahoma" charset="0"/>
              </a:rPr>
              <a:t>Pattern</a:t>
            </a:r>
            <a:r>
              <a:rPr lang="vi-VN" sz="2400" dirty="0">
                <a:latin typeface="+mj-lt"/>
                <a:cs typeface="Tahoma" charset="0"/>
              </a:rPr>
              <a:t> giúp người lập trình có thể “xây dựng” những đối tượng “động” bằng cách đọc mô tả về đối tượng rồi sau đó “xây dựng” đối tượng đúng theo mô tả đó</a:t>
            </a:r>
          </a:p>
        </p:txBody>
      </p:sp>
    </p:spTree>
    <p:extLst>
      <p:ext uri="{BB962C8B-B14F-4D97-AF65-F5344CB8AC3E}">
        <p14:creationId xmlns:p14="http://schemas.microsoft.com/office/powerpoint/2010/main" val="3376617654"/>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219">
                                            <p:txEl>
                                              <p:pRg st="1" end="1"/>
                                            </p:txEl>
                                          </p:spTgt>
                                        </p:tgtEl>
                                        <p:attrNameLst>
                                          <p:attrName>style.visibility</p:attrName>
                                        </p:attrNameLst>
                                      </p:cBhvr>
                                      <p:to>
                                        <p:strVal val="visible"/>
                                      </p:to>
                                    </p:set>
                                    <p:animEffect transition="in" filter="fade">
                                      <p:cBhvr>
                                        <p:cTn id="21" dur="1000"/>
                                        <p:tgtEl>
                                          <p:spTgt spid="9219">
                                            <p:txEl>
                                              <p:pRg st="1" end="1"/>
                                            </p:txEl>
                                          </p:spTgt>
                                        </p:tgtEl>
                                      </p:cBhvr>
                                    </p:animEffect>
                                    <p:anim calcmode="lin" valueType="num">
                                      <p:cBhvr>
                                        <p:cTn id="22"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92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219">
                                            <p:txEl>
                                              <p:pRg st="2" end="2"/>
                                            </p:txEl>
                                          </p:spTgt>
                                        </p:tgtEl>
                                        <p:attrNameLst>
                                          <p:attrName>style.visibility</p:attrName>
                                        </p:attrNameLst>
                                      </p:cBhvr>
                                      <p:to>
                                        <p:strVal val="visible"/>
                                      </p:to>
                                    </p:set>
                                    <p:animEffect transition="in" filter="fade">
                                      <p:cBhvr>
                                        <p:cTn id="28" dur="1000"/>
                                        <p:tgtEl>
                                          <p:spTgt spid="9219">
                                            <p:txEl>
                                              <p:pRg st="2" end="2"/>
                                            </p:txEl>
                                          </p:spTgt>
                                        </p:tgtEl>
                                      </p:cBhvr>
                                    </p:animEffect>
                                    <p:anim calcmode="lin" valueType="num">
                                      <p:cBhvr>
                                        <p:cTn id="29"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921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D9642A-4F83-FDF8-C447-966179C33662}"/>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DC701525-B0A2-C098-D43E-2B8532221A01}"/>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2. </a:t>
            </a:r>
            <a:r>
              <a:rPr lang="en-US" sz="4000" b="1" dirty="0" err="1">
                <a:solidFill>
                  <a:schemeClr val="tx1"/>
                </a:solidFill>
                <a:cs typeface="Tahoma" charset="0"/>
              </a:rPr>
              <a:t>Trường</a:t>
            </a:r>
            <a:r>
              <a:rPr lang="en-US" sz="4000" b="1" dirty="0">
                <a:solidFill>
                  <a:schemeClr val="tx1"/>
                </a:solidFill>
                <a:cs typeface="Tahoma" charset="0"/>
              </a:rPr>
              <a:t> </a:t>
            </a:r>
            <a:r>
              <a:rPr lang="en-US" sz="4000" b="1" dirty="0" err="1">
                <a:solidFill>
                  <a:schemeClr val="tx1"/>
                </a:solidFill>
                <a:cs typeface="Tahoma" charset="0"/>
              </a:rPr>
              <a:t>hợp</a:t>
            </a:r>
            <a:r>
              <a:rPr lang="en-US" sz="4000" b="1" dirty="0">
                <a:solidFill>
                  <a:schemeClr val="tx1"/>
                </a:solidFill>
                <a:cs typeface="Tahoma" charset="0"/>
              </a:rPr>
              <a:t> </a:t>
            </a:r>
            <a:r>
              <a:rPr lang="en-US" sz="4000" b="1" dirty="0" err="1">
                <a:solidFill>
                  <a:schemeClr val="tx1"/>
                </a:solidFill>
                <a:cs typeface="Tahoma" charset="0"/>
              </a:rPr>
              <a:t>sử</a:t>
            </a:r>
            <a:r>
              <a:rPr lang="en-US" sz="4000" b="1" dirty="0">
                <a:solidFill>
                  <a:schemeClr val="tx1"/>
                </a:solidFill>
                <a:cs typeface="Tahoma" charset="0"/>
              </a:rPr>
              <a:t> </a:t>
            </a:r>
            <a:r>
              <a:rPr lang="en-US" sz="4000" b="1" dirty="0" err="1">
                <a:solidFill>
                  <a:schemeClr val="tx1"/>
                </a:solidFill>
                <a:cs typeface="Tahoma" charset="0"/>
              </a:rPr>
              <a:t>dụng</a:t>
            </a:r>
            <a:endParaRPr lang="en-US" sz="4000" b="1" dirty="0">
              <a:solidFill>
                <a:schemeClr val="tx1"/>
              </a:solidFill>
              <a:cs typeface="Tahoma" charset="0"/>
            </a:endParaRPr>
          </a:p>
        </p:txBody>
      </p:sp>
      <p:sp>
        <p:nvSpPr>
          <p:cNvPr id="9219" name="Rectangle 3">
            <a:extLst>
              <a:ext uri="{FF2B5EF4-FFF2-40B4-BE49-F238E27FC236}">
                <a16:creationId xmlns:a16="http://schemas.microsoft.com/office/drawing/2014/main" id="{2E28FBE0-CA57-BE77-541E-8FDEC31D2D74}"/>
              </a:ext>
            </a:extLst>
          </p:cNvPr>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buFont typeface="Wingdings" panose="05000000000000000000" pitchFamily="2" charset="2"/>
              <a:buChar char="v"/>
            </a:pPr>
            <a:r>
              <a:rPr lang="vi-VN" sz="2400" dirty="0">
                <a:latin typeface="+mj-lt"/>
                <a:cs typeface="Tahoma" charset="0"/>
              </a:rPr>
              <a:t>Bộ ngữ pháp đơn giản. </a:t>
            </a:r>
            <a:r>
              <a:rPr lang="vi-VN" sz="2400" dirty="0" err="1">
                <a:latin typeface="+mj-lt"/>
                <a:cs typeface="Tahoma" charset="0"/>
              </a:rPr>
              <a:t>Pattern</a:t>
            </a:r>
            <a:r>
              <a:rPr lang="vi-VN" sz="2400" dirty="0">
                <a:latin typeface="+mj-lt"/>
                <a:cs typeface="Tahoma" charset="0"/>
              </a:rPr>
              <a:t> này cần xác định ít nhất một lớp cho mỗi quy tắc trong ngữ pháp. Do đó ngữ pháp có chứa nhiều quy tắc có thể khó quản lý và bảo trì.</a:t>
            </a:r>
            <a:endParaRPr lang="en-US" sz="2400" dirty="0">
              <a:latin typeface="+mj-lt"/>
              <a:cs typeface="Tahoma" charset="0"/>
            </a:endParaRPr>
          </a:p>
          <a:p>
            <a:pPr algn="just">
              <a:lnSpc>
                <a:spcPct val="120000"/>
              </a:lnSpc>
              <a:spcBef>
                <a:spcPts val="300"/>
              </a:spcBef>
              <a:spcAft>
                <a:spcPts val="300"/>
              </a:spcAft>
              <a:buFont typeface="Wingdings" panose="05000000000000000000" pitchFamily="2" charset="2"/>
              <a:buChar char="v"/>
            </a:pPr>
            <a:r>
              <a:rPr lang="vi-VN" sz="2400" dirty="0">
                <a:latin typeface="+mj-lt"/>
                <a:cs typeface="Tahoma" charset="0"/>
              </a:rPr>
              <a:t>Không quan tâm nhiều về hiệu suất. Do bộ ngữ pháp được phân tích trong cấu trúc phân cấp (cây) nên hiệu suất không</a:t>
            </a:r>
            <a:endParaRPr lang="en-US" sz="2400" dirty="0">
              <a:latin typeface="+mj-lt"/>
              <a:cs typeface="Tahoma" charset="0"/>
            </a:endParaRPr>
          </a:p>
          <a:p>
            <a:pPr algn="just">
              <a:lnSpc>
                <a:spcPct val="120000"/>
              </a:lnSpc>
              <a:spcBef>
                <a:spcPts val="300"/>
              </a:spcBef>
              <a:spcAft>
                <a:spcPts val="300"/>
              </a:spcAft>
              <a:buFont typeface="Wingdings" panose="05000000000000000000" pitchFamily="2" charset="2"/>
              <a:buChar char="v"/>
            </a:pPr>
            <a:r>
              <a:rPr lang="vi-VN" sz="2400" dirty="0" err="1">
                <a:latin typeface="+mj-lt"/>
                <a:cs typeface="Tahoma" charset="0"/>
              </a:rPr>
              <a:t>Interpreter</a:t>
            </a:r>
            <a:r>
              <a:rPr lang="vi-VN" sz="2400" dirty="0">
                <a:latin typeface="+mj-lt"/>
                <a:cs typeface="Tahoma" charset="0"/>
              </a:rPr>
              <a:t> </a:t>
            </a:r>
            <a:r>
              <a:rPr lang="vi-VN" sz="2400" dirty="0" err="1">
                <a:latin typeface="+mj-lt"/>
                <a:cs typeface="Tahoma" charset="0"/>
              </a:rPr>
              <a:t>Pattern</a:t>
            </a:r>
            <a:r>
              <a:rPr lang="vi-VN" sz="2400" dirty="0">
                <a:latin typeface="+mj-lt"/>
                <a:cs typeface="Tahoma" charset="0"/>
              </a:rPr>
              <a:t> thường được sử dụng trong trình biên dịch (</a:t>
            </a:r>
            <a:r>
              <a:rPr lang="vi-VN" sz="2400" dirty="0" err="1">
                <a:latin typeface="+mj-lt"/>
                <a:cs typeface="Tahoma" charset="0"/>
              </a:rPr>
              <a:t>compiler</a:t>
            </a:r>
            <a:r>
              <a:rPr lang="vi-VN" sz="2400" dirty="0">
                <a:latin typeface="+mj-lt"/>
                <a:cs typeface="Tahoma" charset="0"/>
              </a:rPr>
              <a:t>), định nghĩa các bộ ngữ pháp, </a:t>
            </a:r>
            <a:r>
              <a:rPr lang="vi-VN" sz="2400" dirty="0" err="1">
                <a:latin typeface="+mj-lt"/>
                <a:cs typeface="Tahoma" charset="0"/>
              </a:rPr>
              <a:t>rule</a:t>
            </a:r>
            <a:r>
              <a:rPr lang="vi-VN" sz="2400" dirty="0">
                <a:latin typeface="+mj-lt"/>
                <a:cs typeface="Tahoma" charset="0"/>
              </a:rPr>
              <a:t>, trình phân tích SQL, XML, … được đảm bảo.</a:t>
            </a:r>
          </a:p>
        </p:txBody>
      </p:sp>
    </p:spTree>
    <p:extLst>
      <p:ext uri="{BB962C8B-B14F-4D97-AF65-F5344CB8AC3E}">
        <p14:creationId xmlns:p14="http://schemas.microsoft.com/office/powerpoint/2010/main" val="929599165"/>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219">
                                            <p:txEl>
                                              <p:pRg st="1" end="1"/>
                                            </p:txEl>
                                          </p:spTgt>
                                        </p:tgtEl>
                                        <p:attrNameLst>
                                          <p:attrName>style.visibility</p:attrName>
                                        </p:attrNameLst>
                                      </p:cBhvr>
                                      <p:to>
                                        <p:strVal val="visible"/>
                                      </p:to>
                                    </p:set>
                                    <p:animEffect transition="in" filter="fade">
                                      <p:cBhvr>
                                        <p:cTn id="21" dur="1000"/>
                                        <p:tgtEl>
                                          <p:spTgt spid="9219">
                                            <p:txEl>
                                              <p:pRg st="1" end="1"/>
                                            </p:txEl>
                                          </p:spTgt>
                                        </p:tgtEl>
                                      </p:cBhvr>
                                    </p:animEffect>
                                    <p:anim calcmode="lin" valueType="num">
                                      <p:cBhvr>
                                        <p:cTn id="22"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92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219">
                                            <p:txEl>
                                              <p:pRg st="2" end="2"/>
                                            </p:txEl>
                                          </p:spTgt>
                                        </p:tgtEl>
                                        <p:attrNameLst>
                                          <p:attrName>style.visibility</p:attrName>
                                        </p:attrNameLst>
                                      </p:cBhvr>
                                      <p:to>
                                        <p:strVal val="visible"/>
                                      </p:to>
                                    </p:set>
                                    <p:animEffect transition="in" filter="fade">
                                      <p:cBhvr>
                                        <p:cTn id="28" dur="1000"/>
                                        <p:tgtEl>
                                          <p:spTgt spid="9219">
                                            <p:txEl>
                                              <p:pRg st="2" end="2"/>
                                            </p:txEl>
                                          </p:spTgt>
                                        </p:tgtEl>
                                      </p:cBhvr>
                                    </p:animEffect>
                                    <p:anim calcmode="lin" valueType="num">
                                      <p:cBhvr>
                                        <p:cTn id="29"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921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41B20F-36FF-99B9-8602-A76D871B1BDB}"/>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C1808A2A-9581-824F-E350-8176DD3F45B2}"/>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3. </a:t>
            </a:r>
            <a:r>
              <a:rPr lang="en-US" sz="4000" b="1" dirty="0" err="1">
                <a:solidFill>
                  <a:schemeClr val="tx1"/>
                </a:solidFill>
                <a:cs typeface="Tahoma" charset="0"/>
              </a:rPr>
              <a:t>Cấu</a:t>
            </a:r>
            <a:r>
              <a:rPr lang="en-US" sz="4000" b="1" dirty="0">
                <a:solidFill>
                  <a:schemeClr val="tx1"/>
                </a:solidFill>
                <a:cs typeface="Tahoma" charset="0"/>
              </a:rPr>
              <a:t> </a:t>
            </a:r>
            <a:r>
              <a:rPr lang="en-US" sz="4000" b="1" dirty="0" err="1">
                <a:solidFill>
                  <a:schemeClr val="tx1"/>
                </a:solidFill>
                <a:cs typeface="Tahoma" charset="0"/>
              </a:rPr>
              <a:t>trúc</a:t>
            </a:r>
            <a:r>
              <a:rPr lang="en-US" sz="4000" b="1" dirty="0">
                <a:solidFill>
                  <a:schemeClr val="tx1"/>
                </a:solidFill>
                <a:cs typeface="Tahoma" charset="0"/>
              </a:rPr>
              <a:t> </a:t>
            </a:r>
            <a:r>
              <a:rPr lang="en-US" sz="4000" b="1" dirty="0" err="1">
                <a:solidFill>
                  <a:schemeClr val="tx1"/>
                </a:solidFill>
                <a:cs typeface="Tahoma" charset="0"/>
              </a:rPr>
              <a:t>mẫu</a:t>
            </a:r>
            <a:r>
              <a:rPr lang="en-US" sz="4000" b="1" dirty="0">
                <a:solidFill>
                  <a:schemeClr val="tx1"/>
                </a:solidFill>
                <a:cs typeface="Tahoma" charset="0"/>
              </a:rPr>
              <a:t> </a:t>
            </a:r>
            <a:r>
              <a:rPr lang="en-US" sz="4000" b="1" dirty="0" err="1">
                <a:solidFill>
                  <a:schemeClr val="tx1"/>
                </a:solidFill>
                <a:cs typeface="Tahoma" charset="0"/>
              </a:rPr>
              <a:t>và</a:t>
            </a:r>
            <a:r>
              <a:rPr lang="en-US" sz="4000" b="1" dirty="0">
                <a:solidFill>
                  <a:schemeClr val="tx1"/>
                </a:solidFill>
                <a:cs typeface="Tahoma" charset="0"/>
              </a:rPr>
              <a:t> </a:t>
            </a:r>
            <a:r>
              <a:rPr lang="en-US" sz="4000" b="1" dirty="0" err="1">
                <a:solidFill>
                  <a:schemeClr val="tx1"/>
                </a:solidFill>
                <a:cs typeface="Tahoma" charset="0"/>
              </a:rPr>
              <a:t>mô</a:t>
            </a:r>
            <a:r>
              <a:rPr lang="en-US" sz="4000" b="1" dirty="0">
                <a:solidFill>
                  <a:schemeClr val="tx1"/>
                </a:solidFill>
                <a:cs typeface="Tahoma" charset="0"/>
              </a:rPr>
              <a:t> </a:t>
            </a:r>
            <a:r>
              <a:rPr lang="en-US" sz="4000" b="1" dirty="0" err="1">
                <a:solidFill>
                  <a:schemeClr val="tx1"/>
                </a:solidFill>
                <a:cs typeface="Tahoma" charset="0"/>
              </a:rPr>
              <a:t>tả</a:t>
            </a:r>
            <a:endParaRPr lang="en-US" sz="4000" b="1" dirty="0">
              <a:solidFill>
                <a:schemeClr val="tx1"/>
              </a:solidFill>
              <a:cs typeface="Tahoma" charset="0"/>
            </a:endParaRPr>
          </a:p>
        </p:txBody>
      </p:sp>
      <p:pic>
        <p:nvPicPr>
          <p:cNvPr id="3" name="Content Placeholder 2">
            <a:extLst>
              <a:ext uri="{FF2B5EF4-FFF2-40B4-BE49-F238E27FC236}">
                <a16:creationId xmlns:a16="http://schemas.microsoft.com/office/drawing/2014/main" id="{C839A31C-7B8B-D35F-B4BB-613DE8ECECD7}"/>
              </a:ext>
            </a:extLst>
          </p:cNvPr>
          <p:cNvPicPr>
            <a:picLocks noGrp="1" noChangeAspect="1"/>
          </p:cNvPicPr>
          <p:nvPr>
            <p:ph idx="1"/>
          </p:nvPr>
        </p:nvPicPr>
        <p:blipFill>
          <a:blip r:embed="rId2"/>
          <a:stretch>
            <a:fillRect/>
          </a:stretch>
        </p:blipFill>
        <p:spPr bwMode="auto">
          <a:xfrm>
            <a:off x="1047231" y="1399828"/>
            <a:ext cx="7430537" cy="4972744"/>
          </a:xfrm>
          <a:noFill/>
          <a:ln>
            <a:miter lim="800000"/>
            <a:headEnd/>
            <a:tailEnd/>
          </a:ln>
        </p:spPr>
      </p:pic>
    </p:spTree>
    <p:extLst>
      <p:ext uri="{BB962C8B-B14F-4D97-AF65-F5344CB8AC3E}">
        <p14:creationId xmlns:p14="http://schemas.microsoft.com/office/powerpoint/2010/main" val="135671645"/>
      </p:ext>
    </p:extLst>
  </p:cSld>
  <p:clrMapOvr>
    <a:masterClrMapping/>
  </p:clrMapOvr>
  <p:transition advClick="0">
    <p:wheel spokes="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41B20F-36FF-99B9-8602-A76D871B1BDB}"/>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C1808A2A-9581-824F-E350-8176DD3F45B2}"/>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3. </a:t>
            </a:r>
            <a:r>
              <a:rPr lang="en-US" sz="4000" b="1" dirty="0" err="1">
                <a:solidFill>
                  <a:schemeClr val="tx1"/>
                </a:solidFill>
                <a:cs typeface="Tahoma" charset="0"/>
              </a:rPr>
              <a:t>Cấu</a:t>
            </a:r>
            <a:r>
              <a:rPr lang="en-US" sz="4000" b="1" dirty="0">
                <a:solidFill>
                  <a:schemeClr val="tx1"/>
                </a:solidFill>
                <a:cs typeface="Tahoma" charset="0"/>
              </a:rPr>
              <a:t> </a:t>
            </a:r>
            <a:r>
              <a:rPr lang="en-US" sz="4000" b="1" dirty="0" err="1">
                <a:solidFill>
                  <a:schemeClr val="tx1"/>
                </a:solidFill>
                <a:cs typeface="Tahoma" charset="0"/>
              </a:rPr>
              <a:t>trúc</a:t>
            </a:r>
            <a:r>
              <a:rPr lang="en-US" sz="4000" b="1" dirty="0">
                <a:solidFill>
                  <a:schemeClr val="tx1"/>
                </a:solidFill>
                <a:cs typeface="Tahoma" charset="0"/>
              </a:rPr>
              <a:t> </a:t>
            </a:r>
            <a:r>
              <a:rPr lang="en-US" sz="4000" b="1" dirty="0" err="1">
                <a:solidFill>
                  <a:schemeClr val="tx1"/>
                </a:solidFill>
                <a:cs typeface="Tahoma" charset="0"/>
              </a:rPr>
              <a:t>mẫu</a:t>
            </a:r>
            <a:r>
              <a:rPr lang="en-US" sz="4000" b="1" dirty="0">
                <a:solidFill>
                  <a:schemeClr val="tx1"/>
                </a:solidFill>
                <a:cs typeface="Tahoma" charset="0"/>
              </a:rPr>
              <a:t> </a:t>
            </a:r>
            <a:r>
              <a:rPr lang="en-US" sz="4000" b="1" dirty="0" err="1">
                <a:solidFill>
                  <a:schemeClr val="tx1"/>
                </a:solidFill>
                <a:cs typeface="Tahoma" charset="0"/>
              </a:rPr>
              <a:t>và</a:t>
            </a:r>
            <a:r>
              <a:rPr lang="en-US" sz="4000" b="1" dirty="0">
                <a:solidFill>
                  <a:schemeClr val="tx1"/>
                </a:solidFill>
                <a:cs typeface="Tahoma" charset="0"/>
              </a:rPr>
              <a:t> </a:t>
            </a:r>
            <a:r>
              <a:rPr lang="en-US" sz="4000" b="1" dirty="0" err="1">
                <a:solidFill>
                  <a:schemeClr val="tx1"/>
                </a:solidFill>
                <a:cs typeface="Tahoma" charset="0"/>
              </a:rPr>
              <a:t>mô</a:t>
            </a:r>
            <a:r>
              <a:rPr lang="en-US" sz="4000" b="1" dirty="0">
                <a:solidFill>
                  <a:schemeClr val="tx1"/>
                </a:solidFill>
                <a:cs typeface="Tahoma" charset="0"/>
              </a:rPr>
              <a:t> </a:t>
            </a:r>
            <a:r>
              <a:rPr lang="en-US" sz="4000" b="1" dirty="0" err="1">
                <a:solidFill>
                  <a:schemeClr val="tx1"/>
                </a:solidFill>
                <a:cs typeface="Tahoma" charset="0"/>
              </a:rPr>
              <a:t>tả</a:t>
            </a:r>
            <a:endParaRPr lang="en-US" sz="4000" b="1" dirty="0">
              <a:solidFill>
                <a:schemeClr val="tx1"/>
              </a:solidFill>
              <a:cs typeface="Tahoma" charset="0"/>
            </a:endParaRPr>
          </a:p>
        </p:txBody>
      </p:sp>
      <p:sp>
        <p:nvSpPr>
          <p:cNvPr id="9219" name="Rectangle 3">
            <a:extLst>
              <a:ext uri="{FF2B5EF4-FFF2-40B4-BE49-F238E27FC236}">
                <a16:creationId xmlns:a16="http://schemas.microsoft.com/office/drawing/2014/main" id="{9B2F7162-12A8-63BB-3830-E35466B07302}"/>
              </a:ext>
            </a:extLst>
          </p:cNvPr>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a:lnSpc>
                <a:spcPct val="120000"/>
              </a:lnSpc>
              <a:spcBef>
                <a:spcPts val="300"/>
              </a:spcBef>
              <a:spcAft>
                <a:spcPts val="300"/>
              </a:spcAft>
              <a:buFont typeface="Wingdings" panose="05000000000000000000" pitchFamily="2" charset="2"/>
              <a:buChar char="v"/>
            </a:pPr>
            <a:r>
              <a:rPr lang="vi-VN" sz="2400" dirty="0" err="1">
                <a:latin typeface="+mj-lt"/>
                <a:cs typeface="Tahoma" charset="0"/>
              </a:rPr>
              <a:t>Abstraction</a:t>
            </a:r>
            <a:r>
              <a:rPr lang="en-US" sz="2400" dirty="0">
                <a:latin typeface="+mj-lt"/>
                <a:cs typeface="Tahoma" charset="0"/>
              </a:rPr>
              <a:t> </a:t>
            </a:r>
            <a:r>
              <a:rPr lang="vi-VN" sz="2400" dirty="0" err="1">
                <a:latin typeface="+mj-lt"/>
                <a:cs typeface="Tahoma" charset="0"/>
              </a:rPr>
              <a:t>Expression</a:t>
            </a:r>
            <a:r>
              <a:rPr lang="vi-VN" sz="2400" dirty="0">
                <a:latin typeface="+mj-lt"/>
                <a:cs typeface="Tahoma" charset="0"/>
              </a:rPr>
              <a:t>: Khai báo một giao diện cho việc thực hiện một thao tác.</a:t>
            </a:r>
            <a:endParaRPr lang="en-US" sz="2400" dirty="0">
              <a:latin typeface="+mj-lt"/>
              <a:cs typeface="Tahoma" charset="0"/>
            </a:endParaRPr>
          </a:p>
          <a:p>
            <a:pPr>
              <a:lnSpc>
                <a:spcPct val="120000"/>
              </a:lnSpc>
              <a:spcBef>
                <a:spcPts val="300"/>
              </a:spcBef>
              <a:spcAft>
                <a:spcPts val="300"/>
              </a:spcAft>
              <a:buFont typeface="Wingdings" panose="05000000000000000000" pitchFamily="2" charset="2"/>
              <a:buChar char="v"/>
            </a:pPr>
            <a:r>
              <a:rPr lang="vi-VN" sz="2400" dirty="0">
                <a:latin typeface="+mj-lt"/>
                <a:cs typeface="Tahoma" charset="0"/>
              </a:rPr>
              <a:t>Terminal</a:t>
            </a:r>
            <a:r>
              <a:rPr lang="en-US" sz="2400" dirty="0">
                <a:latin typeface="+mj-lt"/>
                <a:cs typeface="Tahoma" charset="0"/>
              </a:rPr>
              <a:t> </a:t>
            </a:r>
            <a:r>
              <a:rPr lang="vi-VN" sz="2400" dirty="0" err="1">
                <a:latin typeface="+mj-lt"/>
                <a:cs typeface="Tahoma" charset="0"/>
              </a:rPr>
              <a:t>Expression</a:t>
            </a:r>
            <a:r>
              <a:rPr lang="vi-VN" sz="2400" dirty="0">
                <a:latin typeface="+mj-lt"/>
                <a:cs typeface="Tahoma" charset="0"/>
              </a:rPr>
              <a:t>: Cài đặt một thao tác thông dịch liên kết với những ký pháp đầu cuối, đóng vai trò một thể nghiệm được yêu cầu cho mọi ký pháp đầu cuối trong câu.</a:t>
            </a:r>
          </a:p>
          <a:p>
            <a:pPr>
              <a:lnSpc>
                <a:spcPct val="120000"/>
              </a:lnSpc>
              <a:spcBef>
                <a:spcPts val="300"/>
              </a:spcBef>
              <a:spcAft>
                <a:spcPts val="300"/>
              </a:spcAft>
              <a:buFont typeface="Wingdings" panose="05000000000000000000" pitchFamily="2" charset="2"/>
              <a:buChar char="v"/>
            </a:pPr>
            <a:r>
              <a:rPr lang="vi-VN" sz="2400" dirty="0" err="1">
                <a:latin typeface="+mj-lt"/>
                <a:cs typeface="Tahoma" charset="0"/>
              </a:rPr>
              <a:t>Nonterminal</a:t>
            </a:r>
            <a:r>
              <a:rPr lang="en-US" sz="2400" dirty="0">
                <a:latin typeface="+mj-lt"/>
                <a:cs typeface="Tahoma" charset="0"/>
              </a:rPr>
              <a:t> </a:t>
            </a:r>
            <a:r>
              <a:rPr lang="vi-VN" sz="2400" dirty="0" err="1">
                <a:latin typeface="+mj-lt"/>
                <a:cs typeface="Tahoma" charset="0"/>
              </a:rPr>
              <a:t>Expression</a:t>
            </a:r>
            <a:r>
              <a:rPr lang="vi-VN" sz="2400" dirty="0">
                <a:latin typeface="+mj-lt"/>
                <a:cs typeface="Tahoma" charset="0"/>
              </a:rPr>
              <a:t>: Có thể chứa Terminal</a:t>
            </a:r>
            <a:r>
              <a:rPr lang="en-US" sz="2400" dirty="0">
                <a:latin typeface="+mj-lt"/>
                <a:cs typeface="Tahoma" charset="0"/>
              </a:rPr>
              <a:t> </a:t>
            </a:r>
            <a:r>
              <a:rPr lang="vi-VN" sz="2400" dirty="0" err="1">
                <a:latin typeface="+mj-lt"/>
                <a:cs typeface="Tahoma" charset="0"/>
              </a:rPr>
              <a:t>Expression</a:t>
            </a:r>
            <a:r>
              <a:rPr lang="vi-VN" sz="2400" dirty="0">
                <a:latin typeface="+mj-lt"/>
                <a:cs typeface="Tahoma" charset="0"/>
              </a:rPr>
              <a:t> bên trong và cũng có thể chứa một</a:t>
            </a:r>
            <a:r>
              <a:rPr lang="en-US" sz="2400" dirty="0">
                <a:latin typeface="+mj-lt"/>
                <a:cs typeface="Tahoma" charset="0"/>
              </a:rPr>
              <a:t> </a:t>
            </a:r>
            <a:r>
              <a:rPr lang="vi-VN" sz="2400" dirty="0" err="1">
                <a:latin typeface="+mj-lt"/>
                <a:cs typeface="Tahoma" charset="0"/>
              </a:rPr>
              <a:t>Nonterminal</a:t>
            </a:r>
            <a:r>
              <a:rPr lang="en-US" sz="2400" dirty="0">
                <a:latin typeface="+mj-lt"/>
                <a:cs typeface="Tahoma" charset="0"/>
              </a:rPr>
              <a:t> </a:t>
            </a:r>
            <a:r>
              <a:rPr lang="vi-VN" sz="2400" dirty="0" err="1">
                <a:latin typeface="+mj-lt"/>
                <a:cs typeface="Tahoma" charset="0"/>
              </a:rPr>
              <a:t>Expression</a:t>
            </a:r>
            <a:r>
              <a:rPr lang="vi-VN" sz="2400" dirty="0">
                <a:latin typeface="+mj-lt"/>
                <a:cs typeface="Tahoma" charset="0"/>
              </a:rPr>
              <a:t> khác. Nó đóng vai trò như là “ngữ pháp” của ngôn ngữ đặc tả.</a:t>
            </a:r>
            <a:endParaRPr lang="en-US" sz="2400" dirty="0">
              <a:latin typeface="+mj-lt"/>
              <a:cs typeface="Tahoma" charset="0"/>
            </a:endParaRPr>
          </a:p>
        </p:txBody>
      </p:sp>
    </p:spTree>
    <p:extLst>
      <p:ext uri="{BB962C8B-B14F-4D97-AF65-F5344CB8AC3E}">
        <p14:creationId xmlns:p14="http://schemas.microsoft.com/office/powerpoint/2010/main" val="554418981"/>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219">
                                            <p:txEl>
                                              <p:pRg st="1" end="1"/>
                                            </p:txEl>
                                          </p:spTgt>
                                        </p:tgtEl>
                                        <p:attrNameLst>
                                          <p:attrName>style.visibility</p:attrName>
                                        </p:attrNameLst>
                                      </p:cBhvr>
                                      <p:to>
                                        <p:strVal val="visible"/>
                                      </p:to>
                                    </p:set>
                                    <p:animEffect transition="in" filter="fade">
                                      <p:cBhvr>
                                        <p:cTn id="21" dur="1000"/>
                                        <p:tgtEl>
                                          <p:spTgt spid="9219">
                                            <p:txEl>
                                              <p:pRg st="1" end="1"/>
                                            </p:txEl>
                                          </p:spTgt>
                                        </p:tgtEl>
                                      </p:cBhvr>
                                    </p:animEffect>
                                    <p:anim calcmode="lin" valueType="num">
                                      <p:cBhvr>
                                        <p:cTn id="22"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92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219">
                                            <p:txEl>
                                              <p:pRg st="2" end="2"/>
                                            </p:txEl>
                                          </p:spTgt>
                                        </p:tgtEl>
                                        <p:attrNameLst>
                                          <p:attrName>style.visibility</p:attrName>
                                        </p:attrNameLst>
                                      </p:cBhvr>
                                      <p:to>
                                        <p:strVal val="visible"/>
                                      </p:to>
                                    </p:set>
                                    <p:animEffect transition="in" filter="fade">
                                      <p:cBhvr>
                                        <p:cTn id="28" dur="1000"/>
                                        <p:tgtEl>
                                          <p:spTgt spid="9219">
                                            <p:txEl>
                                              <p:pRg st="2" end="2"/>
                                            </p:txEl>
                                          </p:spTgt>
                                        </p:tgtEl>
                                      </p:cBhvr>
                                    </p:animEffect>
                                    <p:anim calcmode="lin" valueType="num">
                                      <p:cBhvr>
                                        <p:cTn id="29"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921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41B20F-36FF-99B9-8602-A76D871B1BDB}"/>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C1808A2A-9581-824F-E350-8176DD3F45B2}"/>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3. </a:t>
            </a:r>
            <a:r>
              <a:rPr lang="en-US" sz="4000" b="1" dirty="0" err="1">
                <a:solidFill>
                  <a:schemeClr val="tx1"/>
                </a:solidFill>
                <a:cs typeface="Tahoma" charset="0"/>
              </a:rPr>
              <a:t>Cấu</a:t>
            </a:r>
            <a:r>
              <a:rPr lang="en-US" sz="4000" b="1" dirty="0">
                <a:solidFill>
                  <a:schemeClr val="tx1"/>
                </a:solidFill>
                <a:cs typeface="Tahoma" charset="0"/>
              </a:rPr>
              <a:t> </a:t>
            </a:r>
            <a:r>
              <a:rPr lang="en-US" sz="4000" b="1" dirty="0" err="1">
                <a:solidFill>
                  <a:schemeClr val="tx1"/>
                </a:solidFill>
                <a:cs typeface="Tahoma" charset="0"/>
              </a:rPr>
              <a:t>trúc</a:t>
            </a:r>
            <a:r>
              <a:rPr lang="en-US" sz="4000" b="1" dirty="0">
                <a:solidFill>
                  <a:schemeClr val="tx1"/>
                </a:solidFill>
                <a:cs typeface="Tahoma" charset="0"/>
              </a:rPr>
              <a:t> </a:t>
            </a:r>
            <a:r>
              <a:rPr lang="en-US" sz="4000" b="1" dirty="0" err="1">
                <a:solidFill>
                  <a:schemeClr val="tx1"/>
                </a:solidFill>
                <a:cs typeface="Tahoma" charset="0"/>
              </a:rPr>
              <a:t>mẫu</a:t>
            </a:r>
            <a:r>
              <a:rPr lang="en-US" sz="4000" b="1" dirty="0">
                <a:solidFill>
                  <a:schemeClr val="tx1"/>
                </a:solidFill>
                <a:cs typeface="Tahoma" charset="0"/>
              </a:rPr>
              <a:t> </a:t>
            </a:r>
            <a:r>
              <a:rPr lang="en-US" sz="4000" b="1" dirty="0" err="1">
                <a:solidFill>
                  <a:schemeClr val="tx1"/>
                </a:solidFill>
                <a:cs typeface="Tahoma" charset="0"/>
              </a:rPr>
              <a:t>và</a:t>
            </a:r>
            <a:r>
              <a:rPr lang="en-US" sz="4000" b="1" dirty="0">
                <a:solidFill>
                  <a:schemeClr val="tx1"/>
                </a:solidFill>
                <a:cs typeface="Tahoma" charset="0"/>
              </a:rPr>
              <a:t> </a:t>
            </a:r>
            <a:r>
              <a:rPr lang="en-US" sz="4000" b="1" dirty="0" err="1">
                <a:solidFill>
                  <a:schemeClr val="tx1"/>
                </a:solidFill>
                <a:cs typeface="Tahoma" charset="0"/>
              </a:rPr>
              <a:t>mô</a:t>
            </a:r>
            <a:r>
              <a:rPr lang="en-US" sz="4000" b="1" dirty="0">
                <a:solidFill>
                  <a:schemeClr val="tx1"/>
                </a:solidFill>
                <a:cs typeface="Tahoma" charset="0"/>
              </a:rPr>
              <a:t> </a:t>
            </a:r>
            <a:r>
              <a:rPr lang="en-US" sz="4000" b="1" dirty="0" err="1">
                <a:solidFill>
                  <a:schemeClr val="tx1"/>
                </a:solidFill>
                <a:cs typeface="Tahoma" charset="0"/>
              </a:rPr>
              <a:t>tả</a:t>
            </a:r>
            <a:endParaRPr lang="en-US" sz="4000" b="1" dirty="0">
              <a:solidFill>
                <a:schemeClr val="tx1"/>
              </a:solidFill>
              <a:cs typeface="Tahoma" charset="0"/>
            </a:endParaRPr>
          </a:p>
        </p:txBody>
      </p:sp>
      <p:sp>
        <p:nvSpPr>
          <p:cNvPr id="9219" name="Rectangle 3">
            <a:extLst>
              <a:ext uri="{FF2B5EF4-FFF2-40B4-BE49-F238E27FC236}">
                <a16:creationId xmlns:a16="http://schemas.microsoft.com/office/drawing/2014/main" id="{9B2F7162-12A8-63BB-3830-E35466B07302}"/>
              </a:ext>
            </a:extLst>
          </p:cNvPr>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buFont typeface="Wingdings" panose="05000000000000000000" pitchFamily="2" charset="2"/>
              <a:buChar char="v"/>
            </a:pPr>
            <a:r>
              <a:rPr lang="vi-VN" sz="2400" dirty="0" err="1">
                <a:cs typeface="Tahoma" charset="0"/>
              </a:rPr>
              <a:t>Context</a:t>
            </a:r>
            <a:r>
              <a:rPr lang="vi-VN" sz="2400" dirty="0">
                <a:cs typeface="Tahoma" charset="0"/>
              </a:rPr>
              <a:t>: Là đối tượng thông tin để thực hiện thông dịch. Đối tượng này là toàn cục đối với quá trình thông dịch (dùng chung giữa các </a:t>
            </a:r>
            <a:r>
              <a:rPr lang="vi-VN" sz="2400" dirty="0" err="1">
                <a:cs typeface="Tahoma" charset="0"/>
              </a:rPr>
              <a:t>node</a:t>
            </a:r>
            <a:r>
              <a:rPr lang="vi-VN" sz="2400" dirty="0">
                <a:cs typeface="Tahoma" charset="0"/>
              </a:rPr>
              <a:t>).</a:t>
            </a:r>
          </a:p>
          <a:p>
            <a:pPr algn="just">
              <a:lnSpc>
                <a:spcPct val="120000"/>
              </a:lnSpc>
              <a:spcBef>
                <a:spcPts val="300"/>
              </a:spcBef>
              <a:spcAft>
                <a:spcPts val="300"/>
              </a:spcAft>
              <a:buFont typeface="Wingdings" panose="05000000000000000000" pitchFamily="2" charset="2"/>
              <a:buChar char="v"/>
            </a:pPr>
            <a:endParaRPr lang="vi-VN" sz="2400" dirty="0">
              <a:latin typeface="+mj-lt"/>
              <a:cs typeface="Tahoma" charset="0"/>
            </a:endParaRPr>
          </a:p>
        </p:txBody>
      </p:sp>
    </p:spTree>
    <p:extLst>
      <p:ext uri="{BB962C8B-B14F-4D97-AF65-F5344CB8AC3E}">
        <p14:creationId xmlns:p14="http://schemas.microsoft.com/office/powerpoint/2010/main" val="3039507159"/>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3434F-5078-E742-A285-432789336199}"/>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A504C230-D44B-396B-7DCD-A57EBCD76EC1}"/>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4. </a:t>
            </a:r>
            <a:r>
              <a:rPr lang="en-US" sz="4000" b="1" dirty="0" err="1">
                <a:solidFill>
                  <a:schemeClr val="tx1"/>
                </a:solidFill>
                <a:cs typeface="Tahoma" charset="0"/>
              </a:rPr>
              <a:t>Ví</a:t>
            </a:r>
            <a:r>
              <a:rPr lang="en-US" sz="4000" b="1" dirty="0">
                <a:solidFill>
                  <a:schemeClr val="tx1"/>
                </a:solidFill>
                <a:cs typeface="Tahoma" charset="0"/>
              </a:rPr>
              <a:t> </a:t>
            </a:r>
            <a:r>
              <a:rPr lang="en-US" sz="4000" b="1" dirty="0" err="1">
                <a:solidFill>
                  <a:schemeClr val="tx1"/>
                </a:solidFill>
                <a:cs typeface="Tahoma" charset="0"/>
              </a:rPr>
              <a:t>dụ</a:t>
            </a:r>
            <a:endParaRPr lang="en-US" sz="4000" b="1" dirty="0">
              <a:solidFill>
                <a:schemeClr val="tx1"/>
              </a:solidFill>
              <a:cs typeface="Tahoma" charset="0"/>
            </a:endParaRPr>
          </a:p>
        </p:txBody>
      </p:sp>
      <p:pic>
        <p:nvPicPr>
          <p:cNvPr id="3" name="Content Placeholder 2" descr="A screen shot of a computer program&#10;&#10;Description automatically generated">
            <a:extLst>
              <a:ext uri="{FF2B5EF4-FFF2-40B4-BE49-F238E27FC236}">
                <a16:creationId xmlns:a16="http://schemas.microsoft.com/office/drawing/2014/main" id="{B5836F5E-2DE4-3C5D-EC08-E3E931B6F7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573994" y="1066799"/>
            <a:ext cx="4512606" cy="5813483"/>
          </a:xfrm>
          <a:noFill/>
          <a:ln>
            <a:miter lim="800000"/>
            <a:headEnd/>
            <a:tailEnd/>
          </a:ln>
        </p:spPr>
      </p:pic>
    </p:spTree>
    <p:extLst>
      <p:ext uri="{BB962C8B-B14F-4D97-AF65-F5344CB8AC3E}">
        <p14:creationId xmlns:p14="http://schemas.microsoft.com/office/powerpoint/2010/main" val="3156535243"/>
      </p:ext>
    </p:extLst>
  </p:cSld>
  <p:clrMapOvr>
    <a:masterClrMapping/>
  </p:clrMapOvr>
  <p:transition advClick="0">
    <p:wheel spokes="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3434F-5078-E742-A285-432789336199}"/>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A504C230-D44B-396B-7DCD-A57EBCD76EC1}"/>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4. </a:t>
            </a:r>
            <a:r>
              <a:rPr lang="en-US" sz="4000" b="1" dirty="0" err="1">
                <a:solidFill>
                  <a:schemeClr val="tx1"/>
                </a:solidFill>
                <a:cs typeface="Tahoma" charset="0"/>
              </a:rPr>
              <a:t>Ví</a:t>
            </a:r>
            <a:r>
              <a:rPr lang="en-US" sz="4000" b="1" dirty="0">
                <a:solidFill>
                  <a:schemeClr val="tx1"/>
                </a:solidFill>
                <a:cs typeface="Tahoma" charset="0"/>
              </a:rPr>
              <a:t> </a:t>
            </a:r>
            <a:r>
              <a:rPr lang="en-US" sz="4000" b="1" dirty="0" err="1">
                <a:solidFill>
                  <a:schemeClr val="tx1"/>
                </a:solidFill>
                <a:cs typeface="Tahoma" charset="0"/>
              </a:rPr>
              <a:t>dụ</a:t>
            </a:r>
            <a:endParaRPr lang="en-US" sz="4000" b="1" dirty="0">
              <a:solidFill>
                <a:schemeClr val="tx1"/>
              </a:solidFill>
              <a:cs typeface="Tahoma" charset="0"/>
            </a:endParaRPr>
          </a:p>
        </p:txBody>
      </p:sp>
      <p:pic>
        <p:nvPicPr>
          <p:cNvPr id="3" name="Content Placeholder 2" descr="A black screen with yellow and blue text&#10;&#10;Description automatically generated">
            <a:extLst>
              <a:ext uri="{FF2B5EF4-FFF2-40B4-BE49-F238E27FC236}">
                <a16:creationId xmlns:a16="http://schemas.microsoft.com/office/drawing/2014/main" id="{BB53DF2F-E9EE-2341-F775-AD409BE6FA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931934" y="1828800"/>
            <a:ext cx="7280131" cy="3619500"/>
          </a:xfrm>
          <a:noFill/>
          <a:ln>
            <a:miter lim="800000"/>
            <a:headEnd/>
            <a:tailEnd/>
          </a:ln>
        </p:spPr>
      </p:pic>
    </p:spTree>
    <p:extLst>
      <p:ext uri="{BB962C8B-B14F-4D97-AF65-F5344CB8AC3E}">
        <p14:creationId xmlns:p14="http://schemas.microsoft.com/office/powerpoint/2010/main" val="3465905009"/>
      </p:ext>
    </p:extLst>
  </p:cSld>
  <p:clrMapOvr>
    <a:masterClrMapping/>
  </p:clrMapOvr>
  <p:transition advClick="0">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3434F-5078-E742-A285-432789336199}"/>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A504C230-D44B-396B-7DCD-A57EBCD76EC1}"/>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4. </a:t>
            </a:r>
            <a:r>
              <a:rPr lang="en-US" sz="4000" b="1" dirty="0" err="1">
                <a:solidFill>
                  <a:schemeClr val="tx1"/>
                </a:solidFill>
                <a:cs typeface="Tahoma" charset="0"/>
              </a:rPr>
              <a:t>Ví</a:t>
            </a:r>
            <a:r>
              <a:rPr lang="en-US" sz="4000" b="1" dirty="0">
                <a:solidFill>
                  <a:schemeClr val="tx1"/>
                </a:solidFill>
                <a:cs typeface="Tahoma" charset="0"/>
              </a:rPr>
              <a:t> </a:t>
            </a:r>
            <a:r>
              <a:rPr lang="en-US" sz="4000" b="1" dirty="0" err="1">
                <a:solidFill>
                  <a:schemeClr val="tx1"/>
                </a:solidFill>
                <a:cs typeface="Tahoma" charset="0"/>
              </a:rPr>
              <a:t>dụ</a:t>
            </a:r>
            <a:endParaRPr lang="en-US" sz="4000" b="1" dirty="0">
              <a:solidFill>
                <a:schemeClr val="tx1"/>
              </a:solidFill>
              <a:cs typeface="Tahoma" charset="0"/>
            </a:endParaRPr>
          </a:p>
        </p:txBody>
      </p:sp>
      <p:pic>
        <p:nvPicPr>
          <p:cNvPr id="3" name="Content Placeholder 2" descr="A screen shot of a computer program&#10;&#10;Description automatically generated">
            <a:extLst>
              <a:ext uri="{FF2B5EF4-FFF2-40B4-BE49-F238E27FC236}">
                <a16:creationId xmlns:a16="http://schemas.microsoft.com/office/drawing/2014/main" id="{1DD04001-BE19-D9E5-CDAD-C6B5B3E6AB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599647" y="914400"/>
            <a:ext cx="8268250" cy="6172200"/>
          </a:xfrm>
          <a:noFill/>
          <a:ln>
            <a:miter lim="800000"/>
            <a:headEnd/>
            <a:tailEnd/>
          </a:ln>
        </p:spPr>
      </p:pic>
    </p:spTree>
    <p:extLst>
      <p:ext uri="{BB962C8B-B14F-4D97-AF65-F5344CB8AC3E}">
        <p14:creationId xmlns:p14="http://schemas.microsoft.com/office/powerpoint/2010/main" val="2032772081"/>
      </p:ext>
    </p:extLst>
  </p:cSld>
  <p:clrMapOvr>
    <a:masterClrMapping/>
  </p:clrMapOvr>
  <p:transition advClick="0">
    <p:wheel spokes="1"/>
  </p:transition>
</p:sld>
</file>

<file path=ppt/theme/theme1.xml><?xml version="1.0" encoding="utf-8"?>
<a:theme xmlns:a="http://schemas.openxmlformats.org/drawingml/2006/main" name="VNPT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VNPT template</Template>
  <TotalTime>1948</TotalTime>
  <Words>736</Words>
  <Application>Microsoft Office PowerPoint</Application>
  <PresentationFormat>On-screen Show (4:3)</PresentationFormat>
  <Paragraphs>48</Paragraphs>
  <Slides>19</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Arial</vt:lpstr>
      <vt:lpstr>Calibri</vt:lpstr>
      <vt:lpstr>Tahoma</vt:lpstr>
      <vt:lpstr>Times New Roman</vt:lpstr>
      <vt:lpstr>Wingdings</vt:lpstr>
      <vt:lpstr>VNPT template</vt:lpstr>
      <vt:lpstr>Custom Design</vt:lpstr>
      <vt:lpstr>Mẫu interpreter</vt:lpstr>
      <vt:lpstr>1. Tổng quan</vt:lpstr>
      <vt:lpstr>2. Trường hợp sử dụng</vt:lpstr>
      <vt:lpstr>3. Cấu trúc mẫu và mô tả</vt:lpstr>
      <vt:lpstr>3. Cấu trúc mẫu và mô tả</vt:lpstr>
      <vt:lpstr>3. Cấu trúc mẫu và mô tả</vt:lpstr>
      <vt:lpstr>4. Ví dụ</vt:lpstr>
      <vt:lpstr>4. Ví dụ</vt:lpstr>
      <vt:lpstr>4. Ví dụ</vt:lpstr>
      <vt:lpstr>4. Ví dụ</vt:lpstr>
      <vt:lpstr>4. Ví dụ</vt:lpstr>
      <vt:lpstr>4. Ví dụ</vt:lpstr>
      <vt:lpstr>4. Ví dụ</vt:lpstr>
      <vt:lpstr>4. Ví dụ</vt:lpstr>
      <vt:lpstr>5. Các bước thực hiện</vt:lpstr>
      <vt:lpstr>5. Các bước thực hiện</vt:lpstr>
      <vt:lpstr>6. Ưu điểm</vt:lpstr>
      <vt:lpstr>7. Nhược điểm</vt:lpstr>
      <vt:lpstr>8. Liên quan với các mẫu khác</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Tran Anh Dung</dc:creator>
  <cp:lastModifiedBy>Nguyễn Thành Thiện Ân</cp:lastModifiedBy>
  <cp:revision>167</cp:revision>
  <dcterms:created xsi:type="dcterms:W3CDTF">2010-09-29T06:57:02Z</dcterms:created>
  <dcterms:modified xsi:type="dcterms:W3CDTF">2024-04-11T15:14:36Z</dcterms:modified>
</cp:coreProperties>
</file>